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hqSLwwX0wF8sN+OFz96/JInxA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4B53F2-404F-4B98-86AB-36C284C4E898}">
  <a:tblStyle styleId="{F24B53F2-404F-4B98-86AB-36C284C4E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7a725656b79a5d_3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737a725656b79a5d_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7a725656b79a5d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737a725656b79a5d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7a725656b79a5d_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737a725656b79a5d_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c09ad686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5c09ad686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7a725656b79a5d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737a725656b79a5d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7a725656b79a5d_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737a725656b79a5d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c09ad68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5c09ad686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c09ad686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35c09ad686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c09ad6865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35c09ad6865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c09ad686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35c09ad686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d4538ab56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35d4538ab56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c09ad6865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5c09ad6865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d4538ab56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35d4538ab56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c09ad6865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5c09ad6865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7a725656b79a5d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737a725656b79a5d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7a725656b79a5d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737a725656b79a5d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7a725656b79a5d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37a725656b79a5d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c09ad686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5c09ad686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b03c5d4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5b03c5d4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74978" y="1085486"/>
            <a:ext cx="107985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lang="en-IN" sz="3000">
                <a:solidFill>
                  <a:srgbClr val="262626"/>
                </a:solidFill>
              </a:rPr>
              <a:t>Lecture 1: Introduction to Operating Systems &amp; System Architecture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Topics: 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Definition and Functions of OS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Types of OS: Batch, Time-sharing, Distributed, Real-time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Kernel, Shell, System Calls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System Architecture: Monolithic, Microkernel, Layered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7a725656b79a5d_345"/>
          <p:cNvSpPr txBox="1"/>
          <p:nvPr/>
        </p:nvSpPr>
        <p:spPr>
          <a:xfrm>
            <a:off x="1662550" y="16683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737a725656b79a5d_345"/>
          <p:cNvSpPr txBox="1"/>
          <p:nvPr/>
        </p:nvSpPr>
        <p:spPr>
          <a:xfrm>
            <a:off x="2060875" y="28287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Learners Activity 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737a725656b79a5d_345"/>
          <p:cNvSpPr txBox="1"/>
          <p:nvPr/>
        </p:nvSpPr>
        <p:spPr>
          <a:xfrm>
            <a:off x="1108350" y="1044550"/>
            <a:ext cx="99753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Activity 2: Role Play Cards – OS Components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54" name="Google Shape;154;g737a725656b79a5d_345"/>
          <p:cNvSpPr txBox="1"/>
          <p:nvPr/>
        </p:nvSpPr>
        <p:spPr>
          <a:xfrm>
            <a:off x="987150" y="1772250"/>
            <a:ext cx="99753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Instructions:</a:t>
            </a:r>
            <a:r>
              <a:rPr lang="en-IN" sz="2200">
                <a:solidFill>
                  <a:schemeClr val="dk1"/>
                </a:solidFill>
              </a:rPr>
              <a:t> Assign each student a role and act out how a command flows from user to hardware and back.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Roles and Script: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IN" sz="2200">
                <a:solidFill>
                  <a:schemeClr val="dk1"/>
                </a:solidFill>
              </a:rPr>
              <a:t>User</a:t>
            </a:r>
            <a:r>
              <a:rPr lang="en-IN" sz="2200">
                <a:solidFill>
                  <a:schemeClr val="dk1"/>
                </a:solidFill>
              </a:rPr>
              <a:t>: "I want to open a file."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IN" sz="2200">
                <a:solidFill>
                  <a:schemeClr val="dk1"/>
                </a:solidFill>
              </a:rPr>
              <a:t>Shell</a:t>
            </a:r>
            <a:r>
              <a:rPr lang="en-IN" sz="2200">
                <a:solidFill>
                  <a:schemeClr val="dk1"/>
                </a:solidFill>
              </a:rPr>
              <a:t>: "I’ll take the user's command and pass it to the system call."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IN" sz="2200">
                <a:solidFill>
                  <a:schemeClr val="dk1"/>
                </a:solidFill>
              </a:rPr>
              <a:t>System Call</a:t>
            </a:r>
            <a:r>
              <a:rPr lang="en-IN" sz="2200">
                <a:solidFill>
                  <a:schemeClr val="dk1"/>
                </a:solidFill>
              </a:rPr>
              <a:t>: "I’m the gateway between user and kernel. I’ll pass the request to the kernel."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IN" sz="2200">
                <a:solidFill>
                  <a:schemeClr val="dk1"/>
                </a:solidFill>
              </a:rPr>
              <a:t>Kernel</a:t>
            </a:r>
            <a:r>
              <a:rPr lang="en-IN" sz="2200">
                <a:solidFill>
                  <a:schemeClr val="dk1"/>
                </a:solidFill>
              </a:rPr>
              <a:t>: "I’ll manage hardware and send the command to the right device."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IN" sz="2200">
                <a:solidFill>
                  <a:schemeClr val="dk1"/>
                </a:solidFill>
              </a:rPr>
              <a:t>Hardware</a:t>
            </a:r>
            <a:r>
              <a:rPr lang="en-IN" sz="2200">
                <a:solidFill>
                  <a:schemeClr val="dk1"/>
                </a:solidFill>
              </a:rPr>
              <a:t>: "I’ll open the file from memory and send it back."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200">
                <a:solidFill>
                  <a:schemeClr val="dk1"/>
                </a:solidFill>
              </a:rPr>
              <a:t>Each student reads their line and passes the command to the next.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7a725656b79a5d_355"/>
          <p:cNvSpPr txBox="1"/>
          <p:nvPr/>
        </p:nvSpPr>
        <p:spPr>
          <a:xfrm>
            <a:off x="1662550" y="16683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737a725656b79a5d_355"/>
          <p:cNvSpPr txBox="1"/>
          <p:nvPr/>
        </p:nvSpPr>
        <p:spPr>
          <a:xfrm>
            <a:off x="2060875" y="28287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Learners Activity 3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37a725656b79a5d_355"/>
          <p:cNvSpPr txBox="1"/>
          <p:nvPr/>
        </p:nvSpPr>
        <p:spPr>
          <a:xfrm>
            <a:off x="787950" y="1206625"/>
            <a:ext cx="106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Activity 3: Fill-in-the-Blanks Worksheet – OS Vocabulary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737a725656b79a5d_355"/>
          <p:cNvSpPr txBox="1"/>
          <p:nvPr/>
        </p:nvSpPr>
        <p:spPr>
          <a:xfrm>
            <a:off x="813950" y="1928100"/>
            <a:ext cx="9975300" cy="4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Word Bank:</a:t>
            </a:r>
            <a:r>
              <a:rPr lang="en-IN" sz="1800">
                <a:solidFill>
                  <a:schemeClr val="dk1"/>
                </a:solidFill>
              </a:rPr>
              <a:t> Kernel, Shell, User, Hardware, System Call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Worksheet: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The __________ is the person who uses the computer.</a:t>
            </a:r>
            <a:br>
              <a:rPr lang="en-I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The __________ interprets user commands and communicates with the OS.</a:t>
            </a:r>
            <a:br>
              <a:rPr lang="en-I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The __________ is the core of the OS and manages resources.</a:t>
            </a:r>
            <a:br>
              <a:rPr lang="en-I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The __________ helps user programs talk to the OS.</a:t>
            </a:r>
            <a:br>
              <a:rPr lang="en-I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The OS controls the __________ like CPU, memory, and I/O devices.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7a725656b79a5d_361"/>
          <p:cNvSpPr txBox="1"/>
          <p:nvPr/>
        </p:nvSpPr>
        <p:spPr>
          <a:xfrm>
            <a:off x="1662550" y="16683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737a725656b79a5d_361"/>
          <p:cNvSpPr txBox="1"/>
          <p:nvPr/>
        </p:nvSpPr>
        <p:spPr>
          <a:xfrm>
            <a:off x="2060875" y="28287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Learners Activity 4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37a725656b79a5d_361"/>
          <p:cNvSpPr txBox="1"/>
          <p:nvPr/>
        </p:nvSpPr>
        <p:spPr>
          <a:xfrm>
            <a:off x="900550" y="1443175"/>
            <a:ext cx="99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Activity 4: </a:t>
            </a:r>
            <a:r>
              <a:rPr b="1" lang="en-IN" sz="1800">
                <a:solidFill>
                  <a:schemeClr val="dk1"/>
                </a:solidFill>
              </a:rPr>
              <a:t>Color and </a:t>
            </a:r>
            <a:r>
              <a:rPr b="1" lang="en-IN" sz="1800">
                <a:solidFill>
                  <a:schemeClr val="dk1"/>
                </a:solidFill>
              </a:rPr>
              <a:t>Label OS Architecture Layers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737a725656b79a5d_361"/>
          <p:cNvSpPr txBox="1"/>
          <p:nvPr/>
        </p:nvSpPr>
        <p:spPr>
          <a:xfrm>
            <a:off x="1004450" y="2309100"/>
            <a:ext cx="45375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 Blocks to Color: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</a:rPr>
              <a:t>Application</a:t>
            </a:r>
            <a:r>
              <a:rPr lang="en-IN" sz="1800">
                <a:solidFill>
                  <a:schemeClr val="dk1"/>
                </a:solidFill>
              </a:rPr>
              <a:t> → Blue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</a:rPr>
              <a:t>Shell</a:t>
            </a:r>
            <a:r>
              <a:rPr lang="en-IN" sz="1800">
                <a:solidFill>
                  <a:schemeClr val="dk1"/>
                </a:solidFill>
              </a:rPr>
              <a:t> → Green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</a:rPr>
              <a:t>Kernel</a:t>
            </a:r>
            <a:r>
              <a:rPr lang="en-IN" sz="1800">
                <a:solidFill>
                  <a:schemeClr val="dk1"/>
                </a:solidFill>
              </a:rPr>
              <a:t> → Yellow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</a:rPr>
              <a:t>Hardware</a:t>
            </a:r>
            <a:r>
              <a:rPr lang="en-IN" sz="1800">
                <a:solidFill>
                  <a:schemeClr val="dk1"/>
                </a:solidFill>
              </a:rPr>
              <a:t> → Red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1" name="Google Shape;171;g737a725656b79a5d_361"/>
          <p:cNvSpPr txBox="1"/>
          <p:nvPr/>
        </p:nvSpPr>
        <p:spPr>
          <a:xfrm>
            <a:off x="5922800" y="2380300"/>
            <a:ext cx="57150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</a:rPr>
              <a:t>Functions to Write Inside Each Block: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</a:rPr>
              <a:t>Application</a:t>
            </a:r>
            <a:r>
              <a:rPr lang="en-IN" sz="1800">
                <a:solidFill>
                  <a:schemeClr val="dk1"/>
                </a:solidFill>
              </a:rPr>
              <a:t>: Sends commands to the system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</a:rPr>
              <a:t>Shell</a:t>
            </a:r>
            <a:r>
              <a:rPr lang="en-IN" sz="1800">
                <a:solidFill>
                  <a:schemeClr val="dk1"/>
                </a:solidFill>
              </a:rPr>
              <a:t>: Converts user commands to system calls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</a:rPr>
              <a:t>Kernel</a:t>
            </a:r>
            <a:r>
              <a:rPr lang="en-IN" sz="1800">
                <a:solidFill>
                  <a:schemeClr val="dk1"/>
                </a:solidFill>
              </a:rPr>
              <a:t>: Manages memory, CPU, devices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</a:rPr>
              <a:t>Hardware</a:t>
            </a:r>
            <a:r>
              <a:rPr lang="en-IN" sz="1800">
                <a:solidFill>
                  <a:schemeClr val="dk1"/>
                </a:solidFill>
              </a:rPr>
              <a:t>: Executes operations requested by 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c09ad6865_0_65"/>
          <p:cNvSpPr txBox="1"/>
          <p:nvPr/>
        </p:nvSpPr>
        <p:spPr>
          <a:xfrm>
            <a:off x="1662550" y="1668325"/>
            <a:ext cx="9975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IN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Moderate Learner Activities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7a725656b79a5d_372"/>
          <p:cNvSpPr txBox="1"/>
          <p:nvPr/>
        </p:nvSpPr>
        <p:spPr>
          <a:xfrm>
            <a:off x="1662550" y="16683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737a725656b79a5d_372"/>
          <p:cNvSpPr txBox="1"/>
          <p:nvPr/>
        </p:nvSpPr>
        <p:spPr>
          <a:xfrm>
            <a:off x="1887675" y="282875"/>
            <a:ext cx="10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Moderate Learners Activity 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737a725656b79a5d_372"/>
          <p:cNvSpPr txBox="1"/>
          <p:nvPr/>
        </p:nvSpPr>
        <p:spPr>
          <a:xfrm>
            <a:off x="900550" y="144317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OS Feature Comparison Table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84;g737a725656b79a5d_372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{F24B53F2-404F-4B98-86AB-36C284C4E898}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Feature / OS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Windows 10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Linux Ubuntu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macOS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Android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Open Source?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GUI Available?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Used 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Package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Customizable?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g737a725656b79a5d_372"/>
          <p:cNvSpPr txBox="1"/>
          <p:nvPr/>
        </p:nvSpPr>
        <p:spPr>
          <a:xfrm>
            <a:off x="900550" y="55649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fill the above table?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7a725656b79a5d_379"/>
          <p:cNvSpPr txBox="1"/>
          <p:nvPr/>
        </p:nvSpPr>
        <p:spPr>
          <a:xfrm>
            <a:off x="1662550" y="16683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737a725656b79a5d_379"/>
          <p:cNvSpPr txBox="1"/>
          <p:nvPr/>
        </p:nvSpPr>
        <p:spPr>
          <a:xfrm>
            <a:off x="1887675" y="282875"/>
            <a:ext cx="10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Moderate Learners Activity 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737a725656b79a5d_379"/>
          <p:cNvSpPr txBox="1"/>
          <p:nvPr/>
        </p:nvSpPr>
        <p:spPr>
          <a:xfrm>
            <a:off x="900550" y="11708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Kernel Types Sorting Game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737a725656b79a5d_379"/>
          <p:cNvSpPr txBox="1"/>
          <p:nvPr/>
        </p:nvSpPr>
        <p:spPr>
          <a:xfrm>
            <a:off x="987125" y="2932550"/>
            <a:ext cx="41217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OS List: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Windows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Linux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macOS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QNX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MINIX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MS-DOS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4" name="Google Shape;194;g737a725656b79a5d_379"/>
          <p:cNvSpPr txBox="1"/>
          <p:nvPr/>
        </p:nvSpPr>
        <p:spPr>
          <a:xfrm>
            <a:off x="5593800" y="3371275"/>
            <a:ext cx="45894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Categories: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Monolithic Kernel</a:t>
            </a:r>
            <a:br>
              <a:rPr lang="en-I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Microkernel</a:t>
            </a:r>
            <a:br>
              <a:rPr lang="en-I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Hybrid Kernel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5" name="Google Shape;195;g737a725656b79a5d_379"/>
          <p:cNvSpPr txBox="1"/>
          <p:nvPr/>
        </p:nvSpPr>
        <p:spPr>
          <a:xfrm>
            <a:off x="900550" y="2058775"/>
            <a:ext cx="997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Please </a:t>
            </a:r>
            <a:r>
              <a:rPr lang="en-IN" sz="2400">
                <a:solidFill>
                  <a:schemeClr val="dk1"/>
                </a:solidFill>
              </a:rPr>
              <a:t>place the operating system under the correct kernel architecture.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c09ad6865_0_0"/>
          <p:cNvSpPr txBox="1"/>
          <p:nvPr/>
        </p:nvSpPr>
        <p:spPr>
          <a:xfrm>
            <a:off x="1662550" y="16683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35c09ad6865_0_0"/>
          <p:cNvSpPr txBox="1"/>
          <p:nvPr/>
        </p:nvSpPr>
        <p:spPr>
          <a:xfrm>
            <a:off x="1887675" y="282875"/>
            <a:ext cx="10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Moderate Learners Activity 3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5c09ad6865_0_0"/>
          <p:cNvSpPr txBox="1"/>
          <p:nvPr/>
        </p:nvSpPr>
        <p:spPr>
          <a:xfrm>
            <a:off x="900550" y="144317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</a:rPr>
              <a:t>3. System Call Tracing Task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5c09ad6865_0_0"/>
          <p:cNvSpPr txBox="1"/>
          <p:nvPr/>
        </p:nvSpPr>
        <p:spPr>
          <a:xfrm>
            <a:off x="1125675" y="2413000"/>
            <a:ext cx="99753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You are given a user-level task :</a:t>
            </a:r>
            <a:br>
              <a:rPr lang="en-IN" sz="2200">
                <a:solidFill>
                  <a:schemeClr val="dk1"/>
                </a:solidFill>
              </a:rPr>
            </a:br>
            <a:r>
              <a:rPr lang="en-IN" sz="2200">
                <a:solidFill>
                  <a:schemeClr val="dk1"/>
                </a:solidFill>
              </a:rPr>
              <a:t> </a:t>
            </a:r>
            <a:r>
              <a:rPr b="1" lang="en-IN" sz="2200">
                <a:solidFill>
                  <a:schemeClr val="dk1"/>
                </a:solidFill>
              </a:rPr>
              <a:t>"Open a file in a text editor."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please  trace the system call path by writing or drawing: You can use the flowchart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c09ad6865_0_8"/>
          <p:cNvSpPr txBox="1"/>
          <p:nvPr/>
        </p:nvSpPr>
        <p:spPr>
          <a:xfrm>
            <a:off x="1662550" y="1668325"/>
            <a:ext cx="99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</a:endParaRPr>
          </a:p>
        </p:txBody>
      </p:sp>
      <p:sp>
        <p:nvSpPr>
          <p:cNvPr id="209" name="Google Shape;209;g35c09ad6865_0_8"/>
          <p:cNvSpPr txBox="1"/>
          <p:nvPr/>
        </p:nvSpPr>
        <p:spPr>
          <a:xfrm>
            <a:off x="1887675" y="282875"/>
            <a:ext cx="1014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IN" sz="2200" u="none" cap="none" strike="noStrike">
                <a:solidFill>
                  <a:schemeClr val="dk1"/>
                </a:solidFill>
              </a:rPr>
              <a:t>Moderate Learners Activity </a:t>
            </a:r>
            <a:r>
              <a:rPr lang="en-IN" sz="2200">
                <a:solidFill>
                  <a:schemeClr val="dk1"/>
                </a:solidFill>
              </a:rPr>
              <a:t>4</a:t>
            </a:r>
            <a:endParaRPr i="0" sz="2200" u="none" cap="none" strike="noStrike">
              <a:solidFill>
                <a:schemeClr val="dk1"/>
              </a:solidFill>
            </a:endParaRPr>
          </a:p>
        </p:txBody>
      </p:sp>
      <p:sp>
        <p:nvSpPr>
          <p:cNvPr id="210" name="Google Shape;210;g35c09ad6865_0_8"/>
          <p:cNvSpPr txBox="1"/>
          <p:nvPr/>
        </p:nvSpPr>
        <p:spPr>
          <a:xfrm>
            <a:off x="900550" y="1443175"/>
            <a:ext cx="99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OS Architecture Diagram Completion</a:t>
            </a:r>
            <a:endParaRPr i="0" sz="2200" u="none" cap="none" strike="noStrike">
              <a:solidFill>
                <a:schemeClr val="dk1"/>
              </a:solidFill>
            </a:endParaRPr>
          </a:p>
        </p:txBody>
      </p:sp>
      <p:sp>
        <p:nvSpPr>
          <p:cNvPr id="211" name="Google Shape;211;g35c09ad6865_0_8"/>
          <p:cNvSpPr txBox="1"/>
          <p:nvPr/>
        </p:nvSpPr>
        <p:spPr>
          <a:xfrm>
            <a:off x="1108375" y="2378375"/>
            <a:ext cx="9975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Application Layer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Shell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System Call Interface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Kernel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Hardware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12" name="Google Shape;212;g35c09ad6865_0_8"/>
          <p:cNvSpPr txBox="1"/>
          <p:nvPr/>
        </p:nvSpPr>
        <p:spPr>
          <a:xfrm>
            <a:off x="1177625" y="5495625"/>
            <a:ext cx="99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</a:rPr>
              <a:t>Create the block diagram.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c09ad6865_0_69"/>
          <p:cNvSpPr txBox="1"/>
          <p:nvPr/>
        </p:nvSpPr>
        <p:spPr>
          <a:xfrm>
            <a:off x="1662550" y="1668325"/>
            <a:ext cx="997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IN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Learner Activities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c09ad6865_0_30"/>
          <p:cNvSpPr txBox="1"/>
          <p:nvPr/>
        </p:nvSpPr>
        <p:spPr>
          <a:xfrm>
            <a:off x="1108350" y="1108025"/>
            <a:ext cx="99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1. Industry Use-Case Research &amp; Presentation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5c09ad6865_0_30"/>
          <p:cNvSpPr txBox="1"/>
          <p:nvPr/>
        </p:nvSpPr>
        <p:spPr>
          <a:xfrm>
            <a:off x="1887675" y="282875"/>
            <a:ext cx="10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Learners Activity 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5c09ad6865_0_30"/>
          <p:cNvSpPr txBox="1"/>
          <p:nvPr/>
        </p:nvSpPr>
        <p:spPr>
          <a:xfrm>
            <a:off x="995625" y="1876125"/>
            <a:ext cx="9975300" cy="4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Task</a:t>
            </a:r>
            <a:r>
              <a:rPr lang="en-IN" sz="2200">
                <a:solidFill>
                  <a:schemeClr val="dk1"/>
                </a:solidFill>
              </a:rPr>
              <a:t>: In pairs or small groups, choose 1 industry from the list and create a short presentation on how RTOS is used.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Example Industries: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Automotive (e.g., Anti-lock Braking System)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Aviation (e.g., Flight Control Systems)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Medical (e.g., Patient Monitoring Devices)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Robotics (e.g., Real-time Sensor Fusion)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Industrial Automation (e.g., Conveyor belt controllers)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32220" y="130722"/>
            <a:ext cx="1020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Operating System?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07825" y="1304625"/>
            <a:ext cx="118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30500" y="1304625"/>
            <a:ext cx="6519600" cy="4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50" lIns="77150" spcFirstLastPara="1" rIns="77150" wrap="square" tIns="38550">
            <a:noAutofit/>
          </a:bodyPr>
          <a:lstStyle/>
          <a:p>
            <a:pPr indent="-314736" lvl="0" marL="289336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/>
              <a:t>Definition: System software that manages hardware and software resources.</a:t>
            </a:r>
            <a:endParaRPr sz="2200"/>
          </a:p>
          <a:p>
            <a:pPr indent="-314736" lvl="0" marL="289336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/>
              <a:t>Functions:</a:t>
            </a:r>
            <a:endParaRPr sz="2200"/>
          </a:p>
          <a:p>
            <a:pPr indent="-314736" lvl="0" marL="289336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/>
              <a:t>- Process Management</a:t>
            </a:r>
            <a:endParaRPr sz="2200"/>
          </a:p>
          <a:p>
            <a:pPr indent="-314736" lvl="0" marL="289336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/>
              <a:t>- Memory Management</a:t>
            </a:r>
            <a:endParaRPr sz="2200"/>
          </a:p>
          <a:p>
            <a:pPr indent="-314736" lvl="0" marL="289336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/>
              <a:t>- File System Management</a:t>
            </a:r>
            <a:endParaRPr sz="2200"/>
          </a:p>
          <a:p>
            <a:pPr indent="-314736" lvl="0" marL="289336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/>
              <a:t>- Device Management</a:t>
            </a:r>
            <a:endParaRPr sz="2200"/>
          </a:p>
          <a:p>
            <a:pPr indent="-314736" lvl="0" marL="289336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/>
              <a:t>- Security &amp; Access Control</a:t>
            </a:r>
            <a:endParaRPr sz="2200"/>
          </a:p>
          <a:p>
            <a:pPr indent="-314736" lvl="0" marL="289336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IN" sz="2200"/>
              <a:t>- User Interface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96" name="Google Shape;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4125" y="1304625"/>
            <a:ext cx="5064700" cy="40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d4538ab56_0_45"/>
          <p:cNvSpPr txBox="1"/>
          <p:nvPr/>
        </p:nvSpPr>
        <p:spPr>
          <a:xfrm>
            <a:off x="1108350" y="1108025"/>
            <a:ext cx="99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1. Industry Use-Case Research &amp; Presentation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5d4538ab56_0_45"/>
          <p:cNvSpPr txBox="1"/>
          <p:nvPr/>
        </p:nvSpPr>
        <p:spPr>
          <a:xfrm>
            <a:off x="1887675" y="282875"/>
            <a:ext cx="10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Learners Activity 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35d4538ab56_0_45"/>
          <p:cNvSpPr txBox="1"/>
          <p:nvPr/>
        </p:nvSpPr>
        <p:spPr>
          <a:xfrm>
            <a:off x="995625" y="1876125"/>
            <a:ext cx="99753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Presentation Guidelines</a:t>
            </a:r>
            <a:r>
              <a:rPr lang="en-IN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What is the real-time requirement?</a:t>
            </a:r>
            <a:br>
              <a:rPr lang="en-I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Why is RTOS essential?</a:t>
            </a:r>
            <a:br>
              <a:rPr lang="en-I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Name of the OS used (e.g., VxWorks, FreeRTOS)</a:t>
            </a:r>
            <a:br>
              <a:rPr lang="en-I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Consequences of OS failure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c09ad6865_0_39"/>
          <p:cNvSpPr txBox="1"/>
          <p:nvPr/>
        </p:nvSpPr>
        <p:spPr>
          <a:xfrm>
            <a:off x="1108350" y="1108025"/>
            <a:ext cx="99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</a:rPr>
              <a:t>2. Embedded OS Case Study Writing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5c09ad6865_0_39"/>
          <p:cNvSpPr txBox="1"/>
          <p:nvPr/>
        </p:nvSpPr>
        <p:spPr>
          <a:xfrm>
            <a:off x="1887675" y="282875"/>
            <a:ext cx="10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Learners Activity 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5c09ad6865_0_39"/>
          <p:cNvSpPr txBox="1"/>
          <p:nvPr/>
        </p:nvSpPr>
        <p:spPr>
          <a:xfrm>
            <a:off x="1350825" y="1928100"/>
            <a:ext cx="9975300" cy="4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Task</a:t>
            </a:r>
            <a:r>
              <a:rPr lang="en-IN" sz="2200">
                <a:solidFill>
                  <a:schemeClr val="dk1"/>
                </a:solidFill>
              </a:rPr>
              <a:t>: Individually, choose a device with an embedded OS and write a short </a:t>
            </a:r>
            <a:r>
              <a:rPr b="1" lang="en-IN" sz="2200">
                <a:solidFill>
                  <a:schemeClr val="dk1"/>
                </a:solidFill>
              </a:rPr>
              <a:t>case study</a:t>
            </a:r>
            <a:r>
              <a:rPr lang="en-I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Sample Devices: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Smartwatch (e.g., Apple Watch → watchOS)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Smart TV (e.g., Tizen OS)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Digital Camera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Home Assistant Device (e.g., Alexa → Fire OS)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Fitness Tracker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d4538ab56_0_55"/>
          <p:cNvSpPr txBox="1"/>
          <p:nvPr/>
        </p:nvSpPr>
        <p:spPr>
          <a:xfrm>
            <a:off x="1108350" y="1108025"/>
            <a:ext cx="99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</a:rPr>
              <a:t>2. Embedded OS Case Study Writing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5d4538ab56_0_55"/>
          <p:cNvSpPr txBox="1"/>
          <p:nvPr/>
        </p:nvSpPr>
        <p:spPr>
          <a:xfrm>
            <a:off x="1887675" y="282875"/>
            <a:ext cx="10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Learners Activity 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35d4538ab56_0_55"/>
          <p:cNvSpPr txBox="1"/>
          <p:nvPr/>
        </p:nvSpPr>
        <p:spPr>
          <a:xfrm>
            <a:off x="1350825" y="1928100"/>
            <a:ext cx="99753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Content to Include</a:t>
            </a:r>
            <a:r>
              <a:rPr lang="en-IN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What OS is used?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What are its limitations &amp; benefits?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How is it optimized for hardware?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Why can't a general-purpose OS be used here?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46" name="Google Shape;246;g35d4538ab56_0_55"/>
          <p:cNvSpPr txBox="1"/>
          <p:nvPr/>
        </p:nvSpPr>
        <p:spPr>
          <a:xfrm>
            <a:off x="1350825" y="5166600"/>
            <a:ext cx="99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</a:rPr>
              <a:t>Deliverable</a:t>
            </a:r>
            <a:r>
              <a:rPr lang="en-IN" sz="2200">
                <a:solidFill>
                  <a:schemeClr val="dk1"/>
                </a:solidFill>
              </a:rPr>
              <a:t>: 1-page case study or poster presentation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c09ad6865_0_45"/>
          <p:cNvSpPr txBox="1"/>
          <p:nvPr/>
        </p:nvSpPr>
        <p:spPr>
          <a:xfrm>
            <a:off x="1108350" y="1108025"/>
            <a:ext cx="99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</a:rPr>
              <a:t>3. Debate: General-Purpose OS vs Real-Time 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5c09ad6865_0_45"/>
          <p:cNvSpPr txBox="1"/>
          <p:nvPr/>
        </p:nvSpPr>
        <p:spPr>
          <a:xfrm>
            <a:off x="1887675" y="282875"/>
            <a:ext cx="10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Learners Activity 3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35c09ad6865_0_45"/>
          <p:cNvSpPr txBox="1"/>
          <p:nvPr/>
        </p:nvSpPr>
        <p:spPr>
          <a:xfrm>
            <a:off x="805100" y="2052475"/>
            <a:ext cx="99753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Task</a:t>
            </a:r>
            <a:r>
              <a:rPr lang="en-IN" sz="2200">
                <a:solidFill>
                  <a:schemeClr val="dk1"/>
                </a:solidFill>
              </a:rPr>
              <a:t>: Divide fast learners into two teams and host a structured </a:t>
            </a:r>
            <a:r>
              <a:rPr b="1" lang="en-IN" sz="2200">
                <a:solidFill>
                  <a:schemeClr val="dk1"/>
                </a:solidFill>
              </a:rPr>
              <a:t>debate</a:t>
            </a:r>
            <a:r>
              <a:rPr lang="en-I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Motion:</a:t>
            </a:r>
            <a:endParaRPr b="1" sz="22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“Real-Time Operating Systems should replace General-Purpose OS in all critical systems.”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Team A</a:t>
            </a:r>
            <a:r>
              <a:rPr lang="en-IN" sz="2200">
                <a:solidFill>
                  <a:schemeClr val="dk1"/>
                </a:solidFill>
              </a:rPr>
              <a:t> – </a:t>
            </a:r>
            <a:r>
              <a:rPr i="1" lang="en-IN" sz="2200">
                <a:solidFill>
                  <a:schemeClr val="dk1"/>
                </a:solidFill>
              </a:rPr>
              <a:t>Pro RTOS</a:t>
            </a:r>
            <a:r>
              <a:rPr lang="en-IN" sz="2200">
                <a:solidFill>
                  <a:schemeClr val="dk1"/>
                </a:solidFill>
              </a:rPr>
              <a:t>: Emphasize reliability, low latency, deterministic behavior</a:t>
            </a:r>
            <a:br>
              <a:rPr lang="en-IN" sz="2200">
                <a:solidFill>
                  <a:schemeClr val="dk1"/>
                </a:solidFill>
              </a:rPr>
            </a:br>
            <a:r>
              <a:rPr lang="en-IN" sz="2200">
                <a:solidFill>
                  <a:schemeClr val="dk1"/>
                </a:solidFill>
              </a:rPr>
              <a:t> </a:t>
            </a:r>
            <a:r>
              <a:rPr b="1" lang="en-IN" sz="2200">
                <a:solidFill>
                  <a:schemeClr val="dk1"/>
                </a:solidFill>
              </a:rPr>
              <a:t>Team B</a:t>
            </a:r>
            <a:r>
              <a:rPr lang="en-IN" sz="2200">
                <a:solidFill>
                  <a:schemeClr val="dk1"/>
                </a:solidFill>
              </a:rPr>
              <a:t> – </a:t>
            </a:r>
            <a:r>
              <a:rPr i="1" lang="en-IN" sz="2200">
                <a:solidFill>
                  <a:schemeClr val="dk1"/>
                </a:solidFill>
              </a:rPr>
              <a:t>Pro GPOS</a:t>
            </a:r>
            <a:r>
              <a:rPr lang="en-IN" sz="2200">
                <a:solidFill>
                  <a:schemeClr val="dk1"/>
                </a:solidFill>
              </a:rPr>
              <a:t>: Highlight flexibility, multi-user support, UI capabilities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Types of Operating Systems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075" y="1096325"/>
            <a:ext cx="9355277" cy="52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37a725656b79a5d_257"/>
          <p:cNvSpPr txBox="1"/>
          <p:nvPr/>
        </p:nvSpPr>
        <p:spPr>
          <a:xfrm>
            <a:off x="1732220" y="130722"/>
            <a:ext cx="1020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Kernel and Shell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08" name="Google Shape;108;g737a725656b79a5d_257"/>
          <p:cNvSpPr txBox="1"/>
          <p:nvPr/>
        </p:nvSpPr>
        <p:spPr>
          <a:xfrm>
            <a:off x="689225" y="1331329"/>
            <a:ext cx="1081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737a725656b79a5d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1700624"/>
            <a:ext cx="5285500" cy="4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737a725656b79a5d_2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0825" y="2147449"/>
            <a:ext cx="5285500" cy="3828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7a725656b79a5d_266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System Calls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737a725656b79a5d_266"/>
          <p:cNvSpPr txBox="1"/>
          <p:nvPr/>
        </p:nvSpPr>
        <p:spPr>
          <a:xfrm>
            <a:off x="689225" y="1331329"/>
            <a:ext cx="1081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737a725656b79a5d_266"/>
          <p:cNvSpPr txBox="1"/>
          <p:nvPr/>
        </p:nvSpPr>
        <p:spPr>
          <a:xfrm>
            <a:off x="813950" y="1331325"/>
            <a:ext cx="6927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between user applications and the OS.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services like: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Process Control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File Management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Device Management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Information Maintenance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Communication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737a725656b79a5d_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450" y="1528025"/>
            <a:ext cx="5356249" cy="479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1732220" y="130722"/>
            <a:ext cx="1020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System Architecture Overview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24" name="Google Shape;124;p4"/>
          <p:cNvSpPr txBox="1"/>
          <p:nvPr/>
        </p:nvSpPr>
        <p:spPr>
          <a:xfrm>
            <a:off x="527825" y="1268575"/>
            <a:ext cx="77157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solidFill>
                  <a:schemeClr val="dk1"/>
                </a:solidFill>
              </a:rPr>
              <a:t>Defines how OS components are organized and interact.</a:t>
            </a:r>
            <a:endParaRPr sz="2200">
              <a:solidFill>
                <a:schemeClr val="dk1"/>
              </a:solidFill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solidFill>
                  <a:schemeClr val="dk1"/>
                </a:solidFill>
              </a:rPr>
              <a:t>Three Common Architectures:</a:t>
            </a:r>
            <a:endParaRPr sz="2200">
              <a:solidFill>
                <a:schemeClr val="dk1"/>
              </a:solidFill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solidFill>
                  <a:schemeClr val="dk1"/>
                </a:solidFill>
              </a:rPr>
              <a:t>- Monolithic</a:t>
            </a:r>
            <a:endParaRPr sz="2200">
              <a:solidFill>
                <a:schemeClr val="dk1"/>
              </a:solidFill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solidFill>
                  <a:schemeClr val="dk1"/>
                </a:solidFill>
              </a:rPr>
              <a:t>- Microkernel</a:t>
            </a:r>
            <a:endParaRPr sz="2200">
              <a:solidFill>
                <a:schemeClr val="dk1"/>
              </a:solidFill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>
                <a:solidFill>
                  <a:schemeClr val="dk1"/>
                </a:solidFill>
              </a:rPr>
              <a:t>- Layered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6841" y="35960"/>
            <a:ext cx="941798" cy="94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7a725656b79a5d_275"/>
          <p:cNvSpPr txBox="1"/>
          <p:nvPr/>
        </p:nvSpPr>
        <p:spPr>
          <a:xfrm>
            <a:off x="1732220" y="130722"/>
            <a:ext cx="1020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System Architecture Comparison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pic>
        <p:nvPicPr>
          <p:cNvPr id="131" name="Google Shape;131;g737a725656b79a5d_2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6841" y="35960"/>
            <a:ext cx="941798" cy="94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737a725656b79a5d_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225" y="1150799"/>
            <a:ext cx="7965775" cy="45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09ad6865_0_59"/>
          <p:cNvSpPr txBox="1"/>
          <p:nvPr/>
        </p:nvSpPr>
        <p:spPr>
          <a:xfrm>
            <a:off x="1662550" y="1668325"/>
            <a:ext cx="997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IN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Learner Activities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b03c5d437_0_0"/>
          <p:cNvSpPr txBox="1"/>
          <p:nvPr/>
        </p:nvSpPr>
        <p:spPr>
          <a:xfrm>
            <a:off x="1662550" y="16683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b03c5d437_0_0"/>
          <p:cNvSpPr txBox="1"/>
          <p:nvPr/>
        </p:nvSpPr>
        <p:spPr>
          <a:xfrm>
            <a:off x="2060875" y="28287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Learners Activity 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5b03c5d437_0_0"/>
          <p:cNvSpPr txBox="1"/>
          <p:nvPr/>
        </p:nvSpPr>
        <p:spPr>
          <a:xfrm>
            <a:off x="1108350" y="1143125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5b03c5d437_0_0"/>
          <p:cNvSpPr txBox="1"/>
          <p:nvPr/>
        </p:nvSpPr>
        <p:spPr>
          <a:xfrm>
            <a:off x="1108350" y="1287300"/>
            <a:ext cx="99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1: Match the OS Types with Their Descriptions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5b03c5d437_0_0"/>
          <p:cNvSpPr txBox="1"/>
          <p:nvPr/>
        </p:nvSpPr>
        <p:spPr>
          <a:xfrm>
            <a:off x="1177625" y="2516900"/>
            <a:ext cx="99753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</a:rPr>
              <a:t>Description Cards: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IN" sz="2200">
                <a:solidFill>
                  <a:schemeClr val="dk1"/>
                </a:solidFill>
              </a:rPr>
              <a:t>Used to run jobs in groups with little or no user interaction.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IN" sz="2200">
                <a:solidFill>
                  <a:schemeClr val="dk1"/>
                </a:solidFill>
              </a:rPr>
              <a:t>Allows multiple users to use the system at the same time by dividing CPU time.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IN" sz="2200">
                <a:solidFill>
                  <a:schemeClr val="dk1"/>
                </a:solidFill>
              </a:rPr>
              <a:t>Coordinates multiple computers to appear as a single system.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IN" sz="2200">
                <a:solidFill>
                  <a:schemeClr val="dk1"/>
                </a:solidFill>
              </a:rPr>
              <a:t>Provides quick and predictable response time, used in critical systems.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2025-05-07T07:26:15Z</dcterms:created>
  <dc:creator>Rajdeep Deb</dc:creator>
</cp:coreProperties>
</file>