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3"/>
  </p:notesMasterIdLst>
  <p:sldIdLst>
    <p:sldId id="16766446" r:id="rId3"/>
    <p:sldId id="16766447" r:id="rId4"/>
    <p:sldId id="16766467" r:id="rId5"/>
    <p:sldId id="16766468" r:id="rId6"/>
    <p:sldId id="16766496" r:id="rId7"/>
    <p:sldId id="16766495" r:id="rId8"/>
    <p:sldId id="16766454" r:id="rId9"/>
    <p:sldId id="16766497" r:id="rId10"/>
    <p:sldId id="16766498" r:id="rId11"/>
    <p:sldId id="16766499" r:id="rId12"/>
    <p:sldId id="16766503" r:id="rId13"/>
    <p:sldId id="16766500" r:id="rId14"/>
    <p:sldId id="16766501" r:id="rId15"/>
    <p:sldId id="16766502" r:id="rId16"/>
    <p:sldId id="16766486" r:id="rId17"/>
    <p:sldId id="16766504" r:id="rId18"/>
    <p:sldId id="16766505" r:id="rId19"/>
    <p:sldId id="16766487" r:id="rId20"/>
    <p:sldId id="16766488" r:id="rId21"/>
    <p:sldId id="16766506" r:id="rId22"/>
    <p:sldId id="16766489" r:id="rId23"/>
    <p:sldId id="16766490" r:id="rId24"/>
    <p:sldId id="16766491" r:id="rId25"/>
    <p:sldId id="16766507" r:id="rId26"/>
    <p:sldId id="16766508" r:id="rId27"/>
    <p:sldId id="16766509" r:id="rId28"/>
    <p:sldId id="16766492" r:id="rId29"/>
    <p:sldId id="16766493" r:id="rId30"/>
    <p:sldId id="16766494" r:id="rId31"/>
    <p:sldId id="1676651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FB67B8-06B0-426D-9454-B3504695BFF0}">
          <p14:sldIdLst>
            <p14:sldId id="16766446"/>
          </p14:sldIdLst>
        </p14:section>
        <p14:section name="Untitled Section" id="{01C72386-F4F8-433D-94AC-3A7694536919}">
          <p14:sldIdLst>
            <p14:sldId id="16766447"/>
            <p14:sldId id="16766467"/>
            <p14:sldId id="16766468"/>
            <p14:sldId id="16766496"/>
            <p14:sldId id="16766495"/>
            <p14:sldId id="16766454"/>
            <p14:sldId id="16766497"/>
            <p14:sldId id="16766498"/>
            <p14:sldId id="16766499"/>
            <p14:sldId id="16766503"/>
            <p14:sldId id="16766500"/>
            <p14:sldId id="16766501"/>
            <p14:sldId id="16766502"/>
            <p14:sldId id="16766486"/>
            <p14:sldId id="16766504"/>
            <p14:sldId id="16766505"/>
            <p14:sldId id="16766487"/>
            <p14:sldId id="16766488"/>
            <p14:sldId id="16766506"/>
            <p14:sldId id="16766489"/>
            <p14:sldId id="16766490"/>
            <p14:sldId id="16766491"/>
            <p14:sldId id="16766507"/>
            <p14:sldId id="16766508"/>
            <p14:sldId id="16766509"/>
            <p14:sldId id="16766492"/>
            <p14:sldId id="16766493"/>
            <p14:sldId id="16766494"/>
            <p14:sldId id="167665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89894" autoAdjust="0"/>
  </p:normalViewPr>
  <p:slideViewPr>
    <p:cSldViewPr snapToGrid="0">
      <p:cViewPr varScale="1">
        <p:scale>
          <a:sx n="61" d="100"/>
          <a:sy n="61" d="100"/>
        </p:scale>
        <p:origin x="8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990D-BEE7-428F-BEA7-CD132BB126C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E916-9206-4359-A5EC-4DC511DE931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3E916-9206-4359-A5EC-4DC511DE931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81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3E916-9206-4359-A5EC-4DC511DE931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00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3E916-9206-4359-A5EC-4DC511DE931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248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3E916-9206-4359-A5EC-4DC511DE931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703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</a:t>
            </a:r>
            <a:r>
              <a:rPr lang="en-US" dirty="0" smtClean="0"/>
              <a:t> – The Program Counter lets the OS resume from where the process left off.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 – Only one process can be “Running” on a single-core system.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 – PCB does not store CPU hardware stats like temperature.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 – Context switch involves saving the CPU context (PC + registers).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 – Incorrect state management may cause race conditions and errors.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3E916-9206-4359-A5EC-4DC511DE931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68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</a:t>
            </a:r>
            <a:r>
              <a:rPr lang="en-US" dirty="0" smtClean="0"/>
              <a:t> – The Program Counter lets the OS resume from where the process left off.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 – Only one process can be “Running” on a single-core system.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 – PCB does not store CPU hardware stats like temperature.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 – Context switch involves saving the CPU context (PC + registers).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 – Incorrect state management may cause race conditions and errors.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3E916-9206-4359-A5EC-4DC511DE931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7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1072-5C7B-4C40-8165-76D9C36DE56C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yale.edu/homes/av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eople.westminstercollege.edu/faculty/ggagne" TargetMode="External"/><Relationship Id="rId4" Type="http://schemas.openxmlformats.org/officeDocument/2006/relationships/hyperlink" Target="http://www.galvin.inf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4978" y="1085486"/>
            <a:ext cx="685198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25000"/>
              </a:lnSpc>
              <a:buNone/>
            </a:pPr>
            <a:r>
              <a:rPr lang="en-US" sz="6000" b="0" i="0" u="none" strike="noStrike" dirty="0" smtClean="0">
                <a:solidFill>
                  <a:srgbClr val="262626"/>
                </a:solidFill>
                <a:effectLst/>
                <a:latin typeface="Bahnschrift SemiBold SemiCondensed" panose="020B0502040204020203" pitchFamily="34" charset="0"/>
              </a:rPr>
              <a:t>Lecture-2</a:t>
            </a:r>
            <a:endParaRPr lang="en-US" sz="2000" b="0" dirty="0">
              <a:effectLst/>
              <a:latin typeface="Bahnschrift SemiBold SemiCondensed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IN" sz="3200" b="1" dirty="0"/>
              <a:t>Process Management &amp; CPU </a:t>
            </a:r>
            <a:r>
              <a:rPr lang="en-IN" sz="3200" b="1" dirty="0" smtClean="0"/>
              <a:t>Scheduling</a:t>
            </a:r>
          </a:p>
          <a:p>
            <a:pPr>
              <a:lnSpc>
                <a:spcPct val="125000"/>
              </a:lnSpc>
              <a:buNone/>
            </a:pPr>
            <a:r>
              <a:rPr lang="en-US" sz="2000" dirty="0" smtClean="0">
                <a:latin typeface="Bahnschrift SemiBold SemiCondensed" panose="020B0502040204020203" pitchFamily="34" charset="0"/>
              </a:rPr>
              <a:t>Core </a:t>
            </a:r>
            <a:r>
              <a:rPr lang="en-US" sz="2000" dirty="0">
                <a:latin typeface="Bahnschrift SemiBold SemiCondensed" panose="020B0502040204020203" pitchFamily="34" charset="0"/>
              </a:rPr>
              <a:t>Topics: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Process Lifecycle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Context Switching, PCB, Threads (User vs Kernel)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CPU Scheduling Algorithms (</a:t>
            </a:r>
            <a:r>
              <a:rPr lang="en-IN" sz="2000" b="1" dirty="0" err="1"/>
              <a:t>FCFS</a:t>
            </a:r>
            <a:r>
              <a:rPr lang="en-IN" sz="2000" b="1" dirty="0"/>
              <a:t>, </a:t>
            </a:r>
            <a:r>
              <a:rPr lang="en-IN" sz="2000" b="1" dirty="0" err="1"/>
              <a:t>SJF</a:t>
            </a:r>
            <a:r>
              <a:rPr lang="en-IN" sz="2000" b="1" dirty="0"/>
              <a:t>, Priority, Round Robin, Multilevel)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40320" y="3414673"/>
            <a:ext cx="44399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Ninth Edition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Avi</a:t>
            </a:r>
            <a:r>
              <a:rPr lang="en-US" altLang="en-US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 </a:t>
            </a:r>
            <a:r>
              <a:rPr lang="en-US" altLang="en-US" dirty="0" err="1"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Silberschatz</a:t>
            </a:r>
            <a:r>
              <a:rPr lang="en-US" altLang="en-US" dirty="0"/>
              <a:t> </a:t>
            </a:r>
            <a:r>
              <a:rPr lang="en-US" altLang="en-US" dirty="0"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Peter Baer Galvin</a:t>
            </a:r>
            <a:r>
              <a:rPr lang="en-US" altLang="en-US" dirty="0"/>
              <a:t> </a:t>
            </a:r>
            <a:r>
              <a:rPr lang="en-US" altLang="en-US" dirty="0"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Greg Gagne</a:t>
            </a:r>
            <a:r>
              <a:rPr lang="en-US" altLang="en-US" dirty="0"/>
              <a:t> </a:t>
            </a:r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7640320" y="4385995"/>
            <a:ext cx="4653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Operating Systems: Internals and Design Principles</a:t>
            </a:r>
          </a:p>
          <a:p>
            <a:r>
              <a:rPr lang="en-US" sz="1400" dirty="0"/>
              <a:t> </a:t>
            </a:r>
            <a:r>
              <a:rPr lang="en-US" dirty="0"/>
              <a:t>William Stallings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8879840" y="2479040"/>
            <a:ext cx="1493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2220" y="130722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IN" sz="3600" noProof="0" dirty="0" smtClean="0">
                <a:solidFill>
                  <a:prstClr val="black"/>
                </a:solidFill>
                <a:latin typeface="Bahnschrift SemiBold" panose="020B0502040204020203" pitchFamily="34" charset="0"/>
              </a:rPr>
              <a:t>Context Switching</a:t>
            </a:r>
            <a:endParaRPr kumimoji="0" lang="en-US" alt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" y="2042159"/>
            <a:ext cx="2354635" cy="3474403"/>
          </a:xfrm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CPU Switch From Process to Process</a:t>
            </a:r>
            <a:endParaRPr lang="en-I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95" y="1165225"/>
            <a:ext cx="9234724" cy="529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6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What is CPU Scheduling in OS?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" y="1067713"/>
            <a:ext cx="10251440" cy="522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2220" y="130722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CPU Scheduling or Process scheduling</a:t>
            </a:r>
            <a:endParaRPr kumimoji="0" lang="en-US" altLang="en-IN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4" y="1350644"/>
            <a:ext cx="11290687" cy="45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CPU Scheduling </a:t>
            </a:r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Terminology</a:t>
            </a:r>
            <a:endParaRPr lang="en-US" alt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8834" y="1177048"/>
            <a:ext cx="11478638" cy="4999916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CPU utilization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– keep the CPU as busy as possible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Throughput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– # of processes that complete their execution per time unit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Burst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time/ execution time/ running time: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time process require for running on CPU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Waiting 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time spend by a process in ready state waiting for CPU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Arrival 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when a process enter the ready state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Exit 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when process completes execution and exit from system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Turn around 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total time spend by a process in the system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TAT = ET – AT or BT + WT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Response 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Time between a process enter  ready queue and get scheduled on the CPU for the first time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en-US" sz="3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Scheduling Algorithm Optimization Criteria</a:t>
            </a:r>
            <a:endParaRPr lang="en-US" alt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" y="1127759"/>
            <a:ext cx="11521440" cy="506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0F4F3F-1682-C4D9-0823-EA53DB3B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CBC738-6A3B-0FF4-41A4-F17C128D6119}"/>
              </a:ext>
            </a:extLst>
          </p:cNvPr>
          <p:cNvSpPr txBox="1"/>
          <p:nvPr/>
        </p:nvSpPr>
        <p:spPr>
          <a:xfrm>
            <a:off x="1702403" y="184317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Activity Slow Learner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14960" y="1443841"/>
            <a:ext cx="11430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a computer system running a multi-programmed operating system. Three processes –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are loaded into memory.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just been created and is ready to run.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currently using the CPU.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requested input from the keyboard and is waiting for it.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few seconds: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finishes its time slice and is moved back to the ready queue.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OS selects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run on the CPU.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Meanwhile, the keyboard input requested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received, and it moves to the ready queue.</a:t>
            </a:r>
          </a:p>
        </p:txBody>
      </p:sp>
    </p:spTree>
    <p:extLst>
      <p:ext uri="{BB962C8B-B14F-4D97-AF65-F5344CB8AC3E}">
        <p14:creationId xmlns:p14="http://schemas.microsoft.com/office/powerpoint/2010/main" val="18655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0F4F3F-1682-C4D9-0823-EA53DB3B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CBC738-6A3B-0FF4-41A4-F17C128D6119}"/>
              </a:ext>
            </a:extLst>
          </p:cNvPr>
          <p:cNvSpPr txBox="1"/>
          <p:nvPr/>
        </p:nvSpPr>
        <p:spPr>
          <a:xfrm>
            <a:off x="1702403" y="184317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Activity Slow Learner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14960" y="1443841"/>
            <a:ext cx="1143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Questions: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What is the current state of </a:t>
            </a:r>
            <a:r>
              <a:rPr lang="en-US" sz="2400" b="1" dirty="0"/>
              <a:t>P1</a:t>
            </a:r>
            <a:r>
              <a:rPr lang="en-US" sz="2400" dirty="0"/>
              <a:t>, </a:t>
            </a:r>
            <a:r>
              <a:rPr lang="en-US" sz="2400" b="1" dirty="0"/>
              <a:t>P2</a:t>
            </a:r>
            <a:r>
              <a:rPr lang="en-US" sz="2400" dirty="0"/>
              <a:t>, and </a:t>
            </a:r>
            <a:r>
              <a:rPr lang="en-US" sz="2400" b="1" dirty="0"/>
              <a:t>P3</a:t>
            </a:r>
            <a:r>
              <a:rPr lang="en-US" sz="2400" dirty="0"/>
              <a:t> at the beginning of the scenario?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What causes </a:t>
            </a:r>
            <a:r>
              <a:rPr lang="en-US" sz="2400" b="1" dirty="0"/>
              <a:t>P2</a:t>
            </a:r>
            <a:r>
              <a:rPr lang="en-US" sz="2400" dirty="0"/>
              <a:t> to leave the CPU and move to the Ready state?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Why is </a:t>
            </a:r>
            <a:r>
              <a:rPr lang="en-US" sz="2400" b="1" dirty="0"/>
              <a:t>P3</a:t>
            </a:r>
            <a:r>
              <a:rPr lang="en-US" sz="2400" dirty="0"/>
              <a:t> in the Waiting state initially?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After the keyboard input is received, what is the new state of </a:t>
            </a:r>
            <a:r>
              <a:rPr lang="en-US" sz="2400" b="1" dirty="0"/>
              <a:t>P3</a:t>
            </a:r>
            <a:r>
              <a:rPr lang="en-US" sz="2400" dirty="0"/>
              <a:t>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Describe the state transitions for </a:t>
            </a:r>
            <a:r>
              <a:rPr lang="en-US" sz="2400" b="1" dirty="0"/>
              <a:t>P1</a:t>
            </a:r>
            <a:r>
              <a:rPr lang="en-US" sz="2400" dirty="0"/>
              <a:t> in this scenario.</a:t>
            </a:r>
          </a:p>
        </p:txBody>
      </p:sp>
    </p:spTree>
    <p:extLst>
      <p:ext uri="{BB962C8B-B14F-4D97-AF65-F5344CB8AC3E}">
        <p14:creationId xmlns:p14="http://schemas.microsoft.com/office/powerpoint/2010/main" val="7739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0F4F3F-1682-C4D9-0823-EA53DB3B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CBC738-6A3B-0FF4-41A4-F17C128D6119}"/>
              </a:ext>
            </a:extLst>
          </p:cNvPr>
          <p:cNvSpPr txBox="1"/>
          <p:nvPr/>
        </p:nvSpPr>
        <p:spPr>
          <a:xfrm>
            <a:off x="1702403" y="184317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Activity Slow Learner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14960" y="925681"/>
            <a:ext cx="11594930" cy="56938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000" b="1" dirty="0"/>
              <a:t>Q1.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Which process state indicates the process is waiting for an event such as I/O completion?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dirty="0"/>
              <a:t>A. Running</a:t>
            </a:r>
            <a:br>
              <a:rPr lang="en-US" sz="2000" dirty="0"/>
            </a:br>
            <a:r>
              <a:rPr lang="en-US" sz="2000" dirty="0"/>
              <a:t>B. Ready</a:t>
            </a:r>
            <a:br>
              <a:rPr lang="en-US" sz="2000" dirty="0"/>
            </a:br>
            <a:r>
              <a:rPr lang="en-US" sz="2000" dirty="0"/>
              <a:t>C. Waiting</a:t>
            </a:r>
            <a:br>
              <a:rPr lang="en-US" sz="2000" dirty="0"/>
            </a:br>
            <a:r>
              <a:rPr lang="en-US" sz="2000" dirty="0"/>
              <a:t>D. Terminated</a:t>
            </a:r>
          </a:p>
          <a:p>
            <a:r>
              <a:rPr lang="en-US" sz="2000" b="1" dirty="0"/>
              <a:t>Q2.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What does the OS do when a process finishes its time slice?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dirty="0"/>
              <a:t>A. Terminates the process</a:t>
            </a:r>
            <a:br>
              <a:rPr lang="en-US" sz="2000" dirty="0"/>
            </a:br>
            <a:r>
              <a:rPr lang="en-US" sz="2000" dirty="0"/>
              <a:t>B. Moves it to the waiting queue</a:t>
            </a:r>
            <a:br>
              <a:rPr lang="en-US" sz="2000" dirty="0"/>
            </a:br>
            <a:r>
              <a:rPr lang="en-US" sz="2000" dirty="0"/>
              <a:t>C. Moves it to the ready queue</a:t>
            </a:r>
            <a:br>
              <a:rPr lang="en-US" sz="2000" dirty="0"/>
            </a:br>
            <a:r>
              <a:rPr lang="en-US" sz="2000" dirty="0"/>
              <a:t>D. Restarts the process</a:t>
            </a:r>
          </a:p>
          <a:p>
            <a:r>
              <a:rPr lang="en-US" sz="2000" b="1" dirty="0"/>
              <a:t>Q3.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What triggers a process to move from the Waiting state to the Ready state?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dirty="0"/>
              <a:t>A. Completion of I/O or the awaited event</a:t>
            </a:r>
            <a:br>
              <a:rPr lang="en-US" sz="2000" dirty="0"/>
            </a:br>
            <a:r>
              <a:rPr lang="en-US" sz="2000" dirty="0"/>
              <a:t>B. Expiration of time slice</a:t>
            </a:r>
            <a:br>
              <a:rPr lang="en-US" sz="2000" dirty="0"/>
            </a:br>
            <a:r>
              <a:rPr lang="en-US" sz="2000" dirty="0"/>
              <a:t>C. Arrival of new process</a:t>
            </a:r>
            <a:br>
              <a:rPr lang="en-US" sz="2000" dirty="0"/>
            </a:br>
            <a:r>
              <a:rPr lang="en-US" sz="2000" dirty="0"/>
              <a:t>D. Process </a:t>
            </a:r>
            <a:r>
              <a:rPr lang="en-US" sz="2000" dirty="0" smtClean="0"/>
              <a:t>crash</a:t>
            </a:r>
            <a:endParaRPr lang="en-US" sz="2000" dirty="0"/>
          </a:p>
          <a:p>
            <a:r>
              <a:rPr lang="en-US" sz="2000" b="1" dirty="0"/>
              <a:t>Q4.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In a preemptive multitasking system, how is the next process selected to run?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dirty="0"/>
              <a:t>A. Random selection</a:t>
            </a:r>
            <a:br>
              <a:rPr lang="en-US" sz="2000" dirty="0"/>
            </a:br>
            <a:r>
              <a:rPr lang="en-US" sz="2000" dirty="0"/>
              <a:t>B. User request</a:t>
            </a:r>
            <a:br>
              <a:rPr lang="en-US" sz="2000" dirty="0"/>
            </a:br>
            <a:r>
              <a:rPr lang="en-US" sz="2000" dirty="0"/>
              <a:t>C. Scheduler algorithm</a:t>
            </a:r>
            <a:br>
              <a:rPr lang="en-US" sz="2000" dirty="0"/>
            </a:br>
            <a:r>
              <a:rPr lang="en-US" sz="2000" dirty="0"/>
              <a:t>D. Manual execution</a:t>
            </a:r>
          </a:p>
          <a:p>
            <a:r>
              <a:rPr lang="en-US" sz="2000" b="1" dirty="0"/>
              <a:t>Q5.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What is the final state of a process after it completes its execution?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dirty="0"/>
              <a:t>A. Waiting</a:t>
            </a:r>
            <a:br>
              <a:rPr lang="en-US" sz="2000" dirty="0"/>
            </a:br>
            <a:r>
              <a:rPr lang="en-US" sz="2000" dirty="0"/>
              <a:t>B. Ready</a:t>
            </a:r>
            <a:br>
              <a:rPr lang="en-US" sz="2000" dirty="0"/>
            </a:br>
            <a:r>
              <a:rPr lang="en-US" sz="2000" dirty="0"/>
              <a:t>C. Terminated</a:t>
            </a:r>
            <a:br>
              <a:rPr lang="en-US" sz="2000" dirty="0"/>
            </a:br>
            <a:r>
              <a:rPr lang="en-US" sz="2000" dirty="0"/>
              <a:t>D. Running</a:t>
            </a:r>
          </a:p>
        </p:txBody>
      </p:sp>
    </p:spTree>
    <p:extLst>
      <p:ext uri="{BB962C8B-B14F-4D97-AF65-F5344CB8AC3E}">
        <p14:creationId xmlns:p14="http://schemas.microsoft.com/office/powerpoint/2010/main" val="28812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9991E3-5F14-CCF9-5151-DEC601D52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359F3-2020-0060-23C6-32126AE132BA}"/>
              </a:ext>
            </a:extLst>
          </p:cNvPr>
          <p:cNvSpPr txBox="1"/>
          <p:nvPr/>
        </p:nvSpPr>
        <p:spPr>
          <a:xfrm>
            <a:off x="1702403" y="184317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Activity Slow Learner (</a:t>
            </a:r>
            <a:r>
              <a:rPr lang="en-US" sz="3600" b="1" dirty="0"/>
              <a:t>Story-Based </a:t>
            </a:r>
            <a:r>
              <a:rPr lang="en-US" sz="3600" b="1" dirty="0" smtClean="0"/>
              <a:t>Scenario</a:t>
            </a:r>
            <a:r>
              <a:rPr kumimoji="0" lang="en-US" alt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)</a:t>
            </a:r>
            <a:endParaRPr kumimoji="0" lang="en-US" alt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9221" y="1132219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A </a:t>
            </a:r>
            <a:r>
              <a:rPr lang="en-US" sz="2400" dirty="0"/>
              <a:t>toy factory has </a:t>
            </a:r>
            <a:r>
              <a:rPr lang="en-US" sz="2400" b="1" dirty="0"/>
              <a:t>one machine</a:t>
            </a:r>
            <a:r>
              <a:rPr lang="en-US" sz="2400" dirty="0"/>
              <a:t> that makes toys. Four toy orders (like processes) arrive at different times and take different amounts of time to finish.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77297"/>
              </p:ext>
            </p:extLst>
          </p:nvPr>
        </p:nvGraphicFramePr>
        <p:xfrm>
          <a:off x="743607" y="2393488"/>
          <a:ext cx="10515600" cy="26517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852179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99571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25360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(Process)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 Time (in mins)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to Finish (Burst Time)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296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535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695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945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29996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43607" y="5379546"/>
            <a:ext cx="10849303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manager must decide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order to process first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can use different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rules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5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A6D7DF-F768-B3C4-7F61-3843E6CBB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5528F-111B-426F-9909-4158D53A30C8}"/>
              </a:ext>
            </a:extLst>
          </p:cNvPr>
          <p:cNvSpPr txBox="1"/>
          <p:nvPr/>
        </p:nvSpPr>
        <p:spPr>
          <a:xfrm>
            <a:off x="1702403" y="184317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Activity Slow Learner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297" y="995307"/>
            <a:ext cx="5016062" cy="537396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3400" b="1" dirty="0">
                <a:solidFill>
                  <a:srgbClr val="7030A0"/>
                </a:solidFill>
              </a:rPr>
              <a:t>Simple Scheduling Algorithms Explained: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(First Come First Serve)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Serve the order that came first.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(Shortest Job First)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Finish the order that takes the least time.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 (Round Robin)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Give each order a chance for 2 minutes, then rotate.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Orders are given a rank. Higher priority goes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4359" y="995307"/>
            <a:ext cx="6465530" cy="5447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Questions (With Support Prompts)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what is the order of processing?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order will finish first in </a:t>
            </a:r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 Robin (Time Slice = 2 mins)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order gets the CPU again after the first round? </a:t>
            </a:r>
            <a:r>
              <a:rPr lang="en-US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(Hint: Go around in circles.)</a:t>
            </a:r>
            <a:endPara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one order always has a higher priority than the others? </a:t>
            </a:r>
            <a:r>
              <a:rPr lang="en-US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(Hint: Will the others ever get processed?)</a:t>
            </a:r>
            <a:endPara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algorithm is </a:t>
            </a:r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fairest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all orders? </a:t>
            </a:r>
            <a:r>
              <a:rPr lang="en-US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(Hint: Think about equal turns.)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93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8107" y="185462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IN" sz="3600" dirty="0" smtClean="0">
                <a:solidFill>
                  <a:prstClr val="black"/>
                </a:solidFill>
                <a:latin typeface="Bahnschrift SemiBold" panose="020B0502040204020203" pitchFamily="34" charset="0"/>
              </a:rPr>
              <a:t>What is Processes?</a:t>
            </a:r>
            <a:endParaRPr kumimoji="0" lang="en-US" alt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13EF94-EABF-909E-A485-1C5D6733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1" y="1391868"/>
            <a:ext cx="3312160" cy="13614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program in execution.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560" y="1066800"/>
            <a:ext cx="8431033" cy="5303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A6D7DF-F768-B3C4-7F61-3843E6CBB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5528F-111B-426F-9909-4158D53A30C8}"/>
              </a:ext>
            </a:extLst>
          </p:cNvPr>
          <p:cNvSpPr txBox="1"/>
          <p:nvPr/>
        </p:nvSpPr>
        <p:spPr>
          <a:xfrm>
            <a:off x="1648456" y="131765"/>
            <a:ext cx="10543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kumimoji="0" lang="en-US" alt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</a:rPr>
              <a:t>Activity Slow </a:t>
            </a:r>
            <a:r>
              <a:rPr kumimoji="0" lang="en-US" alt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</a:rPr>
              <a:t>Learner(</a:t>
            </a:r>
            <a:r>
              <a:rPr lang="en-US" sz="3200" b="1" dirty="0"/>
              <a:t>Simple Multiple-Choice </a:t>
            </a:r>
            <a:r>
              <a:rPr lang="en-US" sz="3200" b="1" dirty="0" smtClean="0"/>
              <a:t>Quiz</a:t>
            </a:r>
            <a:r>
              <a:rPr kumimoji="0" lang="en-US" alt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</a:rPr>
              <a:t>)</a:t>
            </a:r>
            <a:endParaRPr kumimoji="0" lang="en-US" alt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5159" y="1103586"/>
            <a:ext cx="11424745" cy="53182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32490" y="1103586"/>
            <a:ext cx="10428889" cy="516057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Q1. What does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stand for?</a:t>
            </a:r>
            <a:b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Fastest CPU First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First Come First Serve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Finish CPU Fast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First CPU Service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Q2. In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order is chosen?</a:t>
            </a:r>
            <a:b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The biggest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The one with the shortest time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The one with highest number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The last one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Robin gives each process:</a:t>
            </a:r>
            <a:b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No time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One chance only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Equal time slices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Random time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factory with only one machine (CPU), how many orders can be "running" at one time?</a:t>
            </a:r>
            <a:b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2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4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1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All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Q5.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problem happens if we always choose highest priority only?</a:t>
            </a:r>
            <a:b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Everyone is happy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Some orders may starve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It runs faster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The machine breaks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5EBA6-BDB0-AD16-EC38-06F715A23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6C81E3-F2A9-DB9B-DC92-61BAB52E4EF9}"/>
              </a:ext>
            </a:extLst>
          </p:cNvPr>
          <p:cNvSpPr txBox="1"/>
          <p:nvPr/>
        </p:nvSpPr>
        <p:spPr>
          <a:xfrm>
            <a:off x="1732221" y="115205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Activity </a:t>
            </a:r>
            <a:r>
              <a:rPr lang="en-US" alt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Moderate</a:t>
            </a:r>
            <a:r>
              <a:rPr kumimoji="0" lang="en-US" alt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alt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Learner (Case study)</a:t>
            </a:r>
            <a:endParaRPr kumimoji="0" lang="en-US" alt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4289" y="1004201"/>
            <a:ext cx="117295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Scenario:2</a:t>
            </a:r>
          </a:p>
          <a:p>
            <a:pPr algn="ctr"/>
            <a:endParaRPr lang="en-US" sz="2400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modern multitasking operating system is managing four processes: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system uses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 priority-based CPU scheduling algorithm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number indicates higher priority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(Priority: 2)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queue.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(Priority: 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P3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(Priority: 3)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for disk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(Priority: 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just admitted into memory.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events occur: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initiates a file read operation and enters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scheduler now chooses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priority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from the Ready queue.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finishes loading and enters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queue.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disk I/O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completes, and it is moved to the Ready queue.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some time,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completes execution and terminates.</a:t>
            </a:r>
          </a:p>
        </p:txBody>
      </p:sp>
    </p:spTree>
    <p:extLst>
      <p:ext uri="{BB962C8B-B14F-4D97-AF65-F5344CB8AC3E}">
        <p14:creationId xmlns:p14="http://schemas.microsoft.com/office/powerpoint/2010/main" val="30028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4D7FAE-5148-4404-D598-BF47930DF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A04AF-914A-BA6B-0156-DBE460AB47CA}"/>
              </a:ext>
            </a:extLst>
          </p:cNvPr>
          <p:cNvSpPr txBox="1"/>
          <p:nvPr/>
        </p:nvSpPr>
        <p:spPr>
          <a:xfrm>
            <a:off x="1732221" y="115205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Analysis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kumimoji="0" lang="en-US" altLang="en-I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BBC38EFC-062A-5614-103D-4ADA1FAEAD6C}"/>
              </a:ext>
            </a:extLst>
          </p:cNvPr>
          <p:cNvSpPr txBox="1"/>
          <p:nvPr/>
        </p:nvSpPr>
        <p:spPr>
          <a:xfrm>
            <a:off x="-2072186" y="1132219"/>
            <a:ext cx="1585169" cy="546530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endParaRPr lang="en-US" alt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6538" y="1132219"/>
            <a:ext cx="11235514" cy="515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initiates the file read, which process is selected next by the scheduler? Why?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moves from New to Ready? How does it affect scheduling?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completes I/O and returns to the Ready state, is it selected to run immediately? Justify your answer using priority levels.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complete life cycle path (states) that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follows in this scenario?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does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terminate without entering the Waiting state? What does this imply about its execution?</a:t>
            </a:r>
          </a:p>
        </p:txBody>
      </p:sp>
    </p:spTree>
    <p:extLst>
      <p:ext uri="{BB962C8B-B14F-4D97-AF65-F5344CB8AC3E}">
        <p14:creationId xmlns:p14="http://schemas.microsoft.com/office/powerpoint/2010/main" val="17027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6C2525-DAB9-F87E-982C-AA2EF6D71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52C120-372E-55A3-7523-B551A81F4827}"/>
              </a:ext>
            </a:extLst>
          </p:cNvPr>
          <p:cNvSpPr txBox="1"/>
          <p:nvPr/>
        </p:nvSpPr>
        <p:spPr>
          <a:xfrm>
            <a:off x="1334814" y="115205"/>
            <a:ext cx="10604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</a:rPr>
              <a:t>Activity </a:t>
            </a:r>
            <a:r>
              <a:rPr lang="en-US" altLang="en-IN" sz="2800" dirty="0">
                <a:solidFill>
                  <a:prstClr val="black"/>
                </a:solidFill>
                <a:latin typeface="Bahnschrift SemiBold" panose="020B0502040204020203" pitchFamily="34" charset="0"/>
              </a:rPr>
              <a:t>Moderate</a:t>
            </a:r>
            <a:r>
              <a:rPr kumimoji="0" lang="en-US" alt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</a:rPr>
              <a:t> </a:t>
            </a:r>
            <a:r>
              <a:rPr kumimoji="0" lang="en-US" alt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</a:rPr>
              <a:t>Learner (</a:t>
            </a:r>
            <a:r>
              <a:rPr lang="en-IN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MCQs</a:t>
            </a:r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Asked in Placement Drives</a:t>
            </a:r>
            <a:r>
              <a:rPr kumimoji="0" lang="en-US" alt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2966" y="756745"/>
            <a:ext cx="11592866" cy="5756693"/>
          </a:xfrm>
        </p:spPr>
        <p:txBody>
          <a:bodyPr numCol="2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 a preemptive priority-based scheduling system, which factor </a:t>
            </a:r>
            <a:r>
              <a:rPr lang="en-US" sz="15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OS consider when selecting the next process?</a:t>
            </a:r>
            <a:b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I/O burst time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Process priority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Process age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Parent-child relationship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Q2. What causes a context switch between two processes in the scenario above?</a:t>
            </a:r>
            <a:b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Process termination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 higher-priority process entering the Ready queue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Manual user interruption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Process entering the Waiting state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Q3. Which of the following is true about a process in the New state?</a:t>
            </a:r>
            <a:b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It can request I/O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It can be scheduled for CPU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It has not yet been admitted to the Ready queue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It is waiting for memory deallocation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Q4.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does a process enter the Terminated </a:t>
            </a:r>
            <a: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state?</a:t>
            </a:r>
            <a:b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After being idle too long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Due to preemption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After successful or abnormal completion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If it is moved to the Ready queue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Q5.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best describes the difference between Ready and Waiting states?</a:t>
            </a:r>
            <a:b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Ready waits for I/O; Waiting waits for CPU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Ready is scheduled for CPU; Waiting waits for event completion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Waiting is selected by scheduler; Ready is not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There is no difference</a:t>
            </a:r>
          </a:p>
          <a:p>
            <a:pPr marL="0" indent="0"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306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991E3-5F14-CCF9-5151-DEC601D52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359F3-2020-0060-23C6-32126AE132BA}"/>
              </a:ext>
            </a:extLst>
          </p:cNvPr>
          <p:cNvSpPr txBox="1"/>
          <p:nvPr/>
        </p:nvSpPr>
        <p:spPr>
          <a:xfrm>
            <a:off x="1702403" y="184317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Activity Moderate Learner (</a:t>
            </a:r>
            <a:r>
              <a:rPr lang="en-US" sz="3600" b="1" dirty="0"/>
              <a:t>Story-Based </a:t>
            </a:r>
            <a:r>
              <a:rPr lang="en-US" sz="3600" b="1" dirty="0" smtClean="0"/>
              <a:t>Scenario</a:t>
            </a:r>
            <a:r>
              <a:rPr kumimoji="0" lang="en-US" alt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)</a:t>
            </a:r>
            <a:endParaRPr kumimoji="0" lang="en-US" alt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2248" y="1132219"/>
            <a:ext cx="11792607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You are a junior system administrator at a mid-sized company. The system handles </a:t>
            </a:r>
            <a:r>
              <a:rPr lang="en-US" sz="2400" b="1" dirty="0"/>
              <a:t>four user requests (processes)</a:t>
            </a:r>
            <a:r>
              <a:rPr lang="en-US" sz="2400" dirty="0"/>
              <a:t>, and your task is to </a:t>
            </a:r>
            <a:r>
              <a:rPr lang="en-US" sz="2400" b="1" dirty="0"/>
              <a:t>analyze how different CPU scheduling algorithms affect performance</a:t>
            </a:r>
            <a:r>
              <a:rPr lang="en-US" sz="24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09903" y="5379546"/>
            <a:ext cx="1118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👉 Use a Gantt chart format to visualize process execution.</a:t>
            </a: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(First Come First Serve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(Shortest Job First – Non-Preemptive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Priority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(Non-Preemptive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3607" y="2791975"/>
          <a:ext cx="10515600" cy="2286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238347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496879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478652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254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dirty="0"/>
                        <a:t>Process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Arrival Time (ms)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Burst Time (ms)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Priority (1 = High)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025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dirty="0"/>
                        <a:t>P1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5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3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13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P2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1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910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P3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2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2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287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P4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3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667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2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6D7DF-F768-B3C4-7F61-3843E6CBB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5528F-111B-426F-9909-4158D53A30C8}"/>
              </a:ext>
            </a:extLst>
          </p:cNvPr>
          <p:cNvSpPr txBox="1"/>
          <p:nvPr/>
        </p:nvSpPr>
        <p:spPr>
          <a:xfrm>
            <a:off x="1702403" y="184317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Activity </a:t>
            </a:r>
            <a:r>
              <a:rPr lang="en-US" altLang="en-IN" sz="3600" dirty="0" smtClean="0">
                <a:solidFill>
                  <a:prstClr val="black"/>
                </a:solidFill>
                <a:latin typeface="Bahnschrift SemiBold" panose="020B0502040204020203" pitchFamily="34" charset="0"/>
              </a:rPr>
              <a:t>Moderate</a:t>
            </a:r>
            <a:r>
              <a:rPr kumimoji="0" lang="en-US" alt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alt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Learner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296" y="953266"/>
            <a:ext cx="11637579" cy="53739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 for each algorithms</a:t>
            </a:r>
          </a:p>
          <a:p>
            <a:pPr marL="0" indent="0" algn="ctr">
              <a:lnSpc>
                <a:spcPct val="170000"/>
              </a:lnSpc>
              <a:buNone/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85648" y="1575740"/>
          <a:ext cx="10515600" cy="22860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211637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25626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658568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473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Turnaround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Waiting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706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676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512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393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571818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255986" y="3985529"/>
            <a:ext cx="9574924" cy="25834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algorithm had the 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 average waiting time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process 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waited the longest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each algorithm?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arrival time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affect performance in 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Priority Scheduling?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this were a 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system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algorithm would be most suitable and why?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8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6D7DF-F768-B3C4-7F61-3843E6CBB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5528F-111B-426F-9909-4158D53A30C8}"/>
              </a:ext>
            </a:extLst>
          </p:cNvPr>
          <p:cNvSpPr txBox="1"/>
          <p:nvPr/>
        </p:nvSpPr>
        <p:spPr>
          <a:xfrm>
            <a:off x="1648456" y="131765"/>
            <a:ext cx="10543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kumimoji="0" lang="en-US" alt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</a:rPr>
              <a:t>Activity </a:t>
            </a:r>
            <a:r>
              <a:rPr lang="en-US" altLang="en-IN" sz="3200" dirty="0" smtClean="0">
                <a:solidFill>
                  <a:prstClr val="black"/>
                </a:solidFill>
                <a:latin typeface="Bahnschrift SemiBold" panose="020B0502040204020203" pitchFamily="34" charset="0"/>
              </a:rPr>
              <a:t>Moderate</a:t>
            </a:r>
            <a:r>
              <a:rPr kumimoji="0" lang="en-US" alt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</a:rPr>
              <a:t> Learner(</a:t>
            </a:r>
            <a:r>
              <a:rPr lang="en-US" sz="3200" b="1" dirty="0"/>
              <a:t>Simple Multiple-Choice </a:t>
            </a:r>
            <a:r>
              <a:rPr lang="en-US" sz="3200" b="1" dirty="0" smtClean="0"/>
              <a:t>Quiz</a:t>
            </a:r>
            <a:r>
              <a:rPr kumimoji="0" lang="en-US" alt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</a:rPr>
              <a:t>)</a:t>
            </a:r>
            <a:endParaRPr kumimoji="0" lang="en-US" alt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5159" y="1103586"/>
            <a:ext cx="11424745" cy="53182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32490" y="1103586"/>
            <a:ext cx="10428889" cy="516057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process is scheduled first?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The one with highest priority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The one with shortest burst time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The one that arrives first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Chosen randomly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What is the main advantage of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Reduces turnaround time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Always fair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Ignores burst time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Supports parallel processing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Priority Scheduling, a process with priority = 1: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Will be scheduled last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Has the highest priority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Has lowest priority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Skipped by CPU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Q4. Which scheduling algorithm may cause starvation?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Round Robin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Priority Scheduling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waiting time is: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Always zero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The same in all algorithms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Total waiting time ÷ number of processes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Completion time - Burst time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6D493B-5422-CD5A-24DD-B76F55D57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77A3C2-0C55-EB2D-1170-F8F5895B46C5}"/>
              </a:ext>
            </a:extLst>
          </p:cNvPr>
          <p:cNvSpPr txBox="1"/>
          <p:nvPr/>
        </p:nvSpPr>
        <p:spPr>
          <a:xfrm>
            <a:off x="1702404" y="141041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Fast Learner Activity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89186" y="786201"/>
            <a:ext cx="351045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university's operating system lab team has developed a custom OS kernel. During testing, they observe an unusual behavior: two processes,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both marked as "Running" simultaneously on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single-core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investigation, the team inspects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Control Blocks (PCBs)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active processes. Below are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 fields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P1, P2, and P3: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8864"/>
              </p:ext>
            </p:extLst>
          </p:nvPr>
        </p:nvGraphicFramePr>
        <p:xfrm>
          <a:off x="4204136" y="1208690"/>
          <a:ext cx="7705756" cy="50713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26439">
                  <a:extLst>
                    <a:ext uri="{9D8B030D-6E8A-4147-A177-3AD203B41FA5}">
                      <a16:colId xmlns:a16="http://schemas.microsoft.com/office/drawing/2014/main" val="2986570746"/>
                    </a:ext>
                  </a:extLst>
                </a:gridCol>
                <a:gridCol w="1926439">
                  <a:extLst>
                    <a:ext uri="{9D8B030D-6E8A-4147-A177-3AD203B41FA5}">
                      <a16:colId xmlns:a16="http://schemas.microsoft.com/office/drawing/2014/main" val="518923748"/>
                    </a:ext>
                  </a:extLst>
                </a:gridCol>
                <a:gridCol w="1926439">
                  <a:extLst>
                    <a:ext uri="{9D8B030D-6E8A-4147-A177-3AD203B41FA5}">
                      <a16:colId xmlns:a16="http://schemas.microsoft.com/office/drawing/2014/main" val="3862884582"/>
                    </a:ext>
                  </a:extLst>
                </a:gridCol>
                <a:gridCol w="1926439">
                  <a:extLst>
                    <a:ext uri="{9D8B030D-6E8A-4147-A177-3AD203B41FA5}">
                      <a16:colId xmlns:a16="http://schemas.microsoft.com/office/drawing/2014/main" val="3200613231"/>
                    </a:ext>
                  </a:extLst>
                </a:gridCol>
              </a:tblGrid>
              <a:tr h="563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b="1" dirty="0"/>
                        <a:t>Field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b="1" dirty="0"/>
                        <a:t>P1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b="1" dirty="0"/>
                        <a:t>P2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b="1" dirty="0"/>
                        <a:t>P3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72959"/>
                  </a:ext>
                </a:extLst>
              </a:tr>
              <a:tr h="563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b="1" dirty="0"/>
                        <a:t>Process ID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/>
                        <a:t>101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/>
                        <a:t>102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/>
                        <a:t>103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7121927"/>
                  </a:ext>
                </a:extLst>
              </a:tr>
              <a:tr h="563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b="1" dirty="0"/>
                        <a:t>Process State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Running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Running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/>
                        <a:t>Waiting (I/O)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085699"/>
                  </a:ext>
                </a:extLst>
              </a:tr>
              <a:tr h="563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b="1" dirty="0"/>
                        <a:t>Program Counter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0x004A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0x1F3C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0x03B2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161036"/>
                  </a:ext>
                </a:extLst>
              </a:tr>
              <a:tr h="563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b="1" dirty="0"/>
                        <a:t>CPU Registers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Saved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Saved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Saved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435712"/>
                  </a:ext>
                </a:extLst>
              </a:tr>
              <a:tr h="563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b="1" dirty="0"/>
                        <a:t>Scheduling Info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/>
                        <a:t>Priority 2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Priority 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Priority 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022356"/>
                  </a:ext>
                </a:extLst>
              </a:tr>
              <a:tr h="563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b="1" dirty="0"/>
                        <a:t>Memory Limits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0x0000–0x1FFF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0x2000–0x3FFF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0x4000–0x5FFF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671819"/>
                  </a:ext>
                </a:extLst>
              </a:tr>
              <a:tr h="563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b="1" dirty="0"/>
                        <a:t>I/O Status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/>
                        <a:t>No pending I/O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/>
                        <a:t>No pending I/O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Disk read pending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98278"/>
                  </a:ext>
                </a:extLst>
              </a:tr>
              <a:tr h="563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b="1" dirty="0"/>
                        <a:t>Accounting Info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/>
                        <a:t>8 ms CPU time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/>
                        <a:t>5 ms CPU time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dirty="0"/>
                        <a:t>3 </a:t>
                      </a:r>
                      <a:r>
                        <a:rPr lang="en-IN" dirty="0" err="1"/>
                        <a:t>ms</a:t>
                      </a:r>
                      <a:r>
                        <a:rPr lang="en-IN" dirty="0"/>
                        <a:t> CPU time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416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7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8ACB05-9868-C91A-06D7-FD6647891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5CADD-7318-15BC-F460-91A0ECEAAC25}"/>
              </a:ext>
            </a:extLst>
          </p:cNvPr>
          <p:cNvSpPr txBox="1"/>
          <p:nvPr/>
        </p:nvSpPr>
        <p:spPr>
          <a:xfrm>
            <a:off x="1702404" y="141041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Fast Learner </a:t>
            </a:r>
            <a:r>
              <a:rPr kumimoji="0" lang="en-US" alt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Activity (</a:t>
            </a:r>
            <a:r>
              <a:rPr lang="en-IN" sz="3600" dirty="0"/>
              <a:t>Analysis Questions</a:t>
            </a:r>
            <a:r>
              <a:rPr kumimoji="0" lang="en-US" alt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)</a:t>
            </a:r>
            <a:endParaRPr kumimoji="0" lang="en-US" alt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6124" y="1174347"/>
            <a:ext cx="11613932" cy="472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in PCB management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What state should P1's PCB have been updated to when P2 was scheduled?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 of the PCB's Program Counter and CPU Registers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during context switching.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could such an error lead to system instability or incorrect resource management?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mechanisms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could prevent or detect PCB synchronization issues.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Suppose P3 completes its I/O. Describe the full sequence of changes in its PCB if it becomes the next scheduled process.</a:t>
            </a:r>
          </a:p>
        </p:txBody>
      </p:sp>
    </p:spTree>
    <p:extLst>
      <p:ext uri="{BB962C8B-B14F-4D97-AF65-F5344CB8AC3E}">
        <p14:creationId xmlns:p14="http://schemas.microsoft.com/office/powerpoint/2010/main" val="2080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3A7DD5-0E5F-2EBB-0360-5EC1BB05B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486D56-7AEF-68D9-30DB-FAB720450EC3}"/>
              </a:ext>
            </a:extLst>
          </p:cNvPr>
          <p:cNvSpPr txBox="1"/>
          <p:nvPr/>
        </p:nvSpPr>
        <p:spPr>
          <a:xfrm>
            <a:off x="1702404" y="141041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Fast Learner Activity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966" y="1093076"/>
            <a:ext cx="11436924" cy="48013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Q1. Which PCB field helps the OS resume a process after preemption?</a:t>
            </a:r>
            <a:b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Accounting Info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Memory Limits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Program Counter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Process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 a well-functioning scheduler, how many PCBs can have the “Running” state on a single-core CPU at a time?</a:t>
            </a:r>
            <a:b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0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Unlimited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Q3. Which of the following is NOT typically stored in a PCB?</a:t>
            </a:r>
            <a:b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Open file descriptors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CPU temperature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CPU registers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Process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Q4. What must happen to the PCB during a context switch?</a:t>
            </a: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Delete the PCB of the current process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Save the CPU context to the PCB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Remove the I/O status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Reinitialize memory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Q5. A mismatch between a process’s actual execution state and its PCB state can lead to:</a:t>
            </a: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Improved CPU scheduling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Accurate accounting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Race conditions and resource conflicts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Better I/O throughput</a:t>
            </a:r>
          </a:p>
        </p:txBody>
      </p:sp>
    </p:spTree>
    <p:extLst>
      <p:ext uri="{BB962C8B-B14F-4D97-AF65-F5344CB8AC3E}">
        <p14:creationId xmlns:p14="http://schemas.microsoft.com/office/powerpoint/2010/main" val="32088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6833C-D447-B1EF-814A-205669C6C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9E46FE-A0AC-DD4D-AA2D-B8634E099AEC}"/>
              </a:ext>
            </a:extLst>
          </p:cNvPr>
          <p:cNvSpPr txBox="1"/>
          <p:nvPr/>
        </p:nvSpPr>
        <p:spPr>
          <a:xfrm>
            <a:off x="1732220" y="130722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IN" sz="3600" dirty="0" smtClean="0">
                <a:solidFill>
                  <a:prstClr val="black"/>
                </a:solidFill>
                <a:latin typeface="Bahnschrift SemiBold" panose="020B0502040204020203" pitchFamily="34" charset="0"/>
              </a:rPr>
              <a:t>Process in Memory and Operations</a:t>
            </a:r>
            <a:endParaRPr kumimoji="0" lang="en-US" alt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993140"/>
            <a:ext cx="5312915" cy="3377326"/>
          </a:xfrm>
          <a:prstGeom prst="rect">
            <a:avLst/>
          </a:prstGeom>
        </p:spPr>
      </p:pic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3355" y="1135700"/>
            <a:ext cx="3256014" cy="515969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386320" y="5411471"/>
            <a:ext cx="4145280" cy="1188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comprises the compiled program code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>
            <a:endCxn id="6" idx="2"/>
          </p:cNvCxnSpPr>
          <p:nvPr/>
        </p:nvCxnSpPr>
        <p:spPr>
          <a:xfrm>
            <a:off x="2611120" y="5516880"/>
            <a:ext cx="4775200" cy="488951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92980" y="3932712"/>
            <a:ext cx="3947160" cy="16302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and static variables, allocated and initialized prior to executing main.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endCxn id="12" idx="2"/>
          </p:cNvCxnSpPr>
          <p:nvPr/>
        </p:nvCxnSpPr>
        <p:spPr>
          <a:xfrm flipV="1">
            <a:off x="2885440" y="4747854"/>
            <a:ext cx="1907540" cy="78146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67480" y="1181755"/>
            <a:ext cx="2062480" cy="944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local variables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39210" y="2360050"/>
            <a:ext cx="3049270" cy="157266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dynamic memory allocation, and is managed via calls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endCxn id="20" idx="1"/>
          </p:cNvCxnSpPr>
          <p:nvPr/>
        </p:nvCxnSpPr>
        <p:spPr>
          <a:xfrm flipV="1">
            <a:off x="2804160" y="1654195"/>
            <a:ext cx="1163320" cy="83165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2885440" y="3027680"/>
            <a:ext cx="1341120" cy="213360"/>
          </a:xfrm>
          <a:prstGeom prst="curved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3A7DD5-0E5F-2EBB-0360-5EC1BB05B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486D56-7AEF-68D9-30DB-FAB720450EC3}"/>
              </a:ext>
            </a:extLst>
          </p:cNvPr>
          <p:cNvSpPr txBox="1"/>
          <p:nvPr/>
        </p:nvSpPr>
        <p:spPr>
          <a:xfrm>
            <a:off x="1702404" y="141041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Fast Learner Activity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34202" y="990033"/>
            <a:ext cx="106483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 p1, P2 and P3 arrive at time zero. Their total execution time is 10ms, 15ms, and 20ms respectively. They spent first 20% of their execution time in doing I/O, next 60% in CPU processing and the last 20% again doing I/O. For what percentage of time was the CPU free? Use Round robin algorithm with time quantum 5ms.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078839"/>
              </p:ext>
            </p:extLst>
          </p:nvPr>
        </p:nvGraphicFramePr>
        <p:xfrm>
          <a:off x="3300609" y="2408026"/>
          <a:ext cx="6568605" cy="2689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3721">
                  <a:extLst>
                    <a:ext uri="{9D8B030D-6E8A-4147-A177-3AD203B41FA5}">
                      <a16:colId xmlns:a16="http://schemas.microsoft.com/office/drawing/2014/main" val="4193139608"/>
                    </a:ext>
                  </a:extLst>
                </a:gridCol>
                <a:gridCol w="1313721">
                  <a:extLst>
                    <a:ext uri="{9D8B030D-6E8A-4147-A177-3AD203B41FA5}">
                      <a16:colId xmlns:a16="http://schemas.microsoft.com/office/drawing/2014/main" val="1119236401"/>
                    </a:ext>
                  </a:extLst>
                </a:gridCol>
                <a:gridCol w="1313721">
                  <a:extLst>
                    <a:ext uri="{9D8B030D-6E8A-4147-A177-3AD203B41FA5}">
                      <a16:colId xmlns:a16="http://schemas.microsoft.com/office/drawing/2014/main" val="1251658836"/>
                    </a:ext>
                  </a:extLst>
                </a:gridCol>
                <a:gridCol w="1313721">
                  <a:extLst>
                    <a:ext uri="{9D8B030D-6E8A-4147-A177-3AD203B41FA5}">
                      <a16:colId xmlns:a16="http://schemas.microsoft.com/office/drawing/2014/main" val="3770527237"/>
                    </a:ext>
                  </a:extLst>
                </a:gridCol>
                <a:gridCol w="1313721">
                  <a:extLst>
                    <a:ext uri="{9D8B030D-6E8A-4147-A177-3AD203B41FA5}">
                      <a16:colId xmlns:a16="http://schemas.microsoft.com/office/drawing/2014/main" val="3583656477"/>
                    </a:ext>
                  </a:extLst>
                </a:gridCol>
              </a:tblGrid>
              <a:tr h="763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 time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I/O burst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 burst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I/O Burst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18961060"/>
                  </a:ext>
                </a:extLst>
              </a:tr>
              <a:tr h="642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80090977"/>
                  </a:ext>
                </a:extLst>
              </a:tr>
              <a:tr h="642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66617254"/>
                  </a:ext>
                </a:extLst>
              </a:tr>
              <a:tr h="642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99713196"/>
                  </a:ext>
                </a:extLst>
              </a:tr>
            </a:tbl>
          </a:graphicData>
        </a:graphic>
      </p:graphicFrame>
      <p:pic>
        <p:nvPicPr>
          <p:cNvPr id="7" name="Picture 6" descr="Solved Questions based on CPU Scheduli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14" y="5602013"/>
            <a:ext cx="7688825" cy="767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6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6CE101-F627-2937-5D5F-5B23BF1D5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E7C6FD-FBCC-C316-0CEF-FFE4C687482C}"/>
              </a:ext>
            </a:extLst>
          </p:cNvPr>
          <p:cNvSpPr txBox="1"/>
          <p:nvPr/>
        </p:nvSpPr>
        <p:spPr>
          <a:xfrm>
            <a:off x="1732220" y="130722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Process</a:t>
            </a:r>
            <a:r>
              <a:rPr lang="en-US" alt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 </a:t>
            </a:r>
            <a:r>
              <a:rPr lang="en-US" altLang="en-IN" sz="3600" dirty="0" smtClean="0">
                <a:solidFill>
                  <a:prstClr val="black"/>
                </a:solidFill>
                <a:latin typeface="Bahnschrift SemiBold" panose="020B0502040204020203" pitchFamily="34" charset="0"/>
              </a:rPr>
              <a:t>Life Cycle</a:t>
            </a:r>
            <a:r>
              <a:rPr kumimoji="0" lang="en-US" altLang="en-IN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(Process States)</a:t>
            </a:r>
            <a:endParaRPr kumimoji="0" lang="en-US" alt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599" y="1447800"/>
            <a:ext cx="11560277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13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6CE101-F627-2937-5D5F-5B23BF1D5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E7C6FD-FBCC-C316-0CEF-FFE4C687482C}"/>
              </a:ext>
            </a:extLst>
          </p:cNvPr>
          <p:cNvSpPr txBox="1"/>
          <p:nvPr/>
        </p:nvSpPr>
        <p:spPr>
          <a:xfrm>
            <a:off x="1732220" y="130722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Process</a:t>
            </a:r>
            <a:r>
              <a:rPr lang="en-US" alt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 </a:t>
            </a:r>
            <a:r>
              <a:rPr lang="en-US" altLang="en-IN" sz="3600" dirty="0" smtClean="0">
                <a:solidFill>
                  <a:prstClr val="black"/>
                </a:solidFill>
                <a:latin typeface="Bahnschrift SemiBold" panose="020B0502040204020203" pitchFamily="34" charset="0"/>
              </a:rPr>
              <a:t>Life Cycle</a:t>
            </a:r>
            <a:r>
              <a:rPr kumimoji="0" lang="en-US" altLang="en-IN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(Process States)</a:t>
            </a:r>
            <a:endParaRPr kumimoji="0" lang="en-US" alt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989768"/>
            <a:ext cx="10901680" cy="542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6CE101-F627-2937-5D5F-5B23BF1D5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E7C6FD-FBCC-C316-0CEF-FFE4C687482C}"/>
              </a:ext>
            </a:extLst>
          </p:cNvPr>
          <p:cNvSpPr txBox="1"/>
          <p:nvPr/>
        </p:nvSpPr>
        <p:spPr>
          <a:xfrm>
            <a:off x="1732220" y="130722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Process</a:t>
            </a:r>
            <a:r>
              <a:rPr kumimoji="0" lang="en-US" altLang="en-IN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Control Block (PCB)</a:t>
            </a:r>
            <a:endParaRPr kumimoji="0" lang="en-US" alt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20" y="1033015"/>
            <a:ext cx="2900564" cy="503580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9525" y="1033015"/>
            <a:ext cx="10556677" cy="539885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Monotype Sorts" pitchFamily="-84" charset="2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Information associated with each process </a:t>
            </a:r>
          </a:p>
          <a:p>
            <a:pPr algn="just">
              <a:lnSpc>
                <a:spcPct val="150000"/>
              </a:lnSpc>
              <a:buFont typeface="Monotype Sorts" pitchFamily="-84" charset="2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(also called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task control block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Process state – running, waiting,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Program counter – location of instruction to next execute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CPU registers – contents of all process-centric registers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CPU scheduling information- priorities, scheduling queue pointers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Memory-management information – memory allocated to the process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Accounting information – CPU used, clock time elapsed since start, time limits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I/O status information – I/O devices allocated to process, list of open files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2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2220" y="130722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alt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Thread 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-2072186" y="1139823"/>
            <a:ext cx="2996641" cy="545769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endParaRPr lang="en-US" alt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4204" y="1332689"/>
            <a:ext cx="11215992" cy="484427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Despite of fact that a thread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must execute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processes, the processes and its associated threads are different concept.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 are used to group resources together and threads are the entities scheduled for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execution on the CPU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thread is a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 sequence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stream within in a process.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threads have some of the properties of processes, they are sometime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light weight processes.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process, threads allows multiple executions of streams. In many respect, threads are popular way to improve application through parallelism.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CPU switches rapidly back and forth among the threads giving illusion that the threads are running in parallel. 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2220" y="130722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Processes Vs Thread 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-2072186" y="1139823"/>
            <a:ext cx="2996641" cy="545769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endParaRPr lang="en-US" altLang="en-US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CA81C4-2080-CB3C-10C6-31C2A051C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02307"/>
            <a:ext cx="5843706" cy="515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520D80A-EA06-7643-91CC-3420C0622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3" y="1010551"/>
            <a:ext cx="5610225" cy="515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8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2220" y="130722"/>
            <a:ext cx="1020748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IN" sz="3600" dirty="0" smtClean="0">
                <a:solidFill>
                  <a:prstClr val="black"/>
                </a:solidFill>
                <a:latin typeface="Bahnschrift SemiBold" panose="020B0502040204020203" pitchFamily="34" charset="0"/>
              </a:rPr>
              <a:t>Types of Threads</a:t>
            </a:r>
            <a:endParaRPr kumimoji="0" lang="en-US" alt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CE540B-2E77-4F3C-B37D-9D1BFCED0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85" y="812780"/>
            <a:ext cx="11291054" cy="57118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User-Level Thread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user-level threads are managed by users and the kernel is not aware of it.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threads are faster to create and manage.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kernel manages them as if it was a single-threaded process.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implemented using user-level libraries and not by system calls. So, no call to the operating system is made when a thread switches the context.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has its own private thread table to keep the track of the threads.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Kernel-Level Thread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kernel knows about the thread and is supported by the OS.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threads are created and implemented using system calls.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thread table is not present here for each process. The kernel has a thread table to keep the track of all the threads present in the system.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Kernel-level threads are slower to create and manage as compared to user-level threads.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38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2060</Words>
  <Application>Microsoft Office PowerPoint</Application>
  <PresentationFormat>Widescreen</PresentationFormat>
  <Paragraphs>285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Bahnschrift SemiBold</vt:lpstr>
      <vt:lpstr>Bahnschrift SemiBold SemiCondensed</vt:lpstr>
      <vt:lpstr>Calibri</vt:lpstr>
      <vt:lpstr>Calibri Light</vt:lpstr>
      <vt:lpstr>Monotype Sorts</vt:lpstr>
      <vt:lpstr>Times New Roman</vt:lpstr>
      <vt:lpstr>Wingdings</vt:lpstr>
      <vt:lpstr>Office Theme</vt:lpstr>
      <vt:lpstr>1_Office Theme</vt:lpstr>
      <vt:lpstr>PowerPoint Presentation</vt:lpstr>
      <vt:lpstr>A process is a program in execution.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Rajdeep Deb</dc:creator>
  <cp:lastModifiedBy>hp</cp:lastModifiedBy>
  <cp:revision>39</cp:revision>
  <dcterms:created xsi:type="dcterms:W3CDTF">2025-05-07T07:26:00Z</dcterms:created>
  <dcterms:modified xsi:type="dcterms:W3CDTF">2025-05-31T06:55:38Z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AD17A065D59A419BA1740AB6A0B710A0_12</vt:lpwstr>
  </property>
  <property fmtid="{D5CDD505-2E9C-101B-9397-08002B2CF9AE}" pid="3" name="KSOProductBuildVer">
    <vt:lpwstr>1033-12.2.0.21179</vt:lpwstr>
  </property>
</Properties>
</file>