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9"/>
  </p:notesMasterIdLst>
  <p:sldIdLst>
    <p:sldId id="16766446" r:id="rId3"/>
    <p:sldId id="16766447" r:id="rId4"/>
    <p:sldId id="16766453" r:id="rId5"/>
    <p:sldId id="16766454" r:id="rId6"/>
    <p:sldId id="16766464" r:id="rId7"/>
    <p:sldId id="16766463" r:id="rId8"/>
    <p:sldId id="16766456" r:id="rId9"/>
    <p:sldId id="16766465" r:id="rId10"/>
    <p:sldId id="16766457" r:id="rId11"/>
    <p:sldId id="16766458" r:id="rId12"/>
    <p:sldId id="16766459" r:id="rId13"/>
    <p:sldId id="16766460" r:id="rId14"/>
    <p:sldId id="16766462" r:id="rId15"/>
    <p:sldId id="16766477" r:id="rId16"/>
    <p:sldId id="16766467" r:id="rId17"/>
    <p:sldId id="16766468" r:id="rId18"/>
    <p:sldId id="16766469" r:id="rId19"/>
    <p:sldId id="16766470" r:id="rId20"/>
    <p:sldId id="16766471" r:id="rId21"/>
    <p:sldId id="16766472" r:id="rId22"/>
    <p:sldId id="16766473" r:id="rId23"/>
    <p:sldId id="16766474" r:id="rId24"/>
    <p:sldId id="16766475" r:id="rId25"/>
    <p:sldId id="16766478" r:id="rId26"/>
    <p:sldId id="16766479" r:id="rId27"/>
    <p:sldId id="1676648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D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9" autoAdjust="0"/>
    <p:restoredTop sz="94660"/>
  </p:normalViewPr>
  <p:slideViewPr>
    <p:cSldViewPr snapToGrid="0">
      <p:cViewPr varScale="1">
        <p:scale>
          <a:sx n="81" d="100"/>
          <a:sy n="81" d="100"/>
        </p:scale>
        <p:origin x="70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0990D-BEE7-428F-BEA7-CD132BB126CB}" type="datetimeFigureOut">
              <a:rPr lang="en-IN" smtClean="0"/>
              <a:t>28-05-2025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23E916-9206-4359-A5EC-4DC511DE931C}"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5481072-5C7B-4C40-8165-76D9C36DE56C}" type="datetimeFigureOut">
              <a:rPr lang="en-IN" smtClean="0"/>
              <a:t>28-05-2025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AFD556-015B-4EF7-A85F-E45387836465}"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5481072-5C7B-4C40-8165-76D9C36DE56C}" type="datetimeFigureOut">
              <a:rPr lang="en-IN" smtClean="0"/>
              <a:t>28-05-2025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AFD556-015B-4EF7-A85F-E45387836465}"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5481072-5C7B-4C40-8165-76D9C36DE56C}" type="datetimeFigureOut">
              <a:rPr lang="en-IN" smtClean="0"/>
              <a:t>28-05-2025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AFD556-015B-4EF7-A85F-E45387836465}"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5481072-5C7B-4C40-8165-76D9C36DE56C}" type="datetimeFigureOut">
              <a:rPr lang="en-IN" smtClean="0"/>
              <a:t>28-05-2025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AFD556-015B-4EF7-A85F-E45387836465}"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5481072-5C7B-4C40-8165-76D9C36DE56C}" type="datetimeFigureOut">
              <a:rPr lang="en-IN" smtClean="0"/>
              <a:t>28-05-2025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AFD556-015B-4EF7-A85F-E45387836465}"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481072-5C7B-4C40-8165-76D9C36DE56C}" type="datetimeFigureOut">
              <a:rPr lang="en-IN" smtClean="0"/>
              <a:t>28-05-2025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AFD556-015B-4EF7-A85F-E45387836465}"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5481072-5C7B-4C40-8165-76D9C36DE56C}" type="datetimeFigureOut">
              <a:rPr lang="en-IN" smtClean="0"/>
              <a:t>28-05-2025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AFD556-015B-4EF7-A85F-E45387836465}"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5481072-5C7B-4C40-8165-76D9C36DE56C}" type="datetimeFigureOut">
              <a:rPr lang="en-IN" smtClean="0"/>
              <a:t>28-05-2025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BAFD556-015B-4EF7-A85F-E45387836465}"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5481072-5C7B-4C40-8165-76D9C36DE56C}" type="datetimeFigureOut">
              <a:rPr lang="en-IN" smtClean="0"/>
              <a:t>28-05-2025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BAFD556-015B-4EF7-A85F-E45387836465}" type="slidenum">
              <a:rPr lang="en-IN" smtClean="0"/>
              <a:t>‹#›</a:t>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481072-5C7B-4C40-8165-76D9C36DE56C}" type="datetimeFigureOut">
              <a:rPr lang="en-IN" smtClean="0"/>
              <a:t>28-05-2025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BAFD556-015B-4EF7-A85F-E45387836465}" type="slidenum">
              <a:rPr lang="en-IN" smtClean="0"/>
              <a:t>‹#›</a:t>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481072-5C7B-4C40-8165-76D9C36DE56C}" type="datetimeFigureOut">
              <a:rPr lang="en-IN" smtClean="0"/>
              <a:t>28-05-2025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AFD556-015B-4EF7-A85F-E45387836465}"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5481072-5C7B-4C40-8165-76D9C36DE56C}" type="datetimeFigureOut">
              <a:rPr lang="en-IN" smtClean="0"/>
              <a:t>28-05-2025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AFD556-015B-4EF7-A85F-E45387836465}" type="slidenum">
              <a:rPr lang="en-IN" smtClean="0"/>
              <a:t>‹#›</a:t>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481072-5C7B-4C40-8165-76D9C36DE56C}" type="datetimeFigureOut">
              <a:rPr lang="en-IN" smtClean="0"/>
              <a:t>28-05-2025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AFD556-015B-4EF7-A85F-E45387836465}" type="slidenum">
              <a:rPr lang="en-IN" smtClean="0"/>
              <a:t>‹#›</a:t>
            </a:fld>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5481072-5C7B-4C40-8165-76D9C36DE56C}" type="datetimeFigureOut">
              <a:rPr lang="en-IN" smtClean="0"/>
              <a:t>28-05-2025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AFD556-015B-4EF7-A85F-E45387836465}" type="slidenum">
              <a:rPr lang="en-IN" smtClean="0"/>
              <a:t>‹#›</a:t>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5481072-5C7B-4C40-8165-76D9C36DE56C}" type="datetimeFigureOut">
              <a:rPr lang="en-IN" smtClean="0"/>
              <a:t>28-05-2025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AFD556-015B-4EF7-A85F-E45387836465}"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481072-5C7B-4C40-8165-76D9C36DE56C}" type="datetimeFigureOut">
              <a:rPr lang="en-IN" smtClean="0"/>
              <a:t>28-05-2025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AFD556-015B-4EF7-A85F-E45387836465}"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5481072-5C7B-4C40-8165-76D9C36DE56C}" type="datetimeFigureOut">
              <a:rPr lang="en-IN" smtClean="0"/>
              <a:t>28-05-2025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AFD556-015B-4EF7-A85F-E45387836465}"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5481072-5C7B-4C40-8165-76D9C36DE56C}" type="datetimeFigureOut">
              <a:rPr lang="en-IN" smtClean="0"/>
              <a:t>28-05-2025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BAFD556-015B-4EF7-A85F-E45387836465}"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5481072-5C7B-4C40-8165-76D9C36DE56C}" type="datetimeFigureOut">
              <a:rPr lang="en-IN" smtClean="0"/>
              <a:t>28-05-2025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BAFD556-015B-4EF7-A85F-E45387836465}"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481072-5C7B-4C40-8165-76D9C36DE56C}" type="datetimeFigureOut">
              <a:rPr lang="en-IN" smtClean="0"/>
              <a:t>28-05-2025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BAFD556-015B-4EF7-A85F-E45387836465}"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481072-5C7B-4C40-8165-76D9C36DE56C}" type="datetimeFigureOut">
              <a:rPr lang="en-IN" smtClean="0"/>
              <a:t>28-05-2025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AFD556-015B-4EF7-A85F-E45387836465}"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481072-5C7B-4C40-8165-76D9C36DE56C}" type="datetimeFigureOut">
              <a:rPr lang="en-IN" smtClean="0"/>
              <a:t>28-05-2025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AFD556-015B-4EF7-A85F-E45387836465}"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481072-5C7B-4C40-8165-76D9C36DE56C}" type="datetimeFigureOut">
              <a:rPr lang="en-IN" smtClean="0"/>
              <a:t>28-05-2025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FD556-015B-4EF7-A85F-E45387836465}"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481072-5C7B-4C40-8165-76D9C36DE56C}" type="datetimeFigureOut">
              <a:rPr lang="en-IN" smtClean="0"/>
              <a:t>28-05-2025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FD556-015B-4EF7-A85F-E45387836465}"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Box 4"/>
          <p:cNvSpPr txBox="1"/>
          <p:nvPr/>
        </p:nvSpPr>
        <p:spPr>
          <a:xfrm>
            <a:off x="574675" y="1085215"/>
            <a:ext cx="8751570" cy="3784600"/>
          </a:xfrm>
          <a:prstGeom prst="rect">
            <a:avLst/>
          </a:prstGeom>
          <a:noFill/>
        </p:spPr>
        <p:txBody>
          <a:bodyPr wrap="square">
            <a:spAutoFit/>
          </a:bodyPr>
          <a:lstStyle/>
          <a:p>
            <a:pPr rtl="0">
              <a:lnSpc>
                <a:spcPct val="125000"/>
              </a:lnSpc>
              <a:buNone/>
            </a:pPr>
            <a:r>
              <a:rPr lang="en-US" sz="6000" b="0" i="0" u="none" strike="noStrike" dirty="0">
                <a:solidFill>
                  <a:srgbClr val="262626"/>
                </a:solidFill>
                <a:effectLst/>
                <a:latin typeface="Bahnschrift SemiBold SemiCondensed" panose="020B0502040204020203" pitchFamily="34" charset="0"/>
              </a:rPr>
              <a:t>Lecture-5</a:t>
            </a:r>
            <a:endParaRPr lang="en-US" sz="2000" b="0" dirty="0">
              <a:effectLst/>
              <a:latin typeface="Bahnschrift SemiBold SemiCondensed" panose="020B0502040204020203" pitchFamily="34" charset="0"/>
            </a:endParaRPr>
          </a:p>
          <a:p>
            <a:pPr>
              <a:lnSpc>
                <a:spcPct val="125000"/>
              </a:lnSpc>
              <a:buNone/>
            </a:pPr>
            <a:r>
              <a:rPr lang="en-US" sz="3200" b="1" dirty="0">
                <a:latin typeface="Bahnschrift SemiBold SemiCondensed" panose="020B0502040204020203" pitchFamily="34" charset="0"/>
              </a:rPr>
              <a:t>Memory Management</a:t>
            </a:r>
            <a:endParaRPr lang="en-US" altLang="en-US" sz="3200" b="1" dirty="0">
              <a:latin typeface="Bahnschrift SemiBold SemiCondensed" panose="020B0502040204020203" pitchFamily="34" charset="0"/>
            </a:endParaRPr>
          </a:p>
          <a:p>
            <a:pPr>
              <a:lnSpc>
                <a:spcPct val="125000"/>
              </a:lnSpc>
              <a:buNone/>
            </a:pPr>
            <a:r>
              <a:rPr lang="en-US" sz="2000" dirty="0">
                <a:latin typeface="Bahnschrift SemiBold SemiCondensed" panose="020B0502040204020203" pitchFamily="34" charset="0"/>
              </a:rPr>
              <a:t>Core Topics: </a:t>
            </a:r>
          </a:p>
          <a:p>
            <a:pPr marL="342900" indent="-342900">
              <a:lnSpc>
                <a:spcPct val="125000"/>
              </a:lnSpc>
              <a:buFont typeface="Wingdings" panose="05000000000000000000" pitchFamily="2" charset="2"/>
              <a:buChar char="§"/>
            </a:pPr>
            <a:r>
              <a:rPr lang="en-US" altLang="en-US" sz="2000" dirty="0">
                <a:latin typeface="Bahnschrift SemiBold SemiCondensed" panose="020B0502040204020203" pitchFamily="34" charset="0"/>
              </a:rPr>
              <a:t>Logical vs Physical Address Space</a:t>
            </a:r>
          </a:p>
          <a:p>
            <a:pPr marL="342900" indent="-342900">
              <a:lnSpc>
                <a:spcPct val="125000"/>
              </a:lnSpc>
              <a:buFont typeface="Wingdings" panose="05000000000000000000" pitchFamily="2" charset="2"/>
              <a:buChar char="§"/>
            </a:pPr>
            <a:r>
              <a:rPr lang="en-US" altLang="en-US" sz="2000" dirty="0">
                <a:latin typeface="Bahnschrift SemiBold SemiCondensed" panose="020B0502040204020203" pitchFamily="34" charset="0"/>
              </a:rPr>
              <a:t>Contiguous Allocation, Paging, Segmentation</a:t>
            </a:r>
          </a:p>
          <a:p>
            <a:pPr marL="342900" indent="-342900">
              <a:lnSpc>
                <a:spcPct val="125000"/>
              </a:lnSpc>
              <a:buFont typeface="Wingdings" panose="05000000000000000000" pitchFamily="2" charset="2"/>
              <a:buChar char="§"/>
            </a:pPr>
            <a:r>
              <a:rPr lang="en-US" altLang="en-US" sz="2000" dirty="0">
                <a:latin typeface="Bahnschrift SemiBold SemiCondensed" panose="020B0502040204020203" pitchFamily="34" charset="0"/>
              </a:rPr>
              <a:t>Virtual Memory: Demand Paging, Page Replacement Algorithms (FIFO, LRU, Optimal)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1732220" y="130722"/>
            <a:ext cx="10207486" cy="64516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IN" sz="3600" b="0" i="0" u="none" strike="noStrike" kern="1200" cap="none" spc="0" normalizeH="0" baseline="0" noProof="0" dirty="0">
                <a:ln>
                  <a:noFill/>
                </a:ln>
                <a:solidFill>
                  <a:prstClr val="black"/>
                </a:solidFill>
                <a:effectLst/>
                <a:uLnTx/>
                <a:uFillTx/>
                <a:latin typeface="Bahnschrift SemiBold" panose="020B0502040204020203" pitchFamily="34" charset="0"/>
                <a:ea typeface="+mn-ea"/>
                <a:cs typeface="+mn-cs"/>
              </a:rPr>
              <a:t>Demand Paging</a:t>
            </a:r>
          </a:p>
        </p:txBody>
      </p:sp>
      <p:sp>
        <p:nvSpPr>
          <p:cNvPr id="5" name="TextBox 4"/>
          <p:cNvSpPr txBox="1"/>
          <p:nvPr/>
        </p:nvSpPr>
        <p:spPr>
          <a:xfrm>
            <a:off x="81280" y="1812290"/>
            <a:ext cx="5807075" cy="2458085"/>
          </a:xfrm>
          <a:prstGeom prst="rect">
            <a:avLst/>
          </a:prstGeom>
          <a:noFill/>
        </p:spPr>
        <p:txBody>
          <a:bodyPr wrap="square">
            <a:noAutofit/>
          </a:bodyPr>
          <a:lstStyle/>
          <a:p>
            <a:pPr algn="l">
              <a:lnSpc>
                <a:spcPct val="150000"/>
              </a:lnSpc>
            </a:pPr>
            <a:r>
              <a:rPr lang="en-US" altLang="en-US" sz="2000" b="1" dirty="0"/>
              <a:t>A demand paging system is a paging system with swapping where processes reside in secondary memory and pages are loaded only on demand.</a:t>
            </a:r>
          </a:p>
          <a:p>
            <a:pPr algn="l">
              <a:lnSpc>
                <a:spcPct val="150000"/>
              </a:lnSpc>
            </a:pPr>
            <a:endParaRPr lang="en-US" altLang="en-US" sz="2000" b="1" dirty="0"/>
          </a:p>
          <a:p>
            <a:pPr algn="l">
              <a:lnSpc>
                <a:spcPct val="150000"/>
              </a:lnSpc>
            </a:pPr>
            <a:r>
              <a:rPr lang="en-US" altLang="en-US" sz="2400" b="1" u="sng" dirty="0"/>
              <a:t>Belady’s Anomaly</a:t>
            </a:r>
            <a:endParaRPr lang="en-US" altLang="en-US" sz="2000" b="1" dirty="0"/>
          </a:p>
          <a:p>
            <a:pPr algn="l">
              <a:lnSpc>
                <a:spcPct val="150000"/>
              </a:lnSpc>
            </a:pPr>
            <a:r>
              <a:rPr lang="en-US" altLang="en-US" sz="2000" b="1" dirty="0"/>
              <a:t>More number of page faults occur when more frames are allocated to a process.</a:t>
            </a:r>
          </a:p>
        </p:txBody>
      </p:sp>
      <p:pic>
        <p:nvPicPr>
          <p:cNvPr id="6" name="Picture 5"/>
          <p:cNvPicPr>
            <a:picLocks noChangeAspect="1"/>
          </p:cNvPicPr>
          <p:nvPr/>
        </p:nvPicPr>
        <p:blipFill>
          <a:blip r:embed="rId3"/>
          <a:stretch>
            <a:fillRect/>
          </a:stretch>
        </p:blipFill>
        <p:spPr>
          <a:xfrm>
            <a:off x="5817235" y="1163320"/>
            <a:ext cx="5614035" cy="52533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1732220" y="130722"/>
            <a:ext cx="10207486" cy="64516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IN" sz="3600" b="0" i="0" u="none" strike="noStrike" kern="1200" cap="none" spc="0" normalizeH="0" baseline="0" noProof="0" dirty="0">
                <a:ln>
                  <a:noFill/>
                </a:ln>
                <a:solidFill>
                  <a:prstClr val="black"/>
                </a:solidFill>
                <a:effectLst/>
                <a:uLnTx/>
                <a:uFillTx/>
                <a:latin typeface="Bahnschrift SemiBold" panose="020B0502040204020203" pitchFamily="34" charset="0"/>
                <a:ea typeface="+mn-ea"/>
                <a:cs typeface="+mn-cs"/>
              </a:rPr>
              <a:t>Page Replacement Algorithms- FIFO</a:t>
            </a:r>
          </a:p>
        </p:txBody>
      </p:sp>
      <p:pic>
        <p:nvPicPr>
          <p:cNvPr id="2" name="Picture 1"/>
          <p:cNvPicPr>
            <a:picLocks noChangeAspect="1"/>
          </p:cNvPicPr>
          <p:nvPr/>
        </p:nvPicPr>
        <p:blipFill>
          <a:blip r:embed="rId3"/>
          <a:stretch>
            <a:fillRect/>
          </a:stretch>
        </p:blipFill>
        <p:spPr>
          <a:xfrm>
            <a:off x="2430780" y="3916045"/>
            <a:ext cx="7330440" cy="2484120"/>
          </a:xfrm>
          <a:prstGeom prst="rect">
            <a:avLst/>
          </a:prstGeom>
        </p:spPr>
      </p:pic>
      <p:sp>
        <p:nvSpPr>
          <p:cNvPr id="5" name="TextBox 4"/>
          <p:cNvSpPr txBox="1"/>
          <p:nvPr/>
        </p:nvSpPr>
        <p:spPr>
          <a:xfrm>
            <a:off x="81280" y="921385"/>
            <a:ext cx="11675110" cy="2840355"/>
          </a:xfrm>
          <a:prstGeom prst="rect">
            <a:avLst/>
          </a:prstGeom>
          <a:noFill/>
        </p:spPr>
        <p:txBody>
          <a:bodyPr wrap="square">
            <a:noAutofit/>
          </a:bodyPr>
          <a:lstStyle/>
          <a:p>
            <a:pPr algn="ctr">
              <a:lnSpc>
                <a:spcPct val="150000"/>
              </a:lnSpc>
            </a:pPr>
            <a:r>
              <a:rPr lang="en-US" altLang="en-US" sz="2000" b="1" u="sng" dirty="0"/>
              <a:t>Replace the page which is inserted First!</a:t>
            </a:r>
            <a:endParaRPr lang="en-US" altLang="en-US" sz="2000" b="1" dirty="0"/>
          </a:p>
          <a:p>
            <a:pPr algn="l">
              <a:lnSpc>
                <a:spcPct val="150000"/>
              </a:lnSpc>
            </a:pPr>
            <a:r>
              <a:rPr lang="en-US" altLang="en-US" sz="2000" b="1" dirty="0"/>
              <a:t>A system uses 3 page frames for storing process pages in main memory. It uses the First in First out (FIFO) page replacement policy. Assume that all the page frames are initially empty. What is the total number of page faults that will occur while processing the page reference string given below-</a:t>
            </a:r>
          </a:p>
          <a:p>
            <a:pPr algn="ctr">
              <a:lnSpc>
                <a:spcPct val="150000"/>
              </a:lnSpc>
            </a:pPr>
            <a:r>
              <a:rPr lang="en-US" altLang="en-US" sz="2000" b="1" dirty="0"/>
              <a:t>4 , 7, 6, 1, 7, 6, 1, 2, 7, 2</a:t>
            </a:r>
          </a:p>
          <a:p>
            <a:pPr algn="ctr">
              <a:lnSpc>
                <a:spcPct val="150000"/>
              </a:lnSpc>
            </a:pPr>
            <a:r>
              <a:rPr lang="en-US" altLang="en-US" sz="2000" b="1" dirty="0"/>
              <a:t>Total number of page faults occurred = 6</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1732220" y="130722"/>
            <a:ext cx="10207486" cy="64516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IN" sz="3600" b="0" i="0" u="none" strike="noStrike" kern="1200" cap="none" spc="0" normalizeH="0" baseline="0" noProof="0" dirty="0">
                <a:ln>
                  <a:noFill/>
                </a:ln>
                <a:solidFill>
                  <a:prstClr val="black"/>
                </a:solidFill>
                <a:effectLst/>
                <a:uLnTx/>
                <a:uFillTx/>
                <a:latin typeface="Bahnschrift SemiBold" panose="020B0502040204020203" pitchFamily="34" charset="0"/>
                <a:ea typeface="+mn-ea"/>
                <a:cs typeface="+mn-cs"/>
              </a:rPr>
              <a:t>Optimal</a:t>
            </a:r>
          </a:p>
        </p:txBody>
      </p:sp>
      <p:sp>
        <p:nvSpPr>
          <p:cNvPr id="5" name="TextBox 4"/>
          <p:cNvSpPr txBox="1"/>
          <p:nvPr/>
        </p:nvSpPr>
        <p:spPr>
          <a:xfrm>
            <a:off x="81280" y="911225"/>
            <a:ext cx="11675110" cy="2840355"/>
          </a:xfrm>
          <a:prstGeom prst="rect">
            <a:avLst/>
          </a:prstGeom>
          <a:noFill/>
        </p:spPr>
        <p:txBody>
          <a:bodyPr wrap="square">
            <a:noAutofit/>
          </a:bodyPr>
          <a:lstStyle/>
          <a:p>
            <a:pPr algn="ctr">
              <a:lnSpc>
                <a:spcPct val="150000"/>
              </a:lnSpc>
            </a:pPr>
            <a:r>
              <a:rPr lang="en-US" altLang="en-US" sz="2000" b="1" u="sng" dirty="0"/>
              <a:t>The page replaced which is used minimum in future or the page replace whose demand is minimum in future.</a:t>
            </a:r>
            <a:endParaRPr lang="en-US" altLang="en-US" sz="2000" b="1" dirty="0"/>
          </a:p>
          <a:p>
            <a:pPr algn="l">
              <a:lnSpc>
                <a:spcPct val="150000"/>
              </a:lnSpc>
            </a:pPr>
            <a:r>
              <a:rPr lang="en-US" altLang="en-US" sz="2000" b="1" dirty="0"/>
              <a:t>A system uses 3 page frames for storing process pages in main memory. It uses the Optimal page replacement policy. Assume that all the page frames are initially empty. What is the total number of page faults that will occur while processing the page reference string given below-</a:t>
            </a:r>
          </a:p>
          <a:p>
            <a:pPr algn="ctr">
              <a:lnSpc>
                <a:spcPct val="150000"/>
              </a:lnSpc>
            </a:pPr>
            <a:r>
              <a:rPr lang="en-US" altLang="en-US" sz="2000" b="1" dirty="0"/>
              <a:t>4 , 7, 6, 1, 7, 6, 1, 2, 7, 2</a:t>
            </a:r>
          </a:p>
          <a:p>
            <a:pPr algn="ctr">
              <a:lnSpc>
                <a:spcPct val="150000"/>
              </a:lnSpc>
            </a:pPr>
            <a:r>
              <a:rPr lang="en-US" altLang="en-US" sz="2000" b="1" dirty="0"/>
              <a:t>Total number of page faults occurred = 5</a:t>
            </a:r>
          </a:p>
        </p:txBody>
      </p:sp>
      <p:pic>
        <p:nvPicPr>
          <p:cNvPr id="3" name="Picture 2"/>
          <p:cNvPicPr>
            <a:picLocks noChangeAspect="1"/>
          </p:cNvPicPr>
          <p:nvPr/>
        </p:nvPicPr>
        <p:blipFill>
          <a:blip r:embed="rId3"/>
          <a:stretch>
            <a:fillRect/>
          </a:stretch>
        </p:blipFill>
        <p:spPr>
          <a:xfrm>
            <a:off x="688975" y="3751580"/>
            <a:ext cx="10814050" cy="227076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1732220" y="130722"/>
            <a:ext cx="10207486" cy="64516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IN" sz="3600" b="0" i="0" u="none" strike="noStrike" kern="1200" cap="none" spc="0" normalizeH="0" baseline="0" noProof="0" dirty="0">
                <a:ln>
                  <a:noFill/>
                </a:ln>
                <a:solidFill>
                  <a:prstClr val="black"/>
                </a:solidFill>
                <a:effectLst/>
                <a:uLnTx/>
                <a:uFillTx/>
                <a:latin typeface="Bahnschrift SemiBold" panose="020B0502040204020203" pitchFamily="34" charset="0"/>
                <a:ea typeface="+mn-ea"/>
                <a:cs typeface="+mn-cs"/>
              </a:rPr>
              <a:t>LRU- Least Recently Used</a:t>
            </a:r>
          </a:p>
        </p:txBody>
      </p:sp>
      <p:sp>
        <p:nvSpPr>
          <p:cNvPr id="2" name="TextBox 4"/>
          <p:cNvSpPr txBox="1"/>
          <p:nvPr/>
        </p:nvSpPr>
        <p:spPr>
          <a:xfrm>
            <a:off x="81280" y="921385"/>
            <a:ext cx="11675110" cy="2840355"/>
          </a:xfrm>
          <a:prstGeom prst="rect">
            <a:avLst/>
          </a:prstGeom>
          <a:noFill/>
        </p:spPr>
        <p:txBody>
          <a:bodyPr wrap="square">
            <a:noAutofit/>
          </a:bodyPr>
          <a:lstStyle/>
          <a:p>
            <a:pPr algn="ctr">
              <a:lnSpc>
                <a:spcPct val="150000"/>
              </a:lnSpc>
            </a:pPr>
            <a:r>
              <a:rPr lang="en-US" altLang="en-US" sz="2000" b="1" u="sng" dirty="0"/>
              <a:t>The page which was used minimum in recent past history.</a:t>
            </a:r>
            <a:endParaRPr lang="en-US" altLang="en-US" sz="2000" b="1" dirty="0"/>
          </a:p>
          <a:p>
            <a:pPr algn="l">
              <a:lnSpc>
                <a:spcPct val="150000"/>
              </a:lnSpc>
            </a:pPr>
            <a:r>
              <a:rPr lang="en-US" altLang="en-US" sz="2000" b="1" dirty="0"/>
              <a:t>A system uses 3 page frames for storing process pages in main memory. It uses the LRU page replacement policy. Assume that all the page frames are initially empty. What is the total number of page faults that will occur while processing the page reference string given below-</a:t>
            </a:r>
          </a:p>
          <a:p>
            <a:pPr algn="ctr">
              <a:lnSpc>
                <a:spcPct val="150000"/>
              </a:lnSpc>
            </a:pPr>
            <a:r>
              <a:rPr lang="en-US" altLang="en-US" sz="2000" b="1" dirty="0"/>
              <a:t>4 , 7, 6, 1, 7, 6, 1, 2, 7, 2</a:t>
            </a:r>
          </a:p>
          <a:p>
            <a:pPr algn="ctr">
              <a:lnSpc>
                <a:spcPct val="150000"/>
              </a:lnSpc>
            </a:pPr>
            <a:r>
              <a:rPr lang="en-US" altLang="en-US" sz="2000" b="1" dirty="0"/>
              <a:t>Total number of page faults occurred = 6</a:t>
            </a:r>
          </a:p>
        </p:txBody>
      </p:sp>
      <p:pic>
        <p:nvPicPr>
          <p:cNvPr id="3" name="Picture 2"/>
          <p:cNvPicPr>
            <a:picLocks noChangeAspect="1"/>
          </p:cNvPicPr>
          <p:nvPr/>
        </p:nvPicPr>
        <p:blipFill>
          <a:blip r:embed="rId3"/>
          <a:stretch>
            <a:fillRect/>
          </a:stretch>
        </p:blipFill>
        <p:spPr>
          <a:xfrm>
            <a:off x="814705" y="3825240"/>
            <a:ext cx="10562590" cy="221805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76350-5A90-9546-D84B-6396D584B87D}"/>
              </a:ext>
            </a:extLst>
          </p:cNvPr>
          <p:cNvSpPr>
            <a:spLocks noGrp="1"/>
          </p:cNvSpPr>
          <p:nvPr>
            <p:ph type="title"/>
          </p:nvPr>
        </p:nvSpPr>
        <p:spPr/>
        <p:txBody>
          <a:bodyPr/>
          <a:lstStyle/>
          <a:p>
            <a:endParaRPr lang="en-IN" dirty="0"/>
          </a:p>
        </p:txBody>
      </p:sp>
      <p:pic>
        <p:nvPicPr>
          <p:cNvPr id="4" name="Content Placeholder 3">
            <a:extLst>
              <a:ext uri="{FF2B5EF4-FFF2-40B4-BE49-F238E27FC236}">
                <a16:creationId xmlns:a16="http://schemas.microsoft.com/office/drawing/2014/main" id="{D3C3BB41-B57E-5BA6-CD0A-E16CAA61CFC2}"/>
              </a:ext>
            </a:extLst>
          </p:cNvPr>
          <p:cNvPicPr>
            <a:picLocks noGrp="1" noChangeAspect="1"/>
          </p:cNvPicPr>
          <p:nvPr>
            <p:ph idx="1"/>
          </p:nvPr>
        </p:nvPicPr>
        <p:blipFill>
          <a:blip r:embed="rId2"/>
          <a:stretch>
            <a:fillRect/>
          </a:stretch>
        </p:blipFill>
        <p:spPr>
          <a:xfrm>
            <a:off x="0" y="354"/>
            <a:ext cx="12192000" cy="6857646"/>
          </a:xfrm>
          <a:prstGeom prst="rect">
            <a:avLst/>
          </a:prstGeom>
        </p:spPr>
      </p:pic>
    </p:spTree>
    <p:extLst>
      <p:ext uri="{BB962C8B-B14F-4D97-AF65-F5344CB8AC3E}">
        <p14:creationId xmlns:p14="http://schemas.microsoft.com/office/powerpoint/2010/main" val="491750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1387C-DA11-9552-BCCB-446F54C91DA5}"/>
              </a:ext>
            </a:extLst>
          </p:cNvPr>
          <p:cNvSpPr>
            <a:spLocks noGrp="1"/>
          </p:cNvSpPr>
          <p:nvPr>
            <p:ph type="title"/>
          </p:nvPr>
        </p:nvSpPr>
        <p:spPr/>
        <p:txBody>
          <a:bodyPr/>
          <a:lstStyle/>
          <a:p>
            <a:endParaRPr lang="en-IN" dirty="0"/>
          </a:p>
        </p:txBody>
      </p:sp>
      <p:pic>
        <p:nvPicPr>
          <p:cNvPr id="3074" name="Picture 2" descr="Uploaded image">
            <a:extLst>
              <a:ext uri="{FF2B5EF4-FFF2-40B4-BE49-F238E27FC236}">
                <a16:creationId xmlns:a16="http://schemas.microsoft.com/office/drawing/2014/main" id="{F795C420-007B-049D-130A-8E49FEB6D80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1" y="365125"/>
            <a:ext cx="10673444" cy="612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5443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45670-EB2E-BFB8-FEE5-22779F3815F8}"/>
              </a:ext>
            </a:extLst>
          </p:cNvPr>
          <p:cNvSpPr>
            <a:spLocks noGrp="1"/>
          </p:cNvSpPr>
          <p:nvPr>
            <p:ph type="title"/>
          </p:nvPr>
        </p:nvSpPr>
        <p:spPr>
          <a:xfrm>
            <a:off x="838200" y="365126"/>
            <a:ext cx="10515600" cy="696232"/>
          </a:xfrm>
        </p:spPr>
        <p:txBody>
          <a:bodyPr/>
          <a:lstStyle/>
          <a:p>
            <a:r>
              <a:rPr lang="en-US" b="1" dirty="0"/>
              <a:t>Practice </a:t>
            </a:r>
            <a:endParaRPr lang="en-IN" b="1" dirty="0"/>
          </a:p>
        </p:txBody>
      </p:sp>
      <p:sp>
        <p:nvSpPr>
          <p:cNvPr id="3" name="Content Placeholder 2">
            <a:extLst>
              <a:ext uri="{FF2B5EF4-FFF2-40B4-BE49-F238E27FC236}">
                <a16:creationId xmlns:a16="http://schemas.microsoft.com/office/drawing/2014/main" id="{863A3CAC-4629-5F67-A11A-DD839E572187}"/>
              </a:ext>
            </a:extLst>
          </p:cNvPr>
          <p:cNvSpPr>
            <a:spLocks noGrp="1"/>
          </p:cNvSpPr>
          <p:nvPr>
            <p:ph idx="1"/>
          </p:nvPr>
        </p:nvSpPr>
        <p:spPr>
          <a:xfrm>
            <a:off x="838200" y="1240972"/>
            <a:ext cx="10515600" cy="4935992"/>
          </a:xfrm>
        </p:spPr>
        <p:txBody>
          <a:bodyPr>
            <a:normAutofit/>
          </a:bodyPr>
          <a:lstStyle/>
          <a:p>
            <a:pPr>
              <a:buNone/>
            </a:pPr>
            <a:r>
              <a:rPr lang="en-US" b="1" dirty="0"/>
              <a:t>(A) Address Translation</a:t>
            </a:r>
          </a:p>
          <a:p>
            <a:pPr>
              <a:buNone/>
            </a:pPr>
            <a:r>
              <a:rPr lang="en-US" dirty="0"/>
              <a:t>Given the logical address </a:t>
            </a:r>
            <a:r>
              <a:rPr lang="en-US" b="1" dirty="0"/>
              <a:t>(Segment 1, Offset 300)</a:t>
            </a:r>
            <a:r>
              <a:rPr lang="en-US" dirty="0"/>
              <a:t>:</a:t>
            </a:r>
          </a:p>
          <a:p>
            <a:pPr>
              <a:buFont typeface="+mj-lt"/>
              <a:buAutoNum type="arabicPeriod"/>
            </a:pPr>
            <a:r>
              <a:rPr lang="en-US" dirty="0"/>
              <a:t>What is the base address of Segment 1?</a:t>
            </a:r>
          </a:p>
          <a:p>
            <a:pPr>
              <a:buFont typeface="+mj-lt"/>
              <a:buAutoNum type="arabicPeriod"/>
            </a:pPr>
            <a:r>
              <a:rPr lang="en-US" dirty="0"/>
              <a:t>Is the offset valid? Justify your answer.</a:t>
            </a:r>
          </a:p>
          <a:p>
            <a:pPr>
              <a:buFont typeface="+mj-lt"/>
              <a:buAutoNum type="arabicPeriod"/>
            </a:pPr>
            <a:r>
              <a:rPr lang="en-US" dirty="0"/>
              <a:t>If valid, calculate the </a:t>
            </a:r>
            <a:r>
              <a:rPr lang="en-US" b="1" dirty="0"/>
              <a:t>Physical Address</a:t>
            </a:r>
            <a:r>
              <a:rPr lang="en-US" dirty="0"/>
              <a:t>.</a:t>
            </a:r>
          </a:p>
          <a:p>
            <a:pPr>
              <a:buNone/>
            </a:pPr>
            <a:r>
              <a:rPr lang="en-US" b="1" dirty="0"/>
              <a:t>(B) Labeling Practice</a:t>
            </a:r>
          </a:p>
          <a:p>
            <a:pPr>
              <a:buNone/>
            </a:pPr>
            <a:r>
              <a:rPr lang="en-US" dirty="0"/>
              <a:t>From the diagram:</a:t>
            </a:r>
          </a:p>
          <a:p>
            <a:pPr>
              <a:buFont typeface="Arial" panose="020B0604020202020204" pitchFamily="34" charset="0"/>
              <a:buChar char="•"/>
            </a:pPr>
            <a:r>
              <a:rPr lang="en-US" dirty="0"/>
              <a:t>Label the </a:t>
            </a:r>
            <a:r>
              <a:rPr lang="en-US" b="1" dirty="0"/>
              <a:t>segment</a:t>
            </a:r>
            <a:r>
              <a:rPr lang="en-US" dirty="0"/>
              <a:t> that starts at physical address </a:t>
            </a:r>
            <a:r>
              <a:rPr lang="en-US" b="1" dirty="0"/>
              <a:t>3800</a:t>
            </a:r>
            <a:r>
              <a:rPr lang="en-US" dirty="0"/>
              <a:t>.</a:t>
            </a:r>
          </a:p>
          <a:p>
            <a:pPr>
              <a:buFont typeface="Arial" panose="020B0604020202020204" pitchFamily="34" charset="0"/>
              <a:buChar char="•"/>
            </a:pPr>
            <a:r>
              <a:rPr lang="en-US" dirty="0"/>
              <a:t>Label the </a:t>
            </a:r>
            <a:r>
              <a:rPr lang="en-US" b="1" dirty="0"/>
              <a:t>segment</a:t>
            </a:r>
            <a:r>
              <a:rPr lang="en-US" dirty="0"/>
              <a:t> that has a </a:t>
            </a:r>
            <a:r>
              <a:rPr lang="en-US" b="1" dirty="0"/>
              <a:t>limit of 400</a:t>
            </a:r>
            <a:r>
              <a:rPr lang="en-US" dirty="0"/>
              <a:t> but starts at </a:t>
            </a:r>
            <a:r>
              <a:rPr lang="en-US" b="1" dirty="0"/>
              <a:t>1500</a:t>
            </a:r>
            <a:r>
              <a:rPr lang="en-US" dirty="0"/>
              <a:t>.</a:t>
            </a:r>
          </a:p>
          <a:p>
            <a:pPr>
              <a:buFont typeface="+mj-lt"/>
              <a:buAutoNum type="arabicPeriod"/>
            </a:pPr>
            <a:endParaRPr lang="en-US" dirty="0"/>
          </a:p>
          <a:p>
            <a:pPr marL="0" indent="0">
              <a:buNone/>
            </a:pPr>
            <a:endParaRPr lang="en-IN" dirty="0"/>
          </a:p>
        </p:txBody>
      </p:sp>
    </p:spTree>
    <p:extLst>
      <p:ext uri="{BB962C8B-B14F-4D97-AF65-F5344CB8AC3E}">
        <p14:creationId xmlns:p14="http://schemas.microsoft.com/office/powerpoint/2010/main" val="4418723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08A2B-8615-73C8-B12E-6FD1215175B1}"/>
              </a:ext>
            </a:extLst>
          </p:cNvPr>
          <p:cNvSpPr>
            <a:spLocks noGrp="1"/>
          </p:cNvSpPr>
          <p:nvPr>
            <p:ph type="title"/>
          </p:nvPr>
        </p:nvSpPr>
        <p:spPr>
          <a:xfrm>
            <a:off x="157844" y="212271"/>
            <a:ext cx="4614181" cy="440872"/>
          </a:xfrm>
        </p:spPr>
        <p:txBody>
          <a:bodyPr>
            <a:normAutofit fontScale="90000"/>
          </a:bodyPr>
          <a:lstStyle/>
          <a:p>
            <a:r>
              <a:rPr lang="en-US" b="1" dirty="0"/>
              <a:t>Practice Question</a:t>
            </a:r>
            <a:endParaRPr lang="en-IN" b="1" dirty="0"/>
          </a:p>
        </p:txBody>
      </p:sp>
      <p:pic>
        <p:nvPicPr>
          <p:cNvPr id="5" name="Content Placeholder 4">
            <a:extLst>
              <a:ext uri="{FF2B5EF4-FFF2-40B4-BE49-F238E27FC236}">
                <a16:creationId xmlns:a16="http://schemas.microsoft.com/office/drawing/2014/main" id="{75982C06-6F71-5E7E-7E7D-E3319CD37058}"/>
              </a:ext>
            </a:extLst>
          </p:cNvPr>
          <p:cNvPicPr>
            <a:picLocks noGrp="1" noChangeAspect="1"/>
          </p:cNvPicPr>
          <p:nvPr>
            <p:ph idx="1"/>
          </p:nvPr>
        </p:nvPicPr>
        <p:blipFill>
          <a:blip r:embed="rId2"/>
          <a:stretch>
            <a:fillRect/>
          </a:stretch>
        </p:blipFill>
        <p:spPr>
          <a:xfrm>
            <a:off x="4854804" y="457200"/>
            <a:ext cx="7179352" cy="5755064"/>
          </a:xfrm>
          <a:prstGeom prst="rect">
            <a:avLst/>
          </a:prstGeom>
        </p:spPr>
      </p:pic>
      <p:sp>
        <p:nvSpPr>
          <p:cNvPr id="4" name="Text Placeholder 3">
            <a:extLst>
              <a:ext uri="{FF2B5EF4-FFF2-40B4-BE49-F238E27FC236}">
                <a16:creationId xmlns:a16="http://schemas.microsoft.com/office/drawing/2014/main" id="{178BC09E-2A48-611F-FE13-7EDC1F6EC75B}"/>
              </a:ext>
            </a:extLst>
          </p:cNvPr>
          <p:cNvSpPr>
            <a:spLocks noGrp="1"/>
          </p:cNvSpPr>
          <p:nvPr>
            <p:ph type="body" sz="half" idx="2"/>
          </p:nvPr>
        </p:nvSpPr>
        <p:spPr>
          <a:xfrm>
            <a:off x="84841" y="816429"/>
            <a:ext cx="4769963" cy="5584371"/>
          </a:xfrm>
        </p:spPr>
        <p:txBody>
          <a:bodyPr/>
          <a:lstStyle/>
          <a:p>
            <a:pPr>
              <a:buNone/>
            </a:pPr>
            <a:r>
              <a:rPr lang="en-US" sz="1800" b="1" dirty="0"/>
              <a:t>1.(</a:t>
            </a:r>
            <a:r>
              <a:rPr lang="en-US" sz="2000" b="1" dirty="0"/>
              <a:t>Logical Address = (Page Number = 2, Offset = d)</a:t>
            </a:r>
          </a:p>
          <a:p>
            <a:pPr>
              <a:buFont typeface="+mj-lt"/>
              <a:buAutoNum type="arabicPeriod"/>
            </a:pPr>
            <a:r>
              <a:rPr lang="en-US" sz="2000" dirty="0"/>
              <a:t>Is there a TLB hit or TLB miss?</a:t>
            </a:r>
          </a:p>
          <a:p>
            <a:pPr>
              <a:buFont typeface="+mj-lt"/>
              <a:buAutoNum type="arabicPeriod"/>
            </a:pPr>
            <a:r>
              <a:rPr lang="en-US" sz="2000" dirty="0"/>
              <a:t>If it’s a hit, what is the corresponding </a:t>
            </a:r>
            <a:r>
              <a:rPr lang="en-US" sz="2000" b="1" dirty="0"/>
              <a:t>frame number</a:t>
            </a:r>
            <a:r>
              <a:rPr lang="en-US" sz="2000" dirty="0"/>
              <a:t>?</a:t>
            </a:r>
          </a:p>
          <a:p>
            <a:pPr>
              <a:buFont typeface="+mj-lt"/>
              <a:buAutoNum type="arabicPeriod"/>
            </a:pPr>
            <a:r>
              <a:rPr lang="en-US" sz="2000" dirty="0"/>
              <a:t>Write the final </a:t>
            </a:r>
            <a:r>
              <a:rPr lang="en-US" sz="2000" b="1" dirty="0"/>
              <a:t>physical address</a:t>
            </a:r>
            <a:r>
              <a:rPr lang="en-US" sz="2000" dirty="0"/>
              <a:t> (Frame number + Offset).</a:t>
            </a:r>
          </a:p>
          <a:p>
            <a:pPr>
              <a:buNone/>
            </a:pPr>
            <a:endParaRPr lang="en-IN" dirty="0"/>
          </a:p>
          <a:p>
            <a:pPr>
              <a:buNone/>
            </a:pPr>
            <a:r>
              <a:rPr lang="en-IN" sz="1800" b="1" dirty="0"/>
              <a:t>2.</a:t>
            </a:r>
            <a:r>
              <a:rPr lang="en-US" sz="2000" b="1" dirty="0"/>
              <a:t>Logical Address = (Page Number = 3, Offset = d)</a:t>
            </a:r>
          </a:p>
          <a:p>
            <a:pPr>
              <a:buFont typeface="+mj-lt"/>
              <a:buAutoNum type="arabicPeriod"/>
            </a:pPr>
            <a:r>
              <a:rPr lang="en-US" sz="2000" dirty="0"/>
              <a:t>Will the CPU find the page in the TLB?</a:t>
            </a:r>
          </a:p>
          <a:p>
            <a:pPr>
              <a:buFont typeface="+mj-lt"/>
              <a:buAutoNum type="arabicPeriod"/>
            </a:pPr>
            <a:r>
              <a:rPr lang="en-US" sz="2000" dirty="0"/>
              <a:t>If not, where does it look next?</a:t>
            </a:r>
          </a:p>
          <a:p>
            <a:pPr>
              <a:buFont typeface="+mj-lt"/>
              <a:buAutoNum type="arabicPeriod"/>
            </a:pPr>
            <a:r>
              <a:rPr lang="en-US" sz="2000" dirty="0"/>
              <a:t>From the page table, what is the </a:t>
            </a:r>
            <a:r>
              <a:rPr lang="en-US" sz="2000" b="1" dirty="0"/>
              <a:t>frame number</a:t>
            </a:r>
            <a:r>
              <a:rPr lang="en-US" sz="2000" dirty="0"/>
              <a:t> for Page 3?</a:t>
            </a:r>
          </a:p>
        </p:txBody>
      </p:sp>
    </p:spTree>
    <p:extLst>
      <p:ext uri="{BB962C8B-B14F-4D97-AF65-F5344CB8AC3E}">
        <p14:creationId xmlns:p14="http://schemas.microsoft.com/office/powerpoint/2010/main" val="409845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90547-282E-CEBB-9CB2-17F4E96D628A}"/>
              </a:ext>
            </a:extLst>
          </p:cNvPr>
          <p:cNvSpPr>
            <a:spLocks noGrp="1"/>
          </p:cNvSpPr>
          <p:nvPr>
            <p:ph type="title"/>
          </p:nvPr>
        </p:nvSpPr>
        <p:spPr>
          <a:xfrm>
            <a:off x="0" y="457200"/>
            <a:ext cx="5551714" cy="1110343"/>
          </a:xfrm>
        </p:spPr>
        <p:txBody>
          <a:bodyPr>
            <a:normAutofit/>
          </a:bodyPr>
          <a:lstStyle/>
          <a:p>
            <a:r>
              <a:rPr lang="en-US" b="1" dirty="0">
                <a:solidFill>
                  <a:srgbClr val="FF0000"/>
                </a:solidFill>
                <a:highlight>
                  <a:srgbClr val="FFFF00"/>
                </a:highlight>
              </a:rPr>
              <a:t>Two-Level Address Translation – Segmentation with Paging</a:t>
            </a:r>
            <a:endParaRPr lang="en-IN" b="1" dirty="0">
              <a:solidFill>
                <a:srgbClr val="FF0000"/>
              </a:solidFill>
              <a:highlight>
                <a:srgbClr val="FFFF00"/>
              </a:highlight>
            </a:endParaRPr>
          </a:p>
        </p:txBody>
      </p:sp>
      <p:sp>
        <p:nvSpPr>
          <p:cNvPr id="4" name="Text Placeholder 3">
            <a:extLst>
              <a:ext uri="{FF2B5EF4-FFF2-40B4-BE49-F238E27FC236}">
                <a16:creationId xmlns:a16="http://schemas.microsoft.com/office/drawing/2014/main" id="{F086D81B-9B2B-B9F4-F6B7-6EEFAAB7727F}"/>
              </a:ext>
            </a:extLst>
          </p:cNvPr>
          <p:cNvSpPr>
            <a:spLocks noGrp="1"/>
          </p:cNvSpPr>
          <p:nvPr>
            <p:ph type="body" sz="half" idx="2"/>
          </p:nvPr>
        </p:nvSpPr>
        <p:spPr>
          <a:xfrm>
            <a:off x="0" y="1055802"/>
            <a:ext cx="5437414" cy="5344998"/>
          </a:xfrm>
        </p:spPr>
        <p:txBody>
          <a:bodyPr/>
          <a:lstStyle/>
          <a:p>
            <a:pPr>
              <a:buNone/>
            </a:pPr>
            <a:endParaRPr lang="en-US" dirty="0"/>
          </a:p>
          <a:p>
            <a:pPr>
              <a:buNone/>
            </a:pPr>
            <a:endParaRPr lang="en-US" dirty="0"/>
          </a:p>
          <a:p>
            <a:pPr>
              <a:buNone/>
            </a:pPr>
            <a:r>
              <a:rPr lang="en-US" dirty="0"/>
              <a:t>A system uses </a:t>
            </a:r>
            <a:r>
              <a:rPr lang="en-US" b="1" dirty="0"/>
              <a:t>segmentation with paging</a:t>
            </a:r>
            <a:r>
              <a:rPr lang="en-US" dirty="0"/>
              <a:t>. The </a:t>
            </a:r>
            <a:r>
              <a:rPr lang="en-US" b="1" dirty="0"/>
              <a:t>Segment Table</a:t>
            </a:r>
            <a:r>
              <a:rPr lang="en-US" dirty="0"/>
              <a:t> contains the base addresses and limits for each segment's page table. The </a:t>
            </a:r>
            <a:r>
              <a:rPr lang="en-US" b="1" dirty="0"/>
              <a:t>Page Table for each Segment</a:t>
            </a:r>
            <a:r>
              <a:rPr lang="en-US" dirty="0"/>
              <a:t> maps logical page numbers to physical page frames.</a:t>
            </a:r>
          </a:p>
          <a:p>
            <a:pPr>
              <a:buNone/>
            </a:pPr>
            <a:r>
              <a:rPr lang="en-US" dirty="0"/>
              <a:t>Now, consider a </a:t>
            </a:r>
            <a:r>
              <a:rPr lang="en-US" b="1" dirty="0"/>
              <a:t>logical address</a:t>
            </a:r>
            <a:r>
              <a:rPr lang="en-US" dirty="0"/>
              <a:t> given as a triple:</a:t>
            </a:r>
            <a:br>
              <a:rPr lang="en-US" dirty="0"/>
            </a:br>
            <a:r>
              <a:rPr lang="en-US" b="1" dirty="0"/>
              <a:t>(Segment Number = 1, Page Number = 1, Offset = 20)</a:t>
            </a:r>
            <a:endParaRPr lang="en-US" dirty="0"/>
          </a:p>
          <a:p>
            <a:pPr>
              <a:buNone/>
            </a:pPr>
            <a:r>
              <a:rPr lang="en-US" dirty="0"/>
              <a:t>Using the information from the diagram:</a:t>
            </a:r>
          </a:p>
          <a:p>
            <a:pPr>
              <a:buNone/>
            </a:pPr>
            <a:endParaRPr lang="en-US" b="1" dirty="0">
              <a:sym typeface="Wingdings" panose="05000000000000000000" pitchFamily="2" charset="2"/>
            </a:endParaRPr>
          </a:p>
          <a:p>
            <a:pPr>
              <a:buNone/>
            </a:pPr>
            <a:r>
              <a:rPr lang="en-US" b="1" dirty="0">
                <a:sym typeface="Wingdings" panose="05000000000000000000" pitchFamily="2" charset="2"/>
              </a:rPr>
              <a:t></a:t>
            </a:r>
            <a:r>
              <a:rPr lang="en-US" b="1" dirty="0"/>
              <a:t>Answer the following:</a:t>
            </a:r>
          </a:p>
          <a:p>
            <a:r>
              <a:rPr lang="en-US" b="1" dirty="0"/>
              <a:t>(a)</a:t>
            </a:r>
            <a:r>
              <a:rPr lang="en-US" dirty="0"/>
              <a:t> Is the given logical address valid? Justify your answer using the </a:t>
            </a:r>
            <a:r>
              <a:rPr lang="en-US" b="1" dirty="0"/>
              <a:t>limit</a:t>
            </a:r>
            <a:r>
              <a:rPr lang="en-US" dirty="0"/>
              <a:t> value.</a:t>
            </a:r>
            <a:br>
              <a:rPr lang="en-US" dirty="0"/>
            </a:br>
            <a:r>
              <a:rPr lang="en-US" b="1" dirty="0"/>
              <a:t>(b)</a:t>
            </a:r>
            <a:r>
              <a:rPr lang="en-US" dirty="0"/>
              <a:t> If valid, calculate the </a:t>
            </a:r>
            <a:r>
              <a:rPr lang="en-US" b="1" dirty="0"/>
              <a:t>physical address</a:t>
            </a:r>
            <a:r>
              <a:rPr lang="en-US" dirty="0"/>
              <a:t> using the page table of Segment 1. Assume that each page has a size of 64 bytes.</a:t>
            </a:r>
          </a:p>
          <a:p>
            <a:endParaRPr lang="en-IN" dirty="0"/>
          </a:p>
        </p:txBody>
      </p:sp>
      <p:pic>
        <p:nvPicPr>
          <p:cNvPr id="6146" name="Picture 2" descr="Uploaded image">
            <a:extLst>
              <a:ext uri="{FF2B5EF4-FFF2-40B4-BE49-F238E27FC236}">
                <a16:creationId xmlns:a16="http://schemas.microsoft.com/office/drawing/2014/main" id="{C12D9A28-DE33-BB4A-BD77-71F54ADB8FD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37414" y="163285"/>
            <a:ext cx="6384471" cy="5763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8584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6F6D6C8-B8DA-FA49-E181-29AEBF4E1B62}"/>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447642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1732220" y="130722"/>
            <a:ext cx="10207486" cy="64516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IN" sz="3600" b="0" i="0" u="none" strike="noStrike" kern="1200" cap="none" spc="0" normalizeH="0" baseline="0" noProof="0" dirty="0">
                <a:ln>
                  <a:noFill/>
                </a:ln>
                <a:solidFill>
                  <a:prstClr val="black"/>
                </a:solidFill>
                <a:effectLst/>
                <a:uLnTx/>
                <a:uFillTx/>
                <a:latin typeface="Bahnschrift SemiBold" panose="020B0502040204020203" pitchFamily="34" charset="0"/>
                <a:ea typeface="+mn-ea"/>
                <a:cs typeface="+mn-cs"/>
              </a:rPr>
              <a:t>Memory Management</a:t>
            </a:r>
          </a:p>
        </p:txBody>
      </p:sp>
      <p:sp>
        <p:nvSpPr>
          <p:cNvPr id="5" name="TextBox 4"/>
          <p:cNvSpPr txBox="1"/>
          <p:nvPr/>
        </p:nvSpPr>
        <p:spPr>
          <a:xfrm>
            <a:off x="387985" y="1324610"/>
            <a:ext cx="5034280" cy="4246245"/>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altLang="en-US" sz="2000" b="1" dirty="0"/>
              <a:t>Memory management is the functionality of an operating system which handles or manages primary memory and moves processes back and forth between main memory and disk during execution.</a:t>
            </a:r>
          </a:p>
          <a:p>
            <a:pPr marL="342900" indent="-342900" algn="just">
              <a:lnSpc>
                <a:spcPct val="150000"/>
              </a:lnSpc>
              <a:buFont typeface="Arial" panose="020B0604020202020204" pitchFamily="34" charset="0"/>
              <a:buChar char="•"/>
            </a:pPr>
            <a:r>
              <a:rPr lang="en-US" altLang="en-US" sz="2000" b="1" dirty="0"/>
              <a:t>Memory management keeps track of each and every memory location, regardless of either it is allocated to some process or it is free.</a:t>
            </a:r>
          </a:p>
        </p:txBody>
      </p:sp>
      <p:pic>
        <p:nvPicPr>
          <p:cNvPr id="3" name="Picture 2"/>
          <p:cNvPicPr>
            <a:picLocks noChangeAspect="1"/>
          </p:cNvPicPr>
          <p:nvPr/>
        </p:nvPicPr>
        <p:blipFill>
          <a:blip r:embed="rId3"/>
          <a:srcRect l="-40" r="3585"/>
          <a:stretch>
            <a:fillRect/>
          </a:stretch>
        </p:blipFill>
        <p:spPr>
          <a:xfrm>
            <a:off x="5655175" y="1634490"/>
            <a:ext cx="6444000" cy="409829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F934A07-ECF4-D1AA-BFA5-5DFCF06D9A49}"/>
              </a:ext>
            </a:extLst>
          </p:cNvPr>
          <p:cNvPicPr>
            <a:picLocks noChangeAspect="1"/>
          </p:cNvPicPr>
          <p:nvPr/>
        </p:nvPicPr>
        <p:blipFill>
          <a:blip r:embed="rId2"/>
          <a:stretch>
            <a:fillRect/>
          </a:stretch>
        </p:blipFill>
        <p:spPr>
          <a:xfrm>
            <a:off x="489857" y="676751"/>
            <a:ext cx="11315700" cy="5348492"/>
          </a:xfrm>
          <a:prstGeom prst="rect">
            <a:avLst/>
          </a:prstGeom>
        </p:spPr>
      </p:pic>
    </p:spTree>
    <p:extLst>
      <p:ext uri="{BB962C8B-B14F-4D97-AF65-F5344CB8AC3E}">
        <p14:creationId xmlns:p14="http://schemas.microsoft.com/office/powerpoint/2010/main" val="5533183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6141E-0F52-4A84-E863-7DDFA08F84B4}"/>
              </a:ext>
            </a:extLst>
          </p:cNvPr>
          <p:cNvSpPr>
            <a:spLocks noGrp="1"/>
          </p:cNvSpPr>
          <p:nvPr>
            <p:ph type="title"/>
          </p:nvPr>
        </p:nvSpPr>
        <p:spPr>
          <a:xfrm>
            <a:off x="838200" y="365126"/>
            <a:ext cx="10515600" cy="418646"/>
          </a:xfrm>
        </p:spPr>
        <p:txBody>
          <a:bodyPr>
            <a:normAutofit fontScale="90000"/>
          </a:bodyPr>
          <a:lstStyle/>
          <a:p>
            <a:r>
              <a:rPr lang="en-IN" dirty="0"/>
              <a:t>Effective Access Time</a:t>
            </a:r>
          </a:p>
        </p:txBody>
      </p:sp>
      <p:sp>
        <p:nvSpPr>
          <p:cNvPr id="3" name="Content Placeholder 2">
            <a:extLst>
              <a:ext uri="{FF2B5EF4-FFF2-40B4-BE49-F238E27FC236}">
                <a16:creationId xmlns:a16="http://schemas.microsoft.com/office/drawing/2014/main" id="{A5363188-D278-B189-97E6-24981896890F}"/>
              </a:ext>
            </a:extLst>
          </p:cNvPr>
          <p:cNvSpPr>
            <a:spLocks noGrp="1"/>
          </p:cNvSpPr>
          <p:nvPr>
            <p:ph idx="1"/>
          </p:nvPr>
        </p:nvSpPr>
        <p:spPr>
          <a:xfrm>
            <a:off x="838200" y="979714"/>
            <a:ext cx="10515600" cy="5698671"/>
          </a:xfrm>
        </p:spPr>
        <p:txBody>
          <a:bodyPr>
            <a:normAutofit fontScale="92500" lnSpcReduction="20000"/>
          </a:bodyPr>
          <a:lstStyle/>
          <a:p>
            <a:pPr marL="0" indent="0">
              <a:buNone/>
            </a:pPr>
            <a:r>
              <a:rPr lang="en-US" dirty="0"/>
              <a:t>An operating system supports a paged virtual memory. The central processor has a cycle time of 1 microsecond. It costs an additional 1 microsecond to access a page other than the current one. Pages have 1,000 words, and the paging device is a drum that rotates at 3,000 revolutions per minute and transfers 1 million words per second. The following statistical measurements were obtained from the system: </a:t>
            </a:r>
          </a:p>
          <a:p>
            <a:pPr marL="0" indent="0">
              <a:buNone/>
            </a:pPr>
            <a:r>
              <a:rPr lang="en-US" dirty="0"/>
              <a:t>• One percent of all instructions executed accessed a page other than the current page. </a:t>
            </a:r>
          </a:p>
          <a:p>
            <a:pPr marL="0" indent="0">
              <a:buNone/>
            </a:pPr>
            <a:r>
              <a:rPr lang="en-US" dirty="0"/>
              <a:t>• Of the instructions that accessed another page, 80 percent accessed a page already in memory. </a:t>
            </a:r>
          </a:p>
          <a:p>
            <a:pPr marL="0" indent="0">
              <a:buNone/>
            </a:pPr>
            <a:r>
              <a:rPr lang="en-US" dirty="0"/>
              <a:t>• When a new page was required, the replaced page was </a:t>
            </a:r>
            <a:r>
              <a:rPr lang="en-US" dirty="0" err="1"/>
              <a:t>modied</a:t>
            </a:r>
            <a:r>
              <a:rPr lang="en-US" dirty="0"/>
              <a:t> 50 percent of the time.</a:t>
            </a:r>
          </a:p>
          <a:p>
            <a:pPr marL="0" indent="0">
              <a:buNone/>
            </a:pPr>
            <a:endParaRPr lang="en-US" dirty="0"/>
          </a:p>
          <a:p>
            <a:pPr marL="0" indent="0">
              <a:buNone/>
            </a:pPr>
            <a:r>
              <a:rPr lang="en-US" dirty="0"/>
              <a:t> Calculate the effective instruction time on this system, assuming that the system is running one process only and that the processor is idle during drum transfers.</a:t>
            </a:r>
            <a:endParaRPr lang="en-IN" dirty="0"/>
          </a:p>
        </p:txBody>
      </p:sp>
    </p:spTree>
    <p:extLst>
      <p:ext uri="{BB962C8B-B14F-4D97-AF65-F5344CB8AC3E}">
        <p14:creationId xmlns:p14="http://schemas.microsoft.com/office/powerpoint/2010/main" val="9207272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0559D-D1A5-E1B2-54FE-3B87E1B8BA56}"/>
              </a:ext>
            </a:extLst>
          </p:cNvPr>
          <p:cNvSpPr>
            <a:spLocks noGrp="1"/>
          </p:cNvSpPr>
          <p:nvPr>
            <p:ph type="title"/>
          </p:nvPr>
        </p:nvSpPr>
        <p:spPr>
          <a:xfrm>
            <a:off x="838200" y="365125"/>
            <a:ext cx="10515600" cy="530421"/>
          </a:xfrm>
        </p:spPr>
        <p:txBody>
          <a:bodyPr>
            <a:normAutofit fontScale="90000"/>
          </a:bodyPr>
          <a:lstStyle/>
          <a:p>
            <a:r>
              <a:rPr lang="en-IN" dirty="0"/>
              <a:t>Page Replacement Algorithms</a:t>
            </a:r>
          </a:p>
        </p:txBody>
      </p:sp>
      <p:pic>
        <p:nvPicPr>
          <p:cNvPr id="5" name="Content Placeholder 4">
            <a:extLst>
              <a:ext uri="{FF2B5EF4-FFF2-40B4-BE49-F238E27FC236}">
                <a16:creationId xmlns:a16="http://schemas.microsoft.com/office/drawing/2014/main" id="{12A235CC-71F7-D409-E124-B2C58999EA7E}"/>
              </a:ext>
            </a:extLst>
          </p:cNvPr>
          <p:cNvPicPr>
            <a:picLocks noGrp="1" noChangeAspect="1"/>
          </p:cNvPicPr>
          <p:nvPr>
            <p:ph idx="1"/>
          </p:nvPr>
        </p:nvPicPr>
        <p:blipFill>
          <a:blip r:embed="rId2"/>
          <a:stretch>
            <a:fillRect/>
          </a:stretch>
        </p:blipFill>
        <p:spPr>
          <a:xfrm>
            <a:off x="836376" y="1168925"/>
            <a:ext cx="10683179" cy="2658358"/>
          </a:xfrm>
        </p:spPr>
      </p:pic>
    </p:spTree>
    <p:extLst>
      <p:ext uri="{BB962C8B-B14F-4D97-AF65-F5344CB8AC3E}">
        <p14:creationId xmlns:p14="http://schemas.microsoft.com/office/powerpoint/2010/main" val="27906932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E1C24-6813-904C-79D5-8CC5A7ABE4C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CE01884-51A8-F732-57F5-B122E3824BCD}"/>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F494B83E-C75F-42A8-CCB9-44829B356600}"/>
              </a:ext>
            </a:extLst>
          </p:cNvPr>
          <p:cNvPicPr>
            <a:picLocks noChangeAspect="1"/>
          </p:cNvPicPr>
          <p:nvPr/>
        </p:nvPicPr>
        <p:blipFill>
          <a:blip r:embed="rId2"/>
          <a:stretch>
            <a:fillRect/>
          </a:stretch>
        </p:blipFill>
        <p:spPr>
          <a:xfrm>
            <a:off x="725864" y="207390"/>
            <a:ext cx="10718276" cy="6513921"/>
          </a:xfrm>
          <a:prstGeom prst="rect">
            <a:avLst/>
          </a:prstGeom>
        </p:spPr>
      </p:pic>
    </p:spTree>
    <p:extLst>
      <p:ext uri="{BB962C8B-B14F-4D97-AF65-F5344CB8AC3E}">
        <p14:creationId xmlns:p14="http://schemas.microsoft.com/office/powerpoint/2010/main" val="32061075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0AE09-D6CE-FA20-3E15-DBE891148F57}"/>
              </a:ext>
            </a:extLst>
          </p:cNvPr>
          <p:cNvSpPr>
            <a:spLocks noGrp="1"/>
          </p:cNvSpPr>
          <p:nvPr>
            <p:ph type="title"/>
          </p:nvPr>
        </p:nvSpPr>
        <p:spPr>
          <a:xfrm>
            <a:off x="0" y="1"/>
            <a:ext cx="11353800" cy="963386"/>
          </a:xfrm>
        </p:spPr>
        <p:txBody>
          <a:bodyPr>
            <a:normAutofit/>
          </a:bodyPr>
          <a:lstStyle/>
          <a:p>
            <a:r>
              <a:rPr lang="en-IN" dirty="0"/>
              <a:t>Performance Simulation Task</a:t>
            </a:r>
          </a:p>
        </p:txBody>
      </p:sp>
      <p:sp>
        <p:nvSpPr>
          <p:cNvPr id="3" name="Content Placeholder 2">
            <a:extLst>
              <a:ext uri="{FF2B5EF4-FFF2-40B4-BE49-F238E27FC236}">
                <a16:creationId xmlns:a16="http://schemas.microsoft.com/office/drawing/2014/main" id="{4085158E-2E21-43F7-0727-20E578259A11}"/>
              </a:ext>
            </a:extLst>
          </p:cNvPr>
          <p:cNvSpPr>
            <a:spLocks noGrp="1"/>
          </p:cNvSpPr>
          <p:nvPr>
            <p:ph idx="1"/>
          </p:nvPr>
        </p:nvSpPr>
        <p:spPr>
          <a:xfrm>
            <a:off x="0" y="963386"/>
            <a:ext cx="12192000" cy="5894614"/>
          </a:xfrm>
        </p:spPr>
        <p:txBody>
          <a:bodyPr>
            <a:normAutofit/>
          </a:bodyPr>
          <a:lstStyle/>
          <a:p>
            <a:r>
              <a:rPr lang="en-IN" dirty="0"/>
              <a:t>Scenario:</a:t>
            </a:r>
          </a:p>
          <a:p>
            <a:pPr marL="0" indent="0">
              <a:buNone/>
            </a:pPr>
            <a:r>
              <a:rPr lang="en-IN" dirty="0"/>
              <a:t>You are simulating a program with the following memory reference pattern:</a:t>
            </a:r>
          </a:p>
          <a:p>
            <a:pPr marL="0" indent="0">
              <a:buNone/>
            </a:pPr>
            <a:r>
              <a:rPr lang="en-IN" dirty="0"/>
              <a:t>1, 2, 3, 4, 1, 2, 5, 1, 2, 3, 4, 5</a:t>
            </a:r>
          </a:p>
          <a:p>
            <a:r>
              <a:rPr lang="en-IN" dirty="0"/>
              <a:t>TLB can store 3 entries (LRU replacement)</a:t>
            </a:r>
          </a:p>
          <a:p>
            <a:r>
              <a:rPr lang="en-IN" dirty="0"/>
              <a:t>RAM has 3 page frames</a:t>
            </a:r>
          </a:p>
          <a:p>
            <a:r>
              <a:rPr lang="en-IN" dirty="0"/>
              <a:t>Page replacement follows FIFO policy</a:t>
            </a:r>
          </a:p>
          <a:p>
            <a:pPr marL="0" indent="0">
              <a:buNone/>
            </a:pPr>
            <a:endParaRPr lang="en-IN" dirty="0"/>
          </a:p>
          <a:p>
            <a:pPr marL="0" indent="0">
              <a:buNone/>
            </a:pPr>
            <a:r>
              <a:rPr lang="en-IN" dirty="0"/>
              <a:t>Question:</a:t>
            </a:r>
          </a:p>
          <a:p>
            <a:pPr marL="0" indent="0">
              <a:buNone/>
            </a:pPr>
            <a:r>
              <a:rPr lang="en-IN" dirty="0"/>
              <a:t>Calculate the number of page faults and TLB misses. </a:t>
            </a:r>
            <a:r>
              <a:rPr lang="en-IN" dirty="0" err="1"/>
              <a:t>Analyze</a:t>
            </a:r>
            <a:r>
              <a:rPr lang="en-IN" dirty="0"/>
              <a:t> how different TLB and page replacement strategies (e.g., LRU, Optimal) would change the outcome. Suggest the best configuration for minimizing both.</a:t>
            </a:r>
          </a:p>
          <a:p>
            <a:pPr marL="0" indent="0">
              <a:buNone/>
            </a:pPr>
            <a:endParaRPr lang="en-IN" dirty="0"/>
          </a:p>
        </p:txBody>
      </p:sp>
    </p:spTree>
    <p:extLst>
      <p:ext uri="{BB962C8B-B14F-4D97-AF65-F5344CB8AC3E}">
        <p14:creationId xmlns:p14="http://schemas.microsoft.com/office/powerpoint/2010/main" val="22952253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B6E08-52FA-B500-2261-7A2C82774D25}"/>
              </a:ext>
            </a:extLst>
          </p:cNvPr>
          <p:cNvSpPr>
            <a:spLocks noGrp="1"/>
          </p:cNvSpPr>
          <p:nvPr>
            <p:ph type="title"/>
          </p:nvPr>
        </p:nvSpPr>
        <p:spPr>
          <a:xfrm>
            <a:off x="0" y="0"/>
            <a:ext cx="12192000" cy="702129"/>
          </a:xfrm>
        </p:spPr>
        <p:txBody>
          <a:bodyPr>
            <a:noAutofit/>
          </a:bodyPr>
          <a:lstStyle/>
          <a:p>
            <a:r>
              <a:rPr lang="en-US" sz="3200" b="1" u="sng" dirty="0"/>
              <a:t>Memory Protection and Hardware Support in Memory Management</a:t>
            </a:r>
            <a:endParaRPr lang="en-IN" sz="3200" b="1" u="sng" dirty="0"/>
          </a:p>
        </p:txBody>
      </p:sp>
      <p:sp>
        <p:nvSpPr>
          <p:cNvPr id="3" name="Content Placeholder 2">
            <a:extLst>
              <a:ext uri="{FF2B5EF4-FFF2-40B4-BE49-F238E27FC236}">
                <a16:creationId xmlns:a16="http://schemas.microsoft.com/office/drawing/2014/main" id="{1815CCB5-FDCF-F506-2A97-907F313F7E1E}"/>
              </a:ext>
            </a:extLst>
          </p:cNvPr>
          <p:cNvSpPr>
            <a:spLocks noGrp="1"/>
          </p:cNvSpPr>
          <p:nvPr>
            <p:ph idx="1"/>
          </p:nvPr>
        </p:nvSpPr>
        <p:spPr>
          <a:xfrm>
            <a:off x="0" y="947058"/>
            <a:ext cx="12192000" cy="5910942"/>
          </a:xfrm>
        </p:spPr>
        <p:txBody>
          <a:bodyPr/>
          <a:lstStyle/>
          <a:p>
            <a:r>
              <a:rPr lang="en-US" dirty="0"/>
              <a:t>In the IBM/370, memory protection is provided through the use of keys. A key is a 4-bit quantity. Each 2K block of memory has a key (the storage key) associated with it. The CPU also has a key (the protection key) associated with it. A store operation is allowed only if both keys are equal, or if either is zero. Which of the following memory-management schemes could be used successfully with this hardware?</a:t>
            </a:r>
          </a:p>
          <a:p>
            <a:r>
              <a:rPr lang="en-US" dirty="0"/>
              <a:t> a. Bare machine</a:t>
            </a:r>
          </a:p>
          <a:p>
            <a:r>
              <a:rPr lang="en-US" dirty="0"/>
              <a:t> b. Single-user system </a:t>
            </a:r>
          </a:p>
          <a:p>
            <a:r>
              <a:rPr lang="en-US" dirty="0"/>
              <a:t>c. Multiprogramming with a fixed number of processes </a:t>
            </a:r>
          </a:p>
          <a:p>
            <a:r>
              <a:rPr lang="en-US" dirty="0"/>
              <a:t>d. Multiprogramming with a variable number of processes </a:t>
            </a:r>
          </a:p>
          <a:p>
            <a:r>
              <a:rPr lang="en-US" dirty="0"/>
              <a:t>e. Paging</a:t>
            </a:r>
          </a:p>
          <a:p>
            <a:r>
              <a:rPr lang="en-US" dirty="0"/>
              <a:t> f. Segmentation</a:t>
            </a:r>
            <a:endParaRPr lang="en-IN" dirty="0"/>
          </a:p>
        </p:txBody>
      </p:sp>
    </p:spTree>
    <p:extLst>
      <p:ext uri="{BB962C8B-B14F-4D97-AF65-F5344CB8AC3E}">
        <p14:creationId xmlns:p14="http://schemas.microsoft.com/office/powerpoint/2010/main" val="41860870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15567-4CE3-4139-AD91-CC929BBFB1A3}"/>
              </a:ext>
            </a:extLst>
          </p:cNvPr>
          <p:cNvSpPr>
            <a:spLocks noGrp="1"/>
          </p:cNvSpPr>
          <p:nvPr>
            <p:ph type="title"/>
          </p:nvPr>
        </p:nvSpPr>
        <p:spPr/>
        <p:txBody>
          <a:bodyPr/>
          <a:lstStyle/>
          <a:p>
            <a:r>
              <a:rPr lang="en-IN" u="sng" dirty="0"/>
              <a:t>Another Practice Question</a:t>
            </a:r>
          </a:p>
        </p:txBody>
      </p:sp>
      <p:sp>
        <p:nvSpPr>
          <p:cNvPr id="3" name="Content Placeholder 2">
            <a:extLst>
              <a:ext uri="{FF2B5EF4-FFF2-40B4-BE49-F238E27FC236}">
                <a16:creationId xmlns:a16="http://schemas.microsoft.com/office/drawing/2014/main" id="{7CA2C705-E032-BF40-20E1-ABF3B4BD9173}"/>
              </a:ext>
            </a:extLst>
          </p:cNvPr>
          <p:cNvSpPr>
            <a:spLocks noGrp="1"/>
          </p:cNvSpPr>
          <p:nvPr>
            <p:ph idx="1"/>
          </p:nvPr>
        </p:nvSpPr>
        <p:spPr/>
        <p:txBody>
          <a:bodyPr/>
          <a:lstStyle/>
          <a:p>
            <a:pPr marL="0" indent="0">
              <a:buNone/>
            </a:pPr>
            <a:r>
              <a:rPr lang="en-US" dirty="0"/>
              <a:t>3).Why are page sizes always powers of 2?</a:t>
            </a:r>
          </a:p>
          <a:p>
            <a:pPr marL="0" indent="0">
              <a:buNone/>
            </a:pPr>
            <a:endParaRPr lang="en-US" dirty="0"/>
          </a:p>
          <a:p>
            <a:pPr marL="0" indent="0">
              <a:buNone/>
            </a:pPr>
            <a:endParaRPr lang="en-US" dirty="0"/>
          </a:p>
          <a:p>
            <a:pPr marL="0" indent="0">
              <a:buNone/>
            </a:pPr>
            <a:r>
              <a:rPr lang="en-US" dirty="0"/>
              <a:t>4). Consider a logical address space of 64 pages of 1024 words each, mapped onto a physical memory of 32 frames.</a:t>
            </a:r>
          </a:p>
          <a:p>
            <a:pPr marL="0" indent="0">
              <a:buNone/>
            </a:pPr>
            <a:r>
              <a:rPr lang="en-US" dirty="0"/>
              <a:t>a. How many bits are there in the logical address? </a:t>
            </a:r>
          </a:p>
          <a:p>
            <a:pPr marL="0" indent="0">
              <a:buNone/>
            </a:pPr>
            <a:r>
              <a:rPr lang="en-US" dirty="0"/>
              <a:t>b. How many bits are there in the physical address?</a:t>
            </a:r>
            <a:endParaRPr lang="en-IN" dirty="0"/>
          </a:p>
        </p:txBody>
      </p:sp>
    </p:spTree>
    <p:extLst>
      <p:ext uri="{BB962C8B-B14F-4D97-AF65-F5344CB8AC3E}">
        <p14:creationId xmlns:p14="http://schemas.microsoft.com/office/powerpoint/2010/main" val="2045699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1732220" y="130722"/>
            <a:ext cx="10207486" cy="64516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IN" sz="3600" b="0" i="0" u="none" strike="noStrike" kern="1200" cap="none" spc="0" normalizeH="0" baseline="0" noProof="0" dirty="0">
                <a:ln>
                  <a:noFill/>
                </a:ln>
                <a:solidFill>
                  <a:prstClr val="black"/>
                </a:solidFill>
                <a:effectLst/>
                <a:uLnTx/>
                <a:uFillTx/>
                <a:latin typeface="Bahnschrift SemiBold" panose="020B0502040204020203" pitchFamily="34" charset="0"/>
                <a:ea typeface="+mn-ea"/>
                <a:cs typeface="+mn-cs"/>
              </a:rPr>
              <a:t>Physical Address</a:t>
            </a:r>
          </a:p>
        </p:txBody>
      </p:sp>
      <p:sp>
        <p:nvSpPr>
          <p:cNvPr id="5" name="TextBox 4"/>
          <p:cNvSpPr txBox="1"/>
          <p:nvPr/>
        </p:nvSpPr>
        <p:spPr>
          <a:xfrm>
            <a:off x="93345" y="1440180"/>
            <a:ext cx="4651375" cy="4375785"/>
          </a:xfrm>
          <a:prstGeom prst="rect">
            <a:avLst/>
          </a:prstGeom>
          <a:noFill/>
        </p:spPr>
        <p:txBody>
          <a:bodyPr wrap="square">
            <a:noAutofit/>
          </a:bodyPr>
          <a:lstStyle/>
          <a:p>
            <a:pPr marL="342900" indent="-342900" algn="l">
              <a:lnSpc>
                <a:spcPct val="150000"/>
              </a:lnSpc>
              <a:buFont typeface="Arial" panose="020B0604020202020204" pitchFamily="34" charset="0"/>
              <a:buChar char="•"/>
            </a:pPr>
            <a:r>
              <a:rPr lang="en-US" altLang="en-US" sz="2000" b="1" dirty="0"/>
              <a:t>The actual address in the computer's main memory (RAM).</a:t>
            </a:r>
          </a:p>
          <a:p>
            <a:pPr marL="342900" indent="-342900" algn="l">
              <a:lnSpc>
                <a:spcPct val="150000"/>
              </a:lnSpc>
              <a:buFont typeface="Arial" panose="020B0604020202020204" pitchFamily="34" charset="0"/>
              <a:buChar char="•"/>
            </a:pPr>
            <a:r>
              <a:rPr lang="en-US" altLang="en-US" sz="2000" b="1" dirty="0"/>
              <a:t>It is where data and instructions are stored physically.</a:t>
            </a:r>
          </a:p>
          <a:p>
            <a:pPr marL="342900" indent="-342900" algn="l">
              <a:lnSpc>
                <a:spcPct val="150000"/>
              </a:lnSpc>
              <a:buFont typeface="Arial" panose="020B0604020202020204" pitchFamily="34" charset="0"/>
              <a:buChar char="•"/>
            </a:pPr>
            <a:r>
              <a:rPr lang="en-US" altLang="en-US" sz="2000" b="1" dirty="0"/>
              <a:t>The operating system or hardware translates logical addresses to physical addresses.</a:t>
            </a:r>
          </a:p>
        </p:txBody>
      </p:sp>
      <p:pic>
        <p:nvPicPr>
          <p:cNvPr id="2" name="Picture 1" descr="Physical adress"/>
          <p:cNvPicPr>
            <a:picLocks noChangeAspect="1"/>
          </p:cNvPicPr>
          <p:nvPr/>
        </p:nvPicPr>
        <p:blipFill>
          <a:blip r:embed="rId3"/>
          <a:srcRect l="6026" t="7485" r="2023" b="5864"/>
          <a:stretch>
            <a:fillRect/>
          </a:stretch>
        </p:blipFill>
        <p:spPr>
          <a:xfrm>
            <a:off x="4892675" y="1440180"/>
            <a:ext cx="7112635" cy="422783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1732220" y="130722"/>
            <a:ext cx="10207486" cy="64516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IN" sz="3600" b="0" i="0" u="none" strike="noStrike" kern="1200" cap="none" spc="0" normalizeH="0" baseline="0" noProof="0" dirty="0">
                <a:ln>
                  <a:noFill/>
                </a:ln>
                <a:solidFill>
                  <a:prstClr val="black"/>
                </a:solidFill>
                <a:effectLst/>
                <a:uLnTx/>
                <a:uFillTx/>
                <a:latin typeface="Bahnschrift SemiBold" panose="020B0502040204020203" pitchFamily="34" charset="0"/>
                <a:ea typeface="+mn-ea"/>
                <a:cs typeface="+mn-cs"/>
              </a:rPr>
              <a:t>Logical Address</a:t>
            </a:r>
          </a:p>
        </p:txBody>
      </p:sp>
      <p:sp>
        <p:nvSpPr>
          <p:cNvPr id="7" name="TextBox 4"/>
          <p:cNvSpPr txBox="1"/>
          <p:nvPr/>
        </p:nvSpPr>
        <p:spPr>
          <a:xfrm>
            <a:off x="83185" y="1139825"/>
            <a:ext cx="5424805" cy="4989830"/>
          </a:xfrm>
          <a:prstGeom prst="rect">
            <a:avLst/>
          </a:prstGeom>
          <a:noFill/>
        </p:spPr>
        <p:txBody>
          <a:bodyPr wrap="square">
            <a:noAutofit/>
          </a:bodyPr>
          <a:lstStyle/>
          <a:p>
            <a:pPr marL="285750" indent="-285750" algn="l">
              <a:lnSpc>
                <a:spcPct val="150000"/>
              </a:lnSpc>
              <a:buFont typeface="Arial" panose="020B0604020202020204" pitchFamily="34" charset="0"/>
              <a:buChar char="•"/>
            </a:pPr>
            <a:r>
              <a:rPr lang="en-US" altLang="en-US" b="1" dirty="0"/>
              <a:t>The address generated by the CPU during a program's execution.</a:t>
            </a:r>
          </a:p>
          <a:p>
            <a:pPr marL="285750" indent="-285750" algn="l">
              <a:lnSpc>
                <a:spcPct val="150000"/>
              </a:lnSpc>
              <a:buFont typeface="Arial" panose="020B0604020202020204" pitchFamily="34" charset="0"/>
              <a:buChar char="•"/>
            </a:pPr>
            <a:r>
              <a:rPr lang="en-US" altLang="en-US" b="1" dirty="0"/>
              <a:t>It is used by a program to access memory locations.</a:t>
            </a:r>
          </a:p>
          <a:p>
            <a:pPr marL="285750" indent="-285750" algn="l">
              <a:lnSpc>
                <a:spcPct val="150000"/>
              </a:lnSpc>
              <a:buFont typeface="Arial" panose="020B0604020202020204" pitchFamily="34" charset="0"/>
              <a:buChar char="•"/>
            </a:pPr>
            <a:r>
              <a:rPr lang="en-US" altLang="en-US" b="1" dirty="0"/>
              <a:t>Logical addresses are virtual and do not refer to actual physical locations in memory.</a:t>
            </a:r>
          </a:p>
          <a:p>
            <a:pPr marL="285750" indent="-285750" algn="l">
              <a:lnSpc>
                <a:spcPct val="150000"/>
              </a:lnSpc>
              <a:buFont typeface="Arial" panose="020B0604020202020204" pitchFamily="34" charset="0"/>
              <a:buChar char="•"/>
            </a:pPr>
            <a:r>
              <a:rPr lang="en-US" altLang="en-US" b="1" dirty="0"/>
              <a:t>They are mapped to physical addresses by the memory management unit (MMU).</a:t>
            </a:r>
          </a:p>
        </p:txBody>
      </p:sp>
      <p:pic>
        <p:nvPicPr>
          <p:cNvPr id="3" name="Picture 2" descr="Logical address"/>
          <p:cNvPicPr>
            <a:picLocks noChangeAspect="1"/>
          </p:cNvPicPr>
          <p:nvPr/>
        </p:nvPicPr>
        <p:blipFill>
          <a:blip r:embed="rId3"/>
          <a:srcRect l="3781" t="15119" r="4197" b="5616"/>
          <a:stretch>
            <a:fillRect/>
          </a:stretch>
        </p:blipFill>
        <p:spPr>
          <a:xfrm>
            <a:off x="6448164" y="775250"/>
            <a:ext cx="3672000" cy="5436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DD8FB6C2-E378-8370-B159-A9D1B85DD01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9971371-2C28-F5FD-7885-4075987BE36F}"/>
              </a:ext>
            </a:extLst>
          </p:cNvPr>
          <p:cNvSpPr txBox="1"/>
          <p:nvPr/>
        </p:nvSpPr>
        <p:spPr>
          <a:xfrm>
            <a:off x="1732220" y="130722"/>
            <a:ext cx="10207486" cy="645160"/>
          </a:xfrm>
          <a:prstGeom prst="rect">
            <a:avLst/>
          </a:prstGeom>
          <a:noFill/>
        </p:spPr>
        <p:txBody>
          <a:bodyPr wrap="square">
            <a:spAutoFit/>
          </a:bodyPr>
          <a:lstStyle/>
          <a:p>
            <a:pPr algn="l" fontAlgn="base"/>
            <a:r>
              <a:rPr lang="en-IN" sz="3600" b="1" i="0" dirty="0">
                <a:solidFill>
                  <a:srgbClr val="273239"/>
                </a:solidFill>
                <a:effectLst/>
                <a:latin typeface="Nunito" panose="020F0502020204030204" pitchFamily="2" charset="0"/>
              </a:rPr>
              <a:t>Memory Management Techniques</a:t>
            </a:r>
          </a:p>
        </p:txBody>
      </p:sp>
      <p:sp>
        <p:nvSpPr>
          <p:cNvPr id="7" name="TextBox 4">
            <a:extLst>
              <a:ext uri="{FF2B5EF4-FFF2-40B4-BE49-F238E27FC236}">
                <a16:creationId xmlns:a16="http://schemas.microsoft.com/office/drawing/2014/main" id="{B971A407-2A85-F0E9-E81E-C22A7AF76EAB}"/>
              </a:ext>
            </a:extLst>
          </p:cNvPr>
          <p:cNvSpPr txBox="1"/>
          <p:nvPr/>
        </p:nvSpPr>
        <p:spPr>
          <a:xfrm>
            <a:off x="132170" y="1139825"/>
            <a:ext cx="11807536" cy="4989830"/>
          </a:xfrm>
          <a:prstGeom prst="rect">
            <a:avLst/>
          </a:prstGeom>
          <a:noFill/>
        </p:spPr>
        <p:txBody>
          <a:bodyPr wrap="square">
            <a:noAutofit/>
          </a:bodyPr>
          <a:lstStyle/>
          <a:p>
            <a:pPr marL="285750" indent="-285750" algn="l">
              <a:lnSpc>
                <a:spcPct val="150000"/>
              </a:lnSpc>
              <a:buFont typeface="Arial" panose="020B0604020202020204" pitchFamily="34" charset="0"/>
              <a:buChar char="•"/>
            </a:pPr>
            <a:endParaRPr lang="en-US" altLang="en-US" b="1" dirty="0"/>
          </a:p>
        </p:txBody>
      </p:sp>
      <p:sp>
        <p:nvSpPr>
          <p:cNvPr id="5" name="AutoShape 4" descr="Lightbox">
            <a:extLst>
              <a:ext uri="{FF2B5EF4-FFF2-40B4-BE49-F238E27FC236}">
                <a16:creationId xmlns:a16="http://schemas.microsoft.com/office/drawing/2014/main" id="{1AA58F6E-D523-0463-803E-D5F5859ED54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id="{E4022A33-3887-B948-C191-4D0871A503B8}"/>
              </a:ext>
            </a:extLst>
          </p:cNvPr>
          <p:cNvPicPr>
            <a:picLocks noChangeAspect="1"/>
          </p:cNvPicPr>
          <p:nvPr/>
        </p:nvPicPr>
        <p:blipFill>
          <a:blip r:embed="rId3"/>
          <a:srcRect t="7217"/>
          <a:stretch/>
        </p:blipFill>
        <p:spPr>
          <a:xfrm>
            <a:off x="716437" y="1480007"/>
            <a:ext cx="10972800" cy="4373443"/>
          </a:xfrm>
          <a:prstGeom prst="rect">
            <a:avLst/>
          </a:prstGeom>
        </p:spPr>
      </p:pic>
    </p:spTree>
    <p:extLst>
      <p:ext uri="{BB962C8B-B14F-4D97-AF65-F5344CB8AC3E}">
        <p14:creationId xmlns:p14="http://schemas.microsoft.com/office/powerpoint/2010/main" val="2989020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1732220" y="130722"/>
            <a:ext cx="10207486" cy="64516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IN" sz="3600" b="0" i="0" u="none" strike="noStrike" kern="1200" cap="none" spc="0" normalizeH="0" baseline="0" noProof="0" dirty="0">
                <a:ln>
                  <a:noFill/>
                </a:ln>
                <a:solidFill>
                  <a:prstClr val="black"/>
                </a:solidFill>
                <a:effectLst/>
                <a:uLnTx/>
                <a:uFillTx/>
                <a:latin typeface="Bahnschrift SemiBold" panose="020B0502040204020203" pitchFamily="34" charset="0"/>
                <a:ea typeface="+mn-ea"/>
                <a:cs typeface="+mn-cs"/>
              </a:rPr>
              <a:t>Fragmentation</a:t>
            </a:r>
          </a:p>
        </p:txBody>
      </p:sp>
      <p:sp>
        <p:nvSpPr>
          <p:cNvPr id="7" name="TextBox 4"/>
          <p:cNvSpPr txBox="1"/>
          <p:nvPr/>
        </p:nvSpPr>
        <p:spPr>
          <a:xfrm>
            <a:off x="179070" y="1242514"/>
            <a:ext cx="5742305" cy="4989830"/>
          </a:xfrm>
          <a:prstGeom prst="rect">
            <a:avLst/>
          </a:prstGeom>
          <a:noFill/>
        </p:spPr>
        <p:txBody>
          <a:bodyPr wrap="square">
            <a:noAutofit/>
          </a:bodyPr>
          <a:lstStyle/>
          <a:p>
            <a:pPr indent="0" algn="l">
              <a:lnSpc>
                <a:spcPct val="150000"/>
              </a:lnSpc>
              <a:buFont typeface="Arial" panose="020B0604020202020204" pitchFamily="34" charset="0"/>
              <a:buNone/>
            </a:pPr>
            <a:r>
              <a:rPr lang="en-US" altLang="en-US" b="1" dirty="0"/>
              <a:t>As processes are loaded and removed from memory, the free memory space is broken into little pieces. It happens after sometimes that processes cannot be allocated to memory blocks considering their small size and memory blocks remains unused. This problem is known as Fragmentation.</a:t>
            </a:r>
          </a:p>
        </p:txBody>
      </p:sp>
      <p:pic>
        <p:nvPicPr>
          <p:cNvPr id="3" name="Picture 2"/>
          <p:cNvPicPr>
            <a:picLocks noChangeAspect="1"/>
          </p:cNvPicPr>
          <p:nvPr/>
        </p:nvPicPr>
        <p:blipFill>
          <a:blip r:embed="rId3"/>
          <a:stretch>
            <a:fillRect/>
          </a:stretch>
        </p:blipFill>
        <p:spPr>
          <a:xfrm>
            <a:off x="6112510" y="978535"/>
            <a:ext cx="5324475" cy="548449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1732220" y="130722"/>
            <a:ext cx="10207486" cy="64516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en-IN" sz="3600" dirty="0">
                <a:solidFill>
                  <a:prstClr val="black"/>
                </a:solidFill>
                <a:latin typeface="Bahnschrift SemiBold" panose="020B0502040204020203" pitchFamily="34" charset="0"/>
              </a:rPr>
              <a:t>Paging</a:t>
            </a:r>
            <a:endParaRPr kumimoji="0" lang="en-US" altLang="en-IN" sz="3600" b="0" i="0" u="none" strike="noStrike" kern="1200" cap="none" spc="0" normalizeH="0" baseline="0" noProof="0" dirty="0">
              <a:ln>
                <a:noFill/>
              </a:ln>
              <a:solidFill>
                <a:prstClr val="black"/>
              </a:solidFill>
              <a:effectLst/>
              <a:uLnTx/>
              <a:uFillTx/>
              <a:latin typeface="Bahnschrift SemiBold" panose="020B0502040204020203" pitchFamily="34" charset="0"/>
              <a:ea typeface="+mn-ea"/>
              <a:cs typeface="+mn-cs"/>
            </a:endParaRPr>
          </a:p>
        </p:txBody>
      </p:sp>
      <p:sp>
        <p:nvSpPr>
          <p:cNvPr id="5" name="TextBox 4"/>
          <p:cNvSpPr txBox="1"/>
          <p:nvPr/>
        </p:nvSpPr>
        <p:spPr>
          <a:xfrm>
            <a:off x="187325" y="1417320"/>
            <a:ext cx="4817745" cy="4250690"/>
          </a:xfrm>
          <a:prstGeom prst="rect">
            <a:avLst/>
          </a:prstGeom>
          <a:noFill/>
        </p:spPr>
        <p:txBody>
          <a:bodyPr wrap="square">
            <a:noAutofit/>
          </a:bodyPr>
          <a:lstStyle/>
          <a:p>
            <a:pPr algn="just">
              <a:lnSpc>
                <a:spcPct val="150000"/>
              </a:lnSpc>
            </a:pPr>
            <a:endParaRPr lang="en-US" altLang="en-US" sz="2000" b="1" dirty="0"/>
          </a:p>
        </p:txBody>
      </p:sp>
      <p:pic>
        <p:nvPicPr>
          <p:cNvPr id="6" name="Picture 5">
            <a:extLst>
              <a:ext uri="{FF2B5EF4-FFF2-40B4-BE49-F238E27FC236}">
                <a16:creationId xmlns:a16="http://schemas.microsoft.com/office/drawing/2014/main" id="{786F9540-0D65-D299-3636-5D0E2519C7D3}"/>
              </a:ext>
            </a:extLst>
          </p:cNvPr>
          <p:cNvPicPr>
            <a:picLocks noChangeAspect="1"/>
          </p:cNvPicPr>
          <p:nvPr/>
        </p:nvPicPr>
        <p:blipFill>
          <a:blip r:embed="rId3"/>
          <a:stretch>
            <a:fillRect/>
          </a:stretch>
        </p:blipFill>
        <p:spPr>
          <a:xfrm>
            <a:off x="4741683" y="3786624"/>
            <a:ext cx="7450318" cy="2761133"/>
          </a:xfrm>
          <a:prstGeom prst="rect">
            <a:avLst/>
          </a:prstGeom>
        </p:spPr>
      </p:pic>
      <p:pic>
        <p:nvPicPr>
          <p:cNvPr id="8" name="Picture 7">
            <a:extLst>
              <a:ext uri="{FF2B5EF4-FFF2-40B4-BE49-F238E27FC236}">
                <a16:creationId xmlns:a16="http://schemas.microsoft.com/office/drawing/2014/main" id="{93B0919A-886D-1A0F-70E4-2BC57E43BD56}"/>
              </a:ext>
            </a:extLst>
          </p:cNvPr>
          <p:cNvPicPr>
            <a:picLocks noChangeAspect="1"/>
          </p:cNvPicPr>
          <p:nvPr/>
        </p:nvPicPr>
        <p:blipFill>
          <a:blip r:embed="rId4"/>
          <a:stretch>
            <a:fillRect/>
          </a:stretch>
        </p:blipFill>
        <p:spPr>
          <a:xfrm>
            <a:off x="4741683" y="904972"/>
            <a:ext cx="7450317" cy="2881651"/>
          </a:xfrm>
          <a:prstGeom prst="rect">
            <a:avLst/>
          </a:prstGeom>
        </p:spPr>
      </p:pic>
      <p:sp>
        <p:nvSpPr>
          <p:cNvPr id="10" name="Rectangle 2">
            <a:extLst>
              <a:ext uri="{FF2B5EF4-FFF2-40B4-BE49-F238E27FC236}">
                <a16:creationId xmlns:a16="http://schemas.microsoft.com/office/drawing/2014/main" id="{B4157B7D-4418-EC15-042B-BE876244E95E}"/>
              </a:ext>
            </a:extLst>
          </p:cNvPr>
          <p:cNvSpPr>
            <a:spLocks noChangeArrowheads="1"/>
          </p:cNvSpPr>
          <p:nvPr/>
        </p:nvSpPr>
        <p:spPr bwMode="auto">
          <a:xfrm>
            <a:off x="187323" y="497495"/>
            <a:ext cx="446632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Paging</a:t>
            </a:r>
            <a:r>
              <a:rPr kumimoji="0" lang="en-US" altLang="en-US" sz="1800" b="0" i="0" u="none" strike="noStrike" cap="none" normalizeH="0" baseline="0" dirty="0">
                <a:ln>
                  <a:noFill/>
                </a:ln>
                <a:solidFill>
                  <a:schemeClr val="tx1"/>
                </a:solidFill>
                <a:effectLst/>
                <a:latin typeface="Arial" panose="020B0604020202020204" pitchFamily="34" charset="0"/>
              </a:rPr>
              <a:t> is a memory management technique where logical memory is divided into fixed-size pages and physical memory into frames.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a:t>
            </a:r>
            <a:r>
              <a:rPr kumimoji="0" lang="en-US" altLang="en-US" sz="1800" b="1" i="0" u="none" strike="noStrike" cap="none" normalizeH="0" baseline="0" dirty="0">
                <a:ln>
                  <a:noFill/>
                </a:ln>
                <a:solidFill>
                  <a:schemeClr val="tx1"/>
                </a:solidFill>
                <a:effectLst/>
                <a:latin typeface="Arial" panose="020B0604020202020204" pitchFamily="34" charset="0"/>
              </a:rPr>
              <a:t>Operating System uses a page table</a:t>
            </a:r>
            <a:r>
              <a:rPr kumimoji="0" lang="en-US" altLang="en-US" sz="1800" b="0" i="0" u="none" strike="noStrike" cap="none" normalizeH="0" baseline="0" dirty="0">
                <a:ln>
                  <a:noFill/>
                </a:ln>
                <a:solidFill>
                  <a:schemeClr val="tx1"/>
                </a:solidFill>
                <a:effectLst/>
                <a:latin typeface="Arial" panose="020B0604020202020204" pitchFamily="34" charset="0"/>
              </a:rPr>
              <a:t> to map each page to a frame, enabling non-contiguous memory allocation and eliminating external fragmentation.</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Address translation</a:t>
            </a:r>
            <a:r>
              <a:rPr kumimoji="0" lang="en-US" altLang="en-US" sz="1800" b="0" i="0" u="none" strike="noStrike" cap="none" normalizeH="0" baseline="0" dirty="0">
                <a:ln>
                  <a:noFill/>
                </a:ln>
                <a:solidFill>
                  <a:schemeClr val="tx1"/>
                </a:solidFill>
                <a:effectLst/>
                <a:latin typeface="Arial" panose="020B0604020202020204" pitchFamily="34" charset="0"/>
              </a:rPr>
              <a:t> occurs during program execution, combining the page number and offset to generate the corresponding physical address efficiently.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E372F274-B6BD-8C07-ABCE-C6DB3911E809}"/>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4C7215A2-E506-14D6-9D73-312AA89E68C8}"/>
              </a:ext>
            </a:extLst>
          </p:cNvPr>
          <p:cNvSpPr txBox="1"/>
          <p:nvPr/>
        </p:nvSpPr>
        <p:spPr>
          <a:xfrm>
            <a:off x="1732220" y="130722"/>
            <a:ext cx="10207486" cy="64516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IN" sz="3600" b="0" i="0" u="none" strike="noStrike" kern="1200" cap="none" spc="0" normalizeH="0" baseline="0" noProof="0" dirty="0">
                <a:ln>
                  <a:noFill/>
                </a:ln>
                <a:solidFill>
                  <a:prstClr val="black"/>
                </a:solidFill>
                <a:effectLst/>
                <a:uLnTx/>
                <a:uFillTx/>
                <a:latin typeface="Bahnschrift SemiBold" panose="020B0502040204020203" pitchFamily="34" charset="0"/>
                <a:ea typeface="+mn-ea"/>
                <a:cs typeface="+mn-cs"/>
              </a:rPr>
              <a:t>Segmentation</a:t>
            </a:r>
          </a:p>
        </p:txBody>
      </p:sp>
      <p:sp>
        <p:nvSpPr>
          <p:cNvPr id="5" name="TextBox 4">
            <a:extLst>
              <a:ext uri="{FF2B5EF4-FFF2-40B4-BE49-F238E27FC236}">
                <a16:creationId xmlns:a16="http://schemas.microsoft.com/office/drawing/2014/main" id="{AD2B4FF4-FF06-46F2-1C15-DA0FC4E1211E}"/>
              </a:ext>
            </a:extLst>
          </p:cNvPr>
          <p:cNvSpPr txBox="1"/>
          <p:nvPr/>
        </p:nvSpPr>
        <p:spPr>
          <a:xfrm>
            <a:off x="187325" y="1113790"/>
            <a:ext cx="4817745" cy="4554220"/>
          </a:xfrm>
          <a:prstGeom prst="rect">
            <a:avLst/>
          </a:prstGeom>
          <a:noFill/>
        </p:spPr>
        <p:txBody>
          <a:bodyPr wrap="square">
            <a:noAutofit/>
          </a:bodyPr>
          <a:lstStyle/>
          <a:p>
            <a:r>
              <a:rPr lang="en-US" sz="2000" b="1" dirty="0"/>
              <a:t>Segmentation</a:t>
            </a:r>
            <a:r>
              <a:rPr lang="en-US" sz="2000" dirty="0"/>
              <a:t> divides memory into variable-sized segments like code, data, stack, each with its own base and limit.</a:t>
            </a:r>
            <a:br>
              <a:rPr lang="en-US" sz="2000" dirty="0"/>
            </a:br>
            <a:endParaRPr lang="en-US" sz="2000" dirty="0"/>
          </a:p>
          <a:p>
            <a:r>
              <a:rPr lang="en-US" sz="2000" b="1" dirty="0"/>
              <a:t>Address translation</a:t>
            </a:r>
            <a:r>
              <a:rPr lang="en-US" sz="2000" dirty="0"/>
              <a:t> uses a segment table; invalid offset causes a </a:t>
            </a:r>
            <a:r>
              <a:rPr lang="en-US" sz="2000" b="1" dirty="0"/>
              <a:t>segmentation fault</a:t>
            </a:r>
            <a:r>
              <a:rPr lang="en-US" sz="2000" dirty="0"/>
              <a:t>.</a:t>
            </a:r>
            <a:br>
              <a:rPr lang="en-US" sz="2000" dirty="0"/>
            </a:br>
            <a:endParaRPr lang="en-US" sz="2000" dirty="0"/>
          </a:p>
          <a:p>
            <a:endParaRPr lang="en-US" sz="2000" b="1" dirty="0"/>
          </a:p>
          <a:p>
            <a:r>
              <a:rPr lang="en-US" sz="2000" b="1" dirty="0"/>
              <a:t>Best Fit, Worst Fit, First Fit</a:t>
            </a:r>
            <a:r>
              <a:rPr lang="en-US" sz="2000" dirty="0"/>
              <a:t> are allocation strategies—Best Fit minimizes wasted space, Worst Fit leaves large holes, First Fit is fastest but may cause fragmentation.</a:t>
            </a:r>
          </a:p>
        </p:txBody>
      </p:sp>
      <p:pic>
        <p:nvPicPr>
          <p:cNvPr id="3" name="Picture 2">
            <a:extLst>
              <a:ext uri="{FF2B5EF4-FFF2-40B4-BE49-F238E27FC236}">
                <a16:creationId xmlns:a16="http://schemas.microsoft.com/office/drawing/2014/main" id="{CD838FB0-A451-AC8A-7762-4D2BBCD4D8ED}"/>
              </a:ext>
            </a:extLst>
          </p:cNvPr>
          <p:cNvPicPr>
            <a:picLocks noChangeAspect="1"/>
          </p:cNvPicPr>
          <p:nvPr/>
        </p:nvPicPr>
        <p:blipFill>
          <a:blip r:embed="rId3"/>
          <a:stretch>
            <a:fillRect/>
          </a:stretch>
        </p:blipFill>
        <p:spPr>
          <a:xfrm>
            <a:off x="5274945" y="1113790"/>
            <a:ext cx="6665595" cy="5266055"/>
          </a:xfrm>
          <a:prstGeom prst="rect">
            <a:avLst/>
          </a:prstGeom>
        </p:spPr>
      </p:pic>
    </p:spTree>
    <p:extLst>
      <p:ext uri="{BB962C8B-B14F-4D97-AF65-F5344CB8AC3E}">
        <p14:creationId xmlns:p14="http://schemas.microsoft.com/office/powerpoint/2010/main" val="2365113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1732220" y="130722"/>
            <a:ext cx="10207486" cy="64516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IN" sz="3600" b="0" i="0" u="none" strike="noStrike" kern="1200" cap="none" spc="0" normalizeH="0" baseline="0" noProof="0" dirty="0">
                <a:ln>
                  <a:noFill/>
                </a:ln>
                <a:solidFill>
                  <a:prstClr val="black"/>
                </a:solidFill>
                <a:effectLst/>
                <a:uLnTx/>
                <a:uFillTx/>
                <a:latin typeface="Bahnschrift SemiBold" panose="020B0502040204020203" pitchFamily="34" charset="0"/>
                <a:ea typeface="+mn-ea"/>
                <a:cs typeface="+mn-cs"/>
              </a:rPr>
              <a:t>Virtual Memory</a:t>
            </a:r>
          </a:p>
        </p:txBody>
      </p:sp>
      <p:sp>
        <p:nvSpPr>
          <p:cNvPr id="5" name="TextBox 4"/>
          <p:cNvSpPr txBox="1"/>
          <p:nvPr/>
        </p:nvSpPr>
        <p:spPr>
          <a:xfrm>
            <a:off x="187325" y="1417320"/>
            <a:ext cx="5676900" cy="4250690"/>
          </a:xfrm>
          <a:prstGeom prst="rect">
            <a:avLst/>
          </a:prstGeom>
          <a:noFill/>
        </p:spPr>
        <p:txBody>
          <a:bodyPr wrap="square">
            <a:noAutofit/>
          </a:bodyPr>
          <a:lstStyle/>
          <a:p>
            <a:pPr algn="just">
              <a:lnSpc>
                <a:spcPct val="150000"/>
              </a:lnSpc>
            </a:pPr>
            <a:r>
              <a:rPr lang="en-US" altLang="en-US" sz="2000" b="1" dirty="0"/>
              <a:t>A computer can address more memory than the amount physically installed on the system. This extra memory is actually called virtual memory. When logical Address Space is more than Physical address Space, on that time Virtual Address is created. The basic intention of implementing the concepts of Virtual memory to enlarge the address spaces for programs.</a:t>
            </a:r>
          </a:p>
        </p:txBody>
      </p:sp>
      <p:pic>
        <p:nvPicPr>
          <p:cNvPr id="2" name="Picture 1"/>
          <p:cNvPicPr>
            <a:picLocks noChangeAspect="1"/>
          </p:cNvPicPr>
          <p:nvPr/>
        </p:nvPicPr>
        <p:blipFill>
          <a:blip r:embed="rId3"/>
          <a:stretch>
            <a:fillRect/>
          </a:stretch>
        </p:blipFill>
        <p:spPr>
          <a:xfrm>
            <a:off x="6622415" y="948690"/>
            <a:ext cx="4505960" cy="538353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353</TotalTime>
  <Words>1518</Words>
  <Application>Microsoft Office PowerPoint</Application>
  <PresentationFormat>Widescreen</PresentationFormat>
  <Paragraphs>118</Paragraphs>
  <Slides>26</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26</vt:i4>
      </vt:variant>
    </vt:vector>
  </HeadingPairs>
  <TitlesOfParts>
    <vt:vector size="35" baseType="lpstr">
      <vt:lpstr>Arial</vt:lpstr>
      <vt:lpstr>Bahnschrift SemiBold</vt:lpstr>
      <vt:lpstr>Bahnschrift SemiBold SemiCondensed</vt:lpstr>
      <vt:lpstr>Calibri</vt:lpstr>
      <vt:lpstr>Calibri Light</vt:lpstr>
      <vt:lpstr>Nunito</vt:lpstr>
      <vt:lpstr>Wingdings</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Practice </vt:lpstr>
      <vt:lpstr>Practice Question</vt:lpstr>
      <vt:lpstr>Two-Level Address Translation – Segmentation with Paging</vt:lpstr>
      <vt:lpstr>PowerPoint Presentation</vt:lpstr>
      <vt:lpstr>PowerPoint Presentation</vt:lpstr>
      <vt:lpstr>Effective Access Time</vt:lpstr>
      <vt:lpstr>Page Replacement Algorithms</vt:lpstr>
      <vt:lpstr>PowerPoint Presentation</vt:lpstr>
      <vt:lpstr>Performance Simulation Task</vt:lpstr>
      <vt:lpstr>Memory Protection and Hardware Support in Memory Management</vt:lpstr>
      <vt:lpstr>Another Practice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Rajdeep Deb</dc:creator>
  <cp:lastModifiedBy>ARIJIT DAS</cp:lastModifiedBy>
  <cp:revision>6</cp:revision>
  <dcterms:created xsi:type="dcterms:W3CDTF">2025-05-07T07:26:00Z</dcterms:created>
  <dcterms:modified xsi:type="dcterms:W3CDTF">2025-05-28T10:43:11Z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AD17A065D59A419BA1740AB6A0B710A0_12</vt:lpwstr>
  </property>
  <property fmtid="{D5CDD505-2E9C-101B-9397-08002B2CF9AE}" pid="3" name="KSOProductBuildVer">
    <vt:lpwstr>1033-12.2.0.21179</vt:lpwstr>
  </property>
</Properties>
</file>