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147472878" r:id="rId2"/>
    <p:sldId id="2147472879" r:id="rId3"/>
    <p:sldId id="2147472884" r:id="rId4"/>
    <p:sldId id="2147472885" r:id="rId5"/>
    <p:sldId id="2147472886" r:id="rId6"/>
    <p:sldId id="2147472887" r:id="rId7"/>
    <p:sldId id="2147472888" r:id="rId8"/>
    <p:sldId id="2147472891" r:id="rId9"/>
    <p:sldId id="2147472897" r:id="rId10"/>
    <p:sldId id="2147472898" r:id="rId11"/>
    <p:sldId id="2147472899" r:id="rId12"/>
    <p:sldId id="2147472901" r:id="rId13"/>
    <p:sldId id="214747290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070D1-BC8C-4ADF-A6E5-82999A30550F}" v="2" dt="2025-05-07T09:54: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660"/>
  </p:normalViewPr>
  <p:slideViewPr>
    <p:cSldViewPr snapToGrid="0">
      <p:cViewPr varScale="1">
        <p:scale>
          <a:sx n="74" d="100"/>
          <a:sy n="74" d="100"/>
        </p:scale>
        <p:origin x="9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0990D-BEE7-428F-BEA7-CD132BB126CB}" type="datetimeFigureOut">
              <a:rPr lang="en-IN" smtClean="0"/>
              <a:t>25-05-2025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3E916-9206-4359-A5EC-4DC511DE931C}" type="slidenum">
              <a:rPr lang="en-IN" smtClean="0"/>
              <a:t>‹#›</a:t>
            </a:fld>
            <a:endParaRPr lang="en-IN"/>
          </a:p>
        </p:txBody>
      </p:sp>
    </p:spTree>
    <p:extLst>
      <p:ext uri="{BB962C8B-B14F-4D97-AF65-F5344CB8AC3E}">
        <p14:creationId xmlns:p14="http://schemas.microsoft.com/office/powerpoint/2010/main" val="63819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23E916-9206-4359-A5EC-4DC511DE931C}" type="slidenum">
              <a:rPr lang="en-IN" smtClean="0"/>
              <a:t>8</a:t>
            </a:fld>
            <a:endParaRPr lang="en-IN"/>
          </a:p>
        </p:txBody>
      </p:sp>
    </p:spTree>
    <p:extLst>
      <p:ext uri="{BB962C8B-B14F-4D97-AF65-F5344CB8AC3E}">
        <p14:creationId xmlns:p14="http://schemas.microsoft.com/office/powerpoint/2010/main" val="4013921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91F7B-0BA7-B754-CA21-E5D536EBD9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B42ED4-7778-222A-3B10-688D5C8ABB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D4D983-2B06-4F54-1666-E2114BE9773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46EA5A-03A5-B334-5ED5-4885789BA23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23E916-9206-4359-A5EC-4DC511DE931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503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A7E59-FE82-F22A-4A66-87C75C32B1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66BC21-47A8-17D5-7137-1502D7C386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BB11D-FF3F-E51A-491F-2219F67596A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4372550-504D-08E7-30D7-D8B2D643C9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23E916-9206-4359-A5EC-4DC511DE931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84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48571-87F2-501D-E0A1-E775212B07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C47E7-5551-3FC4-1AAA-4FC0506BE8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3C240-3029-B916-D8C4-894D3FDB153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1444AE4-B4C7-73AE-4D8B-4834D3BBDE6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23E916-9206-4359-A5EC-4DC511DE931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99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CA9D1-65BE-6195-11AD-C4ECF319BD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498BD-28D9-CB39-D1F3-84FAD77948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359006-E17B-DC52-9E01-E43E23A7C6C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C35C1FB-8960-DE95-2AC5-E2C57505B3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23E916-9206-4359-A5EC-4DC511DE931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4957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78FFA-A8C8-A98B-B71C-BC4383434A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931996-EF18-02A7-1C9C-3752B9570F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E1C109-A350-92A7-1501-87D26176BB5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94A739-CAA1-3027-98DD-DE9D37AD7B9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23E916-9206-4359-A5EC-4DC511DE931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86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B442-9600-58A6-083C-FEAF89FA3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3367D5-41DC-FF60-847F-17B75FF6C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03BB34-556E-0966-6F92-343A2AC25EAA}"/>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5" name="Footer Placeholder 4">
            <a:extLst>
              <a:ext uri="{FF2B5EF4-FFF2-40B4-BE49-F238E27FC236}">
                <a16:creationId xmlns:a16="http://schemas.microsoft.com/office/drawing/2014/main" id="{492DDED5-CD05-6E65-1985-D622F59D8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8FDCA-3B05-FA1B-062B-D23F7C93FA3B}"/>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94507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17D8-E625-A649-4103-CB6BE3C236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A0F85F-006C-0F23-3CF0-D408E8DEF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156EB-1553-6534-93E7-6C12019D383F}"/>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5" name="Footer Placeholder 4">
            <a:extLst>
              <a:ext uri="{FF2B5EF4-FFF2-40B4-BE49-F238E27FC236}">
                <a16:creationId xmlns:a16="http://schemas.microsoft.com/office/drawing/2014/main" id="{9810FE81-665C-0E1F-8D03-825ECDD77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C882C-61C6-DF94-5DFA-DB18C5671931}"/>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8192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2C739E-F6FA-8D18-8930-B4FA8BD007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AE97F-0C61-37D7-EF29-9962B3C5C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47168-4B40-C3D8-6697-8CF6A2A0133E}"/>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5" name="Footer Placeholder 4">
            <a:extLst>
              <a:ext uri="{FF2B5EF4-FFF2-40B4-BE49-F238E27FC236}">
                <a16:creationId xmlns:a16="http://schemas.microsoft.com/office/drawing/2014/main" id="{F690AE27-A8C0-8242-EAE3-A0AE6D100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7364D-0A4F-C89E-73CD-43D9452D289B}"/>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312840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716F-7201-0CB5-B8AB-EFDCA83F8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F5C2C-AD2D-3C26-9B54-DDA497A81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8E6A1-12C1-7C20-9B2B-65639F0DB16F}"/>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5" name="Footer Placeholder 4">
            <a:extLst>
              <a:ext uri="{FF2B5EF4-FFF2-40B4-BE49-F238E27FC236}">
                <a16:creationId xmlns:a16="http://schemas.microsoft.com/office/drawing/2014/main" id="{F3EE0D12-0E22-0FB7-1391-492751A5B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111FD-D7C0-F51C-9805-08AEB4C73948}"/>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5583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3BE3-659C-CD66-BCA4-9E0A8AEFC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ECCA4C-AFBF-AB79-CDC0-9D7CD3360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020718-294B-4182-26D4-6EF5DC261825}"/>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5" name="Footer Placeholder 4">
            <a:extLst>
              <a:ext uri="{FF2B5EF4-FFF2-40B4-BE49-F238E27FC236}">
                <a16:creationId xmlns:a16="http://schemas.microsoft.com/office/drawing/2014/main" id="{3AA1E70B-566B-5FFC-CF93-C50D0693E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91533-A6F2-7B20-6B2A-51208DA29CAD}"/>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96838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20CA-CA81-5391-DBDC-37D39E907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45DF10-60AA-6CBD-D262-0286E3CF5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E78AE9-E06C-B75C-4C7A-CAF21E825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E6C3E8-63CF-0ADA-76DC-0ADB1C1AAE26}"/>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6" name="Footer Placeholder 5">
            <a:extLst>
              <a:ext uri="{FF2B5EF4-FFF2-40B4-BE49-F238E27FC236}">
                <a16:creationId xmlns:a16="http://schemas.microsoft.com/office/drawing/2014/main" id="{54D92FC2-7DFD-7FBA-DD89-B2236764E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4998A7-8965-2228-1304-FF77A6A7C879}"/>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95483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94D3-791D-C891-471C-79EB71D670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B38BE-7CEB-05E7-809D-AB1714823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EE680-0624-BF11-7E4E-C78412D023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042697-CE99-B4AF-24CF-BDB1CE42E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091B4-0D12-EC55-7F77-3C8359AE7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12F8D-6B04-FCBF-10DF-33FA531EF7B8}"/>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8" name="Footer Placeholder 7">
            <a:extLst>
              <a:ext uri="{FF2B5EF4-FFF2-40B4-BE49-F238E27FC236}">
                <a16:creationId xmlns:a16="http://schemas.microsoft.com/office/drawing/2014/main" id="{DD77E168-5B1B-3EC2-3498-1CE3F60E3F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753F28-FAE5-8422-A041-BCB86185BE63}"/>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26833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6749-CC26-6235-01AC-448812111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16E708-0854-F520-80EC-2941A4F1CC13}"/>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4" name="Footer Placeholder 3">
            <a:extLst>
              <a:ext uri="{FF2B5EF4-FFF2-40B4-BE49-F238E27FC236}">
                <a16:creationId xmlns:a16="http://schemas.microsoft.com/office/drawing/2014/main" id="{F8704F4D-0A54-103E-12BE-C420D71D20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D56405-5921-2191-F877-D4F95A11BF45}"/>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72039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82B95-8AE6-1067-D102-C7C843E3BECB}"/>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3" name="Footer Placeholder 2">
            <a:extLst>
              <a:ext uri="{FF2B5EF4-FFF2-40B4-BE49-F238E27FC236}">
                <a16:creationId xmlns:a16="http://schemas.microsoft.com/office/drawing/2014/main" id="{B6EB5CA8-122D-50B8-9376-77C3FB8F15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A49215-2E39-61B5-66AF-4A7C18F31ECC}"/>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414299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6169-B55A-F156-7A53-712C909DA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9210D9-5ED6-258C-9F23-7119F60D0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FDAC52-984A-7958-BB57-C528177E4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D48AD-271A-E5B9-9733-EA2DFBACFBDA}"/>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6" name="Footer Placeholder 5">
            <a:extLst>
              <a:ext uri="{FF2B5EF4-FFF2-40B4-BE49-F238E27FC236}">
                <a16:creationId xmlns:a16="http://schemas.microsoft.com/office/drawing/2014/main" id="{9F049782-4D31-F8F3-D2A6-89627CAA8E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82C30F-9999-DC12-5922-D9C3CD4305CC}"/>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60391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3B51-1F8D-1A06-067E-A3A0C7F08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290E75-A00D-547F-C47B-9E582F427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D1BBA9-859E-55CA-7EFB-8AA65EFF3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FC35F-AD5E-6693-80D4-8D6C2C3B9447}"/>
              </a:ext>
            </a:extLst>
          </p:cNvPr>
          <p:cNvSpPr>
            <a:spLocks noGrp="1"/>
          </p:cNvSpPr>
          <p:nvPr>
            <p:ph type="dt" sz="half" idx="10"/>
          </p:nvPr>
        </p:nvSpPr>
        <p:spPr/>
        <p:txBody>
          <a:bodyPr/>
          <a:lstStyle/>
          <a:p>
            <a:fld id="{35481072-5C7B-4C40-8165-76D9C36DE56C}" type="datetimeFigureOut">
              <a:rPr lang="en-IN" smtClean="0"/>
              <a:t>25-05-2025</a:t>
            </a:fld>
            <a:endParaRPr lang="en-IN"/>
          </a:p>
        </p:txBody>
      </p:sp>
      <p:sp>
        <p:nvSpPr>
          <p:cNvPr id="6" name="Footer Placeholder 5">
            <a:extLst>
              <a:ext uri="{FF2B5EF4-FFF2-40B4-BE49-F238E27FC236}">
                <a16:creationId xmlns:a16="http://schemas.microsoft.com/office/drawing/2014/main" id="{C3897E06-BF9A-A5E9-3CF6-734A85607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CAE4C-9D46-7D8B-8A82-F05776F18733}"/>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315707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76DAD-1FC4-CCB8-53E6-A84C007F4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13D253-F1F9-89E3-E3D7-4575EEBC9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8AFA3-748A-E9EE-E51E-D8E82AEF0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1072-5C7B-4C40-8165-76D9C36DE56C}" type="datetimeFigureOut">
              <a:rPr lang="en-IN" smtClean="0"/>
              <a:t>25-05-2025</a:t>
            </a:fld>
            <a:endParaRPr lang="en-IN"/>
          </a:p>
        </p:txBody>
      </p:sp>
      <p:sp>
        <p:nvSpPr>
          <p:cNvPr id="5" name="Footer Placeholder 4">
            <a:extLst>
              <a:ext uri="{FF2B5EF4-FFF2-40B4-BE49-F238E27FC236}">
                <a16:creationId xmlns:a16="http://schemas.microsoft.com/office/drawing/2014/main" id="{5DB17BA2-5D7C-F3B5-E4E0-B575D1F31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36C372-1016-6DEC-B705-388795BE9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FD556-015B-4EF7-A85F-E45387836465}" type="slidenum">
              <a:rPr lang="en-IN" smtClean="0"/>
              <a:t>‹#›</a:t>
            </a:fld>
            <a:endParaRPr lang="en-IN"/>
          </a:p>
        </p:txBody>
      </p:sp>
    </p:spTree>
    <p:extLst>
      <p:ext uri="{BB962C8B-B14F-4D97-AF65-F5344CB8AC3E}">
        <p14:creationId xmlns:p14="http://schemas.microsoft.com/office/powerpoint/2010/main" val="2432664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0A2213-9191-FA18-A9D2-8F712EE7D87D}"/>
              </a:ext>
            </a:extLst>
          </p:cNvPr>
          <p:cNvSpPr txBox="1"/>
          <p:nvPr/>
        </p:nvSpPr>
        <p:spPr>
          <a:xfrm>
            <a:off x="574978" y="1085486"/>
            <a:ext cx="10798514" cy="3742307"/>
          </a:xfrm>
          <a:prstGeom prst="rect">
            <a:avLst/>
          </a:prstGeom>
          <a:noFill/>
        </p:spPr>
        <p:txBody>
          <a:bodyPr wrap="square">
            <a:spAutoFit/>
          </a:bodyPr>
          <a:lstStyle/>
          <a:p>
            <a:pPr rtl="0">
              <a:lnSpc>
                <a:spcPct val="125000"/>
              </a:lnSpc>
              <a:buNone/>
            </a:pPr>
            <a:r>
              <a:rPr lang="en-US" sz="6000" b="0" i="0" u="none" strike="noStrike" dirty="0">
                <a:solidFill>
                  <a:srgbClr val="262626"/>
                </a:solidFill>
                <a:effectLst/>
                <a:latin typeface="Bahnschrift SemiBold SemiConden" panose="020B0502040204020203" pitchFamily="34" charset="0"/>
              </a:rPr>
              <a:t>Lecture-6</a:t>
            </a:r>
            <a:endParaRPr lang="en-US" sz="2000" b="0" dirty="0">
              <a:effectLst/>
              <a:latin typeface="Bahnschrift SemiBold SemiConden" panose="020B0502040204020203" pitchFamily="34" charset="0"/>
            </a:endParaRPr>
          </a:p>
          <a:p>
            <a:pPr>
              <a:lnSpc>
                <a:spcPct val="125000"/>
              </a:lnSpc>
              <a:buNone/>
            </a:pPr>
            <a:r>
              <a:rPr lang="pt-BR" sz="3200" b="1" dirty="0">
                <a:latin typeface="Bahnschrift SemiBold SemiConden" panose="020B0502040204020203" pitchFamily="34" charset="0"/>
              </a:rPr>
              <a:t>File &amp; I/O Management + OS Security</a:t>
            </a:r>
            <a:endParaRPr lang="en-US" sz="3200" b="1" dirty="0">
              <a:latin typeface="Bahnschrift SemiBold SemiConden" panose="020B0502040204020203" pitchFamily="34" charset="0"/>
            </a:endParaRPr>
          </a:p>
          <a:p>
            <a:pPr>
              <a:lnSpc>
                <a:spcPct val="125000"/>
              </a:lnSpc>
              <a:buNone/>
            </a:pPr>
            <a:r>
              <a:rPr lang="en-US" sz="2000" dirty="0">
                <a:latin typeface="Bahnschrift SemiBold SemiConden" panose="020B0502040204020203" pitchFamily="34" charset="0"/>
              </a:rPr>
              <a:t>Core Topics: </a:t>
            </a:r>
          </a:p>
          <a:p>
            <a:pPr marL="342900" indent="-342900">
              <a:lnSpc>
                <a:spcPct val="125000"/>
              </a:lnSpc>
              <a:buFont typeface="Wingdings" panose="05000000000000000000" pitchFamily="2" charset="2"/>
              <a:buChar char="§"/>
            </a:pPr>
            <a:r>
              <a:rPr lang="en-US" sz="2000" dirty="0">
                <a:latin typeface="Bahnschrift SemiBold SemiConden" panose="020B0502040204020203" pitchFamily="34" charset="0"/>
              </a:rPr>
              <a:t>File System Interface and Implementation</a:t>
            </a:r>
          </a:p>
          <a:p>
            <a:pPr marL="342900" indent="-342900">
              <a:lnSpc>
                <a:spcPct val="125000"/>
              </a:lnSpc>
              <a:buFont typeface="Wingdings" panose="05000000000000000000" pitchFamily="2" charset="2"/>
              <a:buChar char="§"/>
            </a:pPr>
            <a:r>
              <a:rPr lang="en-US" sz="2000" dirty="0">
                <a:latin typeface="Bahnschrift SemiBold SemiConden" panose="020B0502040204020203" pitchFamily="34" charset="0"/>
              </a:rPr>
              <a:t>Directory Structure, File Allocation Methods</a:t>
            </a:r>
          </a:p>
          <a:p>
            <a:pPr marL="342900" indent="-342900">
              <a:lnSpc>
                <a:spcPct val="125000"/>
              </a:lnSpc>
              <a:buFont typeface="Wingdings" panose="05000000000000000000" pitchFamily="2" charset="2"/>
              <a:buChar char="§"/>
            </a:pPr>
            <a:r>
              <a:rPr lang="en-US" sz="2000" dirty="0">
                <a:latin typeface="Bahnschrift SemiBold SemiConden" panose="020B0502040204020203" pitchFamily="34" charset="0"/>
              </a:rPr>
              <a:t>Disk Scheduling Algorithms</a:t>
            </a:r>
          </a:p>
          <a:p>
            <a:pPr marL="342900" indent="-342900">
              <a:lnSpc>
                <a:spcPct val="125000"/>
              </a:lnSpc>
              <a:buFont typeface="Wingdings" panose="05000000000000000000" pitchFamily="2" charset="2"/>
              <a:buChar char="§"/>
            </a:pPr>
            <a:r>
              <a:rPr lang="en-US" sz="2000" dirty="0">
                <a:latin typeface="Bahnschrift SemiBold SemiConden" panose="020B0502040204020203" pitchFamily="34" charset="0"/>
              </a:rPr>
              <a:t>OS Security: Authentication, Access Control, Threats</a:t>
            </a:r>
            <a:endParaRPr lang="en-IN" sz="2000" dirty="0">
              <a:latin typeface="Bahnschrift SemiBold SemiConden" panose="020B0502040204020203" pitchFamily="34" charset="0"/>
            </a:endParaRPr>
          </a:p>
        </p:txBody>
      </p:sp>
    </p:spTree>
    <p:extLst>
      <p:ext uri="{BB962C8B-B14F-4D97-AF65-F5344CB8AC3E}">
        <p14:creationId xmlns:p14="http://schemas.microsoft.com/office/powerpoint/2010/main" val="425094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00A4BD8-1F8F-C0A0-AA43-B2169CC4842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769CAB4-CDBE-1A30-9D66-ECD70EBDA334}"/>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3" name="TextBox 2">
            <a:extLst>
              <a:ext uri="{FF2B5EF4-FFF2-40B4-BE49-F238E27FC236}">
                <a16:creationId xmlns:a16="http://schemas.microsoft.com/office/drawing/2014/main" id="{B508A4A5-2F47-7887-DFED-4C33272F72B9}"/>
              </a:ext>
            </a:extLst>
          </p:cNvPr>
          <p:cNvSpPr txBox="1"/>
          <p:nvPr/>
        </p:nvSpPr>
        <p:spPr>
          <a:xfrm>
            <a:off x="251209" y="1019168"/>
            <a:ext cx="11394831" cy="521527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1" dirty="0">
                <a:solidFill>
                  <a:prstClr val="black"/>
                </a:solidFill>
                <a:latin typeface="Calibri" panose="020F0502020204030204"/>
              </a:rPr>
              <a:t>Phase 2 (Activity)</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just" defTabSz="914400" rtl="0" eaLnBrk="1" fontAlgn="auto" latinLnBrk="0" hangingPunct="1">
              <a:lnSpc>
                <a:spcPct val="150000"/>
              </a:lnSpc>
              <a:spcBef>
                <a:spcPts val="0"/>
              </a:spcBef>
              <a:spcAft>
                <a:spcPts val="0"/>
              </a:spcAft>
              <a:buClrTx/>
              <a:buSzTx/>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Q1. Write about the authentication in file system.</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lvl="1" algn="just">
              <a:lnSpc>
                <a:spcPct val="150000"/>
              </a:lnSpc>
              <a:defRPr/>
            </a:pPr>
            <a:r>
              <a:rPr lang="en-IN" sz="2000" b="1" dirty="0">
                <a:solidFill>
                  <a:prstClr val="black"/>
                </a:solidFill>
                <a:latin typeface="Calibri" panose="020F0502020204030204"/>
              </a:rPr>
              <a:t>Q2.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Write about the security in file systems.</a:t>
            </a:r>
          </a:p>
          <a:p>
            <a:pPr marR="0" lvl="1" algn="just" defTabSz="914400" rtl="0" eaLnBrk="1" fontAlgn="auto" latinLnBrk="0" hangingPunct="1">
              <a:lnSpc>
                <a:spcPct val="150000"/>
              </a:lnSpc>
              <a:spcBef>
                <a:spcPts val="0"/>
              </a:spcBef>
              <a:spcAft>
                <a:spcPts val="0"/>
              </a:spcAft>
              <a:buClrTx/>
              <a:buSzTx/>
              <a:tabLst/>
              <a:defRPr/>
            </a:pPr>
            <a:r>
              <a:rPr lang="en-IN" sz="2000" b="1" dirty="0">
                <a:solidFill>
                  <a:prstClr val="black"/>
                </a:solidFill>
                <a:latin typeface="Calibri" panose="020F0502020204030204"/>
              </a:rPr>
              <a:t>Q3. </a:t>
            </a:r>
            <a:r>
              <a:rPr lang="en-US" sz="2000" b="1" dirty="0">
                <a:solidFill>
                  <a:prstClr val="black"/>
                </a:solidFill>
                <a:latin typeface="Calibri" panose="020F0502020204030204"/>
              </a:rPr>
              <a:t>Write about the access control in file systems.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Q4. Write about the access control list (ACL) in file systems.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Q5. Write about the threats and its types in file systems.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Q6. Write about the consequences of threats. </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Q7. Write about the different security features.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Q8. Discuss the importance of File Access Control.</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Q9. Discuss different types of threats.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Q10. Discuss about the different authentication methods.</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33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D8F1F03-03F0-0020-1C98-9318B5DA46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1456568-285E-9C8B-ABE6-A1B796947C56}"/>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2" name="TextBox 1">
            <a:extLst>
              <a:ext uri="{FF2B5EF4-FFF2-40B4-BE49-F238E27FC236}">
                <a16:creationId xmlns:a16="http://schemas.microsoft.com/office/drawing/2014/main" id="{F5D35F04-C6CB-B0F9-5CAB-77B2E99E9180}"/>
              </a:ext>
            </a:extLst>
          </p:cNvPr>
          <p:cNvSpPr txBox="1"/>
          <p:nvPr/>
        </p:nvSpPr>
        <p:spPr>
          <a:xfrm>
            <a:off x="251209" y="1019168"/>
            <a:ext cx="11394831" cy="567693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1" dirty="0">
                <a:solidFill>
                  <a:prstClr val="black"/>
                </a:solidFill>
                <a:latin typeface="Calibri" panose="020F0502020204030204"/>
              </a:rPr>
              <a:t>Phase 3 (Activity)</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just" defTabSz="914400" rtl="0" eaLnBrk="1" fontAlgn="auto" latinLnBrk="0" hangingPunct="1">
              <a:lnSpc>
                <a:spcPct val="150000"/>
              </a:lnSpc>
              <a:spcBef>
                <a:spcPts val="0"/>
              </a:spcBef>
              <a:spcAft>
                <a:spcPts val="0"/>
              </a:spcAft>
              <a:buClrTx/>
              <a:buSzTx/>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Q1. Which disk scheduling algorithm is best for high-performance servers?</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lvl="1" algn="just">
              <a:lnSpc>
                <a:spcPct val="150000"/>
              </a:lnSpc>
              <a:defRPr/>
            </a:pPr>
            <a:r>
              <a:rPr lang="en-IN" sz="2000" b="1" dirty="0">
                <a:solidFill>
                  <a:prstClr val="black"/>
                </a:solidFill>
                <a:latin typeface="Calibri" panose="020F0502020204030204"/>
              </a:rPr>
              <a:t>Q2.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Why two algorithms (SSTF and LOOK) are high performance based?</a:t>
            </a:r>
          </a:p>
          <a:p>
            <a:pPr lvl="1" algn="just">
              <a:lnSpc>
                <a:spcPct val="150000"/>
              </a:lnSpc>
              <a:defRPr/>
            </a:pPr>
            <a:r>
              <a:rPr lang="en-IN" sz="2000" b="1" dirty="0">
                <a:solidFill>
                  <a:prstClr val="black"/>
                </a:solidFill>
                <a:latin typeface="Calibri" panose="020F0502020204030204"/>
              </a:rPr>
              <a:t>Q3. </a:t>
            </a:r>
            <a:r>
              <a:rPr lang="en-US" sz="2000" b="1" dirty="0">
                <a:solidFill>
                  <a:prstClr val="black"/>
                </a:solidFill>
                <a:latin typeface="Calibri" panose="020F0502020204030204"/>
              </a:rPr>
              <a:t>Why performance of FCFS, SCAN and C-SCAN are not as good as SSTF and LOOK?</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Q4. Explain rotational latency concept and how it affects disk access time in different scheduling algorithms.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Q5. How does the number of requests in a queue affect the performance of LOOK and C-LOOK algorithms compared to SCAN and C-SCAN?.</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Q6. What is starvation in the context of disk scheduling? Which disk scheduling algorithm is most prone to causing starvation? . </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Q7. Why is disk scheduling algorithm needed? </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Q8. Discuss important terms related to Disk Scheduling Algorithms.</a:t>
            </a:r>
          </a:p>
        </p:txBody>
      </p:sp>
    </p:spTree>
    <p:extLst>
      <p:ext uri="{BB962C8B-B14F-4D97-AF65-F5344CB8AC3E}">
        <p14:creationId xmlns:p14="http://schemas.microsoft.com/office/powerpoint/2010/main" val="92016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F6F55395-E3C1-9D00-8C91-310DCE0E9F0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3D59BB6-568E-0CE7-B786-6010870F92E1}"/>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3" name="TextBox 2">
            <a:extLst>
              <a:ext uri="{FF2B5EF4-FFF2-40B4-BE49-F238E27FC236}">
                <a16:creationId xmlns:a16="http://schemas.microsoft.com/office/drawing/2014/main" id="{AB5618C1-51AF-960A-564B-D2DA6AAB2126}"/>
              </a:ext>
            </a:extLst>
          </p:cNvPr>
          <p:cNvSpPr txBox="1"/>
          <p:nvPr/>
        </p:nvSpPr>
        <p:spPr>
          <a:xfrm>
            <a:off x="251209" y="1019168"/>
            <a:ext cx="11394831" cy="503060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1" dirty="0">
                <a:solidFill>
                  <a:prstClr val="black"/>
                </a:solidFill>
                <a:latin typeface="Calibri" panose="020F0502020204030204"/>
              </a:rPr>
              <a:t>Phase 3 (Activity)</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just" defTabSz="914400" rtl="0" eaLnBrk="1" fontAlgn="auto" latinLnBrk="0" hangingPunct="1">
              <a:lnSpc>
                <a:spcPct val="150000"/>
              </a:lnSpc>
              <a:spcBef>
                <a:spcPts val="0"/>
              </a:spcBef>
              <a:spcAft>
                <a:spcPts val="0"/>
              </a:spcAft>
              <a:buClrTx/>
              <a:buSzTx/>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Q9. Consider a disk queue with requests for I/O to blocks on cylinders 98, 183, 41, 122, 14, 124, 65, 67. The FCFS scheduling algorithm is used. The head is initially at cylinder number 53. The cylinders are numbered from 0 to 199. The total head movement (in number of cylinders) incurred while servicing these requests is _______.</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lvl="1" algn="just">
              <a:lnSpc>
                <a:spcPct val="150000"/>
              </a:lnSpc>
              <a:defRPr/>
            </a:pPr>
            <a:r>
              <a:rPr lang="en-IN" sz="2000" b="1" dirty="0">
                <a:solidFill>
                  <a:prstClr val="black"/>
                </a:solidFill>
                <a:latin typeface="Calibri" panose="020F0502020204030204"/>
              </a:rPr>
              <a:t>Q10.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Consider an imaginary disk with 51 cylinders. A request comes in to read a block on cylinder 11. While the seek to cylinder 11 is in progress, new requests come in for cylinders 1, 36, 16, 34, 9, and 12, in that order. Starting from the current head position, what is the total distance (in cylinders) that the disk arm moves to satisfy all the pending requests, for each of the following disk scheduling Algorithms? 1. FCFS (First come first serve), 2. SSTF (Shorted seek time first), 3. SCAN, 4. C-SCAN, 5. LOOK (Elevator), 6. C-LOOK.</a:t>
            </a:r>
            <a:r>
              <a:rPr lang="en-IN" sz="2000" b="1" dirty="0">
                <a:solidFill>
                  <a:prstClr val="black"/>
                </a:solidFill>
                <a:latin typeface="Calibri" panose="020F0502020204030204"/>
              </a:rPr>
              <a:t> </a:t>
            </a:r>
            <a:endParaRPr lang="en-US" sz="2000" b="1" dirty="0">
              <a:solidFill>
                <a:prstClr val="black"/>
              </a:solidFill>
              <a:latin typeface="Calibri" panose="020F0502020204030204"/>
            </a:endParaRPr>
          </a:p>
        </p:txBody>
      </p:sp>
    </p:spTree>
    <p:extLst>
      <p:ext uri="{BB962C8B-B14F-4D97-AF65-F5344CB8AC3E}">
        <p14:creationId xmlns:p14="http://schemas.microsoft.com/office/powerpoint/2010/main" val="202604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1B89CB17-6180-F136-D211-D49F83A712D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69C759-3A95-E826-5DED-3532FFE4E5BF}"/>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pic>
        <p:nvPicPr>
          <p:cNvPr id="5" name="Picture 4">
            <a:extLst>
              <a:ext uri="{FF2B5EF4-FFF2-40B4-BE49-F238E27FC236}">
                <a16:creationId xmlns:a16="http://schemas.microsoft.com/office/drawing/2014/main" id="{D12C335C-20D3-66DC-6BE5-13F4D2D25D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785" y="947873"/>
            <a:ext cx="9103252" cy="5533312"/>
          </a:xfrm>
          <a:prstGeom prst="rect">
            <a:avLst/>
          </a:prstGeom>
        </p:spPr>
      </p:pic>
    </p:spTree>
    <p:extLst>
      <p:ext uri="{BB962C8B-B14F-4D97-AF65-F5344CB8AC3E}">
        <p14:creationId xmlns:p14="http://schemas.microsoft.com/office/powerpoint/2010/main" val="124063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C2B2B0-1801-E26B-4146-DBAB4371C7F6}"/>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5" name="TextBox 4">
            <a:extLst>
              <a:ext uri="{FF2B5EF4-FFF2-40B4-BE49-F238E27FC236}">
                <a16:creationId xmlns:a16="http://schemas.microsoft.com/office/drawing/2014/main" id="{7131B130-EA7C-5D2F-ADFE-20E09D049E20}"/>
              </a:ext>
            </a:extLst>
          </p:cNvPr>
          <p:cNvSpPr txBox="1"/>
          <p:nvPr/>
        </p:nvSpPr>
        <p:spPr>
          <a:xfrm>
            <a:off x="311499" y="1752698"/>
            <a:ext cx="11394831" cy="3830279"/>
          </a:xfrm>
          <a:prstGeom prst="rect">
            <a:avLst/>
          </a:prstGeom>
          <a:noFill/>
        </p:spPr>
        <p:txBody>
          <a:bodyPr wrap="square">
            <a:spAutoFit/>
          </a:bodyPr>
          <a:lstStyle/>
          <a:p>
            <a:pPr algn="just">
              <a:lnSpc>
                <a:spcPct val="150000"/>
              </a:lnSpc>
            </a:pPr>
            <a:r>
              <a:rPr lang="en-US" sz="2400" b="1" dirty="0"/>
              <a:t>File System Interface and Implementation</a:t>
            </a:r>
          </a:p>
          <a:p>
            <a:pPr marL="800100" lvl="1" indent="-342900" algn="just">
              <a:lnSpc>
                <a:spcPct val="150000"/>
              </a:lnSpc>
              <a:buFont typeface="Wingdings" panose="05000000000000000000" pitchFamily="2" charset="2"/>
              <a:buChar char="§"/>
            </a:pPr>
            <a:r>
              <a:rPr lang="en-US" sz="2000" b="1" dirty="0"/>
              <a:t>The file system provides a way to store and retrieve data and programs. </a:t>
            </a:r>
          </a:p>
          <a:p>
            <a:pPr marL="800100" lvl="1" indent="-342900" algn="just">
              <a:lnSpc>
                <a:spcPct val="150000"/>
              </a:lnSpc>
              <a:buFont typeface="Wingdings" panose="05000000000000000000" pitchFamily="2" charset="2"/>
              <a:buChar char="§"/>
            </a:pPr>
            <a:r>
              <a:rPr lang="en-US" sz="2000" b="1" dirty="0"/>
              <a:t>It includes file attributes,  operations, and the logical structure of files. </a:t>
            </a:r>
          </a:p>
          <a:p>
            <a:pPr marL="914400" lvl="1" indent="-457200" algn="just">
              <a:lnSpc>
                <a:spcPct val="150000"/>
              </a:lnSpc>
              <a:buFont typeface="+mj-lt"/>
              <a:buAutoNum type="arabicPeriod"/>
            </a:pPr>
            <a:r>
              <a:rPr lang="en-IN" sz="2000" b="1" dirty="0"/>
              <a:t>File attributes-Name, Type, Size, Permissions, Timestamps, Location, Protection, Time, Date and User identification.</a:t>
            </a:r>
          </a:p>
          <a:p>
            <a:pPr marL="914400" lvl="1" indent="-457200" algn="just">
              <a:lnSpc>
                <a:spcPct val="150000"/>
              </a:lnSpc>
              <a:buFont typeface="+mj-lt"/>
              <a:buAutoNum type="arabicPeriod"/>
            </a:pPr>
            <a:r>
              <a:rPr lang="en-IN" sz="2000" b="1" dirty="0"/>
              <a:t>File operations-</a:t>
            </a:r>
            <a:r>
              <a:rPr lang="en-US" sz="2000" b="1" dirty="0"/>
              <a:t>Create, Read, Write, Delete, Seek.</a:t>
            </a:r>
          </a:p>
          <a:p>
            <a:pPr marL="914400" lvl="1" indent="-457200" algn="just">
              <a:lnSpc>
                <a:spcPct val="150000"/>
              </a:lnSpc>
              <a:buFont typeface="+mj-lt"/>
              <a:buAutoNum type="arabicPeriod"/>
            </a:pPr>
            <a:r>
              <a:rPr lang="en-US" sz="2000" b="1" dirty="0"/>
              <a:t>File types-Text, Binary, Directory, </a:t>
            </a:r>
            <a:r>
              <a:rPr lang="en-US" sz="2000" b="1" dirty="0" err="1"/>
              <a:t>etc</a:t>
            </a:r>
            <a:r>
              <a:rPr lang="en-IN" sz="2000" b="1" dirty="0"/>
              <a:t> </a:t>
            </a:r>
          </a:p>
          <a:p>
            <a:pPr marL="800100" lvl="1" indent="-342900" algn="just">
              <a:lnSpc>
                <a:spcPct val="150000"/>
              </a:lnSpc>
              <a:buFont typeface="Wingdings" panose="05000000000000000000" pitchFamily="2" charset="2"/>
              <a:buChar char="§"/>
            </a:pPr>
            <a:endParaRPr lang="en-IN" sz="2000" b="1" dirty="0"/>
          </a:p>
        </p:txBody>
      </p:sp>
    </p:spTree>
    <p:extLst>
      <p:ext uri="{BB962C8B-B14F-4D97-AF65-F5344CB8AC3E}">
        <p14:creationId xmlns:p14="http://schemas.microsoft.com/office/powerpoint/2010/main" val="71668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3809DE2-4B97-46D8-24C3-3161D2579B1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61CC332-0911-36AC-18AF-5AD1ACCB5B7C}"/>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5" name="TextBox 4">
            <a:extLst>
              <a:ext uri="{FF2B5EF4-FFF2-40B4-BE49-F238E27FC236}">
                <a16:creationId xmlns:a16="http://schemas.microsoft.com/office/drawing/2014/main" id="{DED22930-381B-47C7-0D41-C6D8BDB3BC08}"/>
              </a:ext>
            </a:extLst>
          </p:cNvPr>
          <p:cNvSpPr txBox="1"/>
          <p:nvPr/>
        </p:nvSpPr>
        <p:spPr>
          <a:xfrm>
            <a:off x="251209" y="1019168"/>
            <a:ext cx="11394831" cy="429194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Directory Structure</a:t>
            </a:r>
          </a:p>
          <a:p>
            <a:pPr marL="80010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 collection of nodes containing information about all files.</a:t>
            </a:r>
          </a:p>
          <a:p>
            <a:pPr marL="80010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Directory structure contains Single Level Directory, Two Level Directory, Tree Structured Directories and Acyclic Graph Directories. </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lang="en-IN" sz="2000" b="1" dirty="0">
                <a:solidFill>
                  <a:prstClr val="black"/>
                </a:solidFill>
                <a:latin typeface="Calibri" panose="020F0502020204030204"/>
              </a:rPr>
              <a:t>Single Level- </a:t>
            </a:r>
            <a:r>
              <a:rPr lang="en-US" sz="2000" b="1" dirty="0">
                <a:solidFill>
                  <a:prstClr val="black"/>
                </a:solidFill>
                <a:latin typeface="Calibri" panose="020F0502020204030204"/>
              </a:rPr>
              <a:t>All files in the same directory</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lvl="1" indent="-457200" algn="just">
              <a:lnSpc>
                <a:spcPct val="150000"/>
              </a:lnSpc>
              <a:buFont typeface="+mj-lt"/>
              <a:buAutoNum type="arabicPeriod"/>
            </a:pPr>
            <a:r>
              <a:rPr lang="en-IN" sz="2000" b="1" dirty="0">
                <a:solidFill>
                  <a:prstClr val="black"/>
                </a:solidFill>
                <a:latin typeface="Calibri" panose="020F0502020204030204"/>
              </a:rPr>
              <a:t>Two Level Directory</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Separate directory for each user. </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lang="en-US" sz="2000" b="1" dirty="0">
                <a:solidFill>
                  <a:prstClr val="black"/>
                </a:solidFill>
                <a:latin typeface="Calibri" panose="020F0502020204030204"/>
              </a:rPr>
              <a:t>Tree Structured Directories</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-Tree Hierarchical structure with directories and subdirectories.</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lang="en-US" sz="2000" b="1" dirty="0">
                <a:solidFill>
                  <a:prstClr val="black"/>
                </a:solidFill>
                <a:latin typeface="Calibri" panose="020F0502020204030204"/>
              </a:rPr>
              <a:t>Acyclic Graph Directories-Acyclic Graph Allows shared subdirectories or files.</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0010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4">
            <a:extLst>
              <a:ext uri="{FF2B5EF4-FFF2-40B4-BE49-F238E27FC236}">
                <a16:creationId xmlns:a16="http://schemas.microsoft.com/office/drawing/2014/main" id="{214DCD66-69B6-94B9-E1A3-76BFA39EC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2" t="37015" r="401" b="36288"/>
          <a:stretch>
            <a:fillRect/>
          </a:stretch>
        </p:blipFill>
        <p:spPr bwMode="auto">
          <a:xfrm>
            <a:off x="1239297" y="5054320"/>
            <a:ext cx="4194000" cy="1183699"/>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226EE6F6-D07F-16AE-C01B-F04FC3B7C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50" t="30074" r="604" b="29224"/>
          <a:stretch>
            <a:fillRect/>
          </a:stretch>
        </p:blipFill>
        <p:spPr bwMode="auto">
          <a:xfrm>
            <a:off x="5975176" y="4863403"/>
            <a:ext cx="5037818" cy="143044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DFCF8DB8-5477-6948-EAFE-6509028E8698}"/>
              </a:ext>
            </a:extLst>
          </p:cNvPr>
          <p:cNvSpPr>
            <a:spLocks noGrp="1" noChangeArrowheads="1"/>
          </p:cNvSpPr>
          <p:nvPr>
            <p:ph type="title"/>
          </p:nvPr>
        </p:nvSpPr>
        <p:spPr>
          <a:xfrm>
            <a:off x="2022676" y="6276205"/>
            <a:ext cx="2627242" cy="311499"/>
          </a:xfrm>
        </p:spPr>
        <p:txBody>
          <a:bodyPr>
            <a:normAutofit fontScale="90000"/>
          </a:bodyPr>
          <a:lstStyle/>
          <a:p>
            <a:r>
              <a:rPr lang="en-US" altLang="en-US" sz="2000" b="1" dirty="0"/>
              <a:t>1. Single Level Directory</a:t>
            </a:r>
          </a:p>
        </p:txBody>
      </p:sp>
      <p:sp>
        <p:nvSpPr>
          <p:cNvPr id="7" name="Rectangle 2">
            <a:extLst>
              <a:ext uri="{FF2B5EF4-FFF2-40B4-BE49-F238E27FC236}">
                <a16:creationId xmlns:a16="http://schemas.microsoft.com/office/drawing/2014/main" id="{FA600B60-02D6-2713-4B9C-2DD8316B1A93}"/>
              </a:ext>
            </a:extLst>
          </p:cNvPr>
          <p:cNvSpPr txBox="1">
            <a:spLocks noChangeArrowheads="1"/>
          </p:cNvSpPr>
          <p:nvPr/>
        </p:nvSpPr>
        <p:spPr>
          <a:xfrm>
            <a:off x="7542082" y="6356589"/>
            <a:ext cx="2627242" cy="31149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b="1" dirty="0"/>
              <a:t>2. Two Level Directory</a:t>
            </a:r>
          </a:p>
        </p:txBody>
      </p:sp>
    </p:spTree>
    <p:extLst>
      <p:ext uri="{BB962C8B-B14F-4D97-AF65-F5344CB8AC3E}">
        <p14:creationId xmlns:p14="http://schemas.microsoft.com/office/powerpoint/2010/main" val="186684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BFA30DF-5D07-7507-BF81-FF3E84395F9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98ACCC7-7529-530C-7A9F-B792D02A68DD}"/>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5" name="TextBox 4">
            <a:extLst>
              <a:ext uri="{FF2B5EF4-FFF2-40B4-BE49-F238E27FC236}">
                <a16:creationId xmlns:a16="http://schemas.microsoft.com/office/drawing/2014/main" id="{8A4B0E5B-F7A6-6AE4-2369-EDC07B67CD33}"/>
              </a:ext>
            </a:extLst>
          </p:cNvPr>
          <p:cNvSpPr txBox="1"/>
          <p:nvPr/>
        </p:nvSpPr>
        <p:spPr>
          <a:xfrm>
            <a:off x="251209" y="1019168"/>
            <a:ext cx="11394831" cy="1060290"/>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Directory Structure</a:t>
            </a:r>
          </a:p>
          <a:p>
            <a:pPr marL="80010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3">
            <a:extLst>
              <a:ext uri="{FF2B5EF4-FFF2-40B4-BE49-F238E27FC236}">
                <a16:creationId xmlns:a16="http://schemas.microsoft.com/office/drawing/2014/main" id="{FF54A91C-2007-4000-373F-19E10E46D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6" t="7208" r="423" b="7057"/>
          <a:stretch>
            <a:fillRect/>
          </a:stretch>
        </p:blipFill>
        <p:spPr bwMode="auto">
          <a:xfrm>
            <a:off x="417850" y="1798654"/>
            <a:ext cx="5376705" cy="41704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E8F787D4-3AE4-CFAC-CFD9-9C267E5ED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68" t="563" r="1436" b="638"/>
          <a:stretch>
            <a:fillRect/>
          </a:stretch>
        </p:blipFill>
        <p:spPr bwMode="auto">
          <a:xfrm>
            <a:off x="6038225" y="1788056"/>
            <a:ext cx="5658060" cy="41704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0CA2A973-D0F3-3170-6A8E-6D156854858B}"/>
              </a:ext>
            </a:extLst>
          </p:cNvPr>
          <p:cNvSpPr>
            <a:spLocks noGrp="1" noChangeArrowheads="1"/>
          </p:cNvSpPr>
          <p:nvPr>
            <p:ph type="title"/>
          </p:nvPr>
        </p:nvSpPr>
        <p:spPr>
          <a:xfrm>
            <a:off x="1871951" y="6024998"/>
            <a:ext cx="2911064" cy="365755"/>
          </a:xfrm>
        </p:spPr>
        <p:txBody>
          <a:bodyPr>
            <a:normAutofit fontScale="90000"/>
          </a:bodyPr>
          <a:lstStyle/>
          <a:p>
            <a:r>
              <a:rPr lang="en-US" altLang="en-US" sz="2000" b="1" dirty="0"/>
              <a:t>3. Tree Structured Directories</a:t>
            </a:r>
          </a:p>
        </p:txBody>
      </p:sp>
      <p:sp>
        <p:nvSpPr>
          <p:cNvPr id="9" name="Rectangle 2">
            <a:extLst>
              <a:ext uri="{FF2B5EF4-FFF2-40B4-BE49-F238E27FC236}">
                <a16:creationId xmlns:a16="http://schemas.microsoft.com/office/drawing/2014/main" id="{282E205E-AE0F-D135-049A-044CAFE1FB2A}"/>
              </a:ext>
            </a:extLst>
          </p:cNvPr>
          <p:cNvSpPr txBox="1">
            <a:spLocks noChangeArrowheads="1"/>
          </p:cNvSpPr>
          <p:nvPr/>
        </p:nvSpPr>
        <p:spPr>
          <a:xfrm>
            <a:off x="7249494" y="5969104"/>
            <a:ext cx="2911064" cy="36575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b="1" dirty="0"/>
              <a:t>4. Acyclic Graph Directories</a:t>
            </a:r>
          </a:p>
        </p:txBody>
      </p:sp>
    </p:spTree>
    <p:extLst>
      <p:ext uri="{BB962C8B-B14F-4D97-AF65-F5344CB8AC3E}">
        <p14:creationId xmlns:p14="http://schemas.microsoft.com/office/powerpoint/2010/main" val="157780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FF4BF6B-5A54-7919-F5BF-9534C8002DA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A269247-5FDB-ACD8-D992-D7766C1DE283}"/>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5" name="TextBox 4">
            <a:extLst>
              <a:ext uri="{FF2B5EF4-FFF2-40B4-BE49-F238E27FC236}">
                <a16:creationId xmlns:a16="http://schemas.microsoft.com/office/drawing/2014/main" id="{3FFD2BA2-A2B2-AE3C-5587-E78C9F6A062C}"/>
              </a:ext>
            </a:extLst>
          </p:cNvPr>
          <p:cNvSpPr txBox="1"/>
          <p:nvPr/>
        </p:nvSpPr>
        <p:spPr>
          <a:xfrm>
            <a:off x="251209" y="1019168"/>
            <a:ext cx="11394831" cy="336861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1" dirty="0">
                <a:solidFill>
                  <a:prstClr val="black"/>
                </a:solidFill>
                <a:latin typeface="Calibri" panose="020F0502020204030204"/>
              </a:rPr>
              <a:t>File Allocation Methods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0010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File allocation methods determine how an operating system stores files on a storage device, like a hard disk, to ensure efficient space usage and quick access.</a:t>
            </a:r>
          </a:p>
          <a:p>
            <a:pPr marL="80010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Types of file allocation methods are contiguous, linked and indexed.</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Contiguous-</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Each file occupies a set of contiguous blocks on disk</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Linked-</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Each block contains a pointer to the next block. </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Indexed-Uses an index block to keep pointers to all file blocks.</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49F5D0C-B48F-B36D-6AE8-09149092F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60" y="4378114"/>
            <a:ext cx="3485307" cy="17847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5E82E4C9-E1B9-11F2-4830-B2EF732E71DF}"/>
              </a:ext>
            </a:extLst>
          </p:cNvPr>
          <p:cNvSpPr>
            <a:spLocks noGrp="1" noChangeArrowheads="1"/>
          </p:cNvSpPr>
          <p:nvPr>
            <p:ph type="title"/>
          </p:nvPr>
        </p:nvSpPr>
        <p:spPr>
          <a:xfrm>
            <a:off x="1246885" y="6189501"/>
            <a:ext cx="2627242" cy="311499"/>
          </a:xfrm>
        </p:spPr>
        <p:txBody>
          <a:bodyPr>
            <a:normAutofit fontScale="90000"/>
          </a:bodyPr>
          <a:lstStyle/>
          <a:p>
            <a:r>
              <a:rPr lang="en-US" altLang="en-US" sz="2000" b="1" dirty="0"/>
              <a:t>1. Contiguous Allocation</a:t>
            </a:r>
          </a:p>
        </p:txBody>
      </p:sp>
      <p:pic>
        <p:nvPicPr>
          <p:cNvPr id="9" name="Picture 3">
            <a:extLst>
              <a:ext uri="{FF2B5EF4-FFF2-40B4-BE49-F238E27FC236}">
                <a16:creationId xmlns:a16="http://schemas.microsoft.com/office/drawing/2014/main" id="{01713FD2-5254-4480-9F9A-28D1E7A65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944" y="4292936"/>
            <a:ext cx="3585791" cy="20296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a:extLst>
              <a:ext uri="{FF2B5EF4-FFF2-40B4-BE49-F238E27FC236}">
                <a16:creationId xmlns:a16="http://schemas.microsoft.com/office/drawing/2014/main" id="{CFB63AA7-51D2-8643-A97D-93F2AD1FFC6C}"/>
              </a:ext>
            </a:extLst>
          </p:cNvPr>
          <p:cNvSpPr txBox="1">
            <a:spLocks noChangeArrowheads="1"/>
          </p:cNvSpPr>
          <p:nvPr/>
        </p:nvSpPr>
        <p:spPr>
          <a:xfrm>
            <a:off x="5358809" y="6345250"/>
            <a:ext cx="2627242" cy="31149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b="1" dirty="0"/>
              <a:t>2. Linked Allocation</a:t>
            </a:r>
          </a:p>
        </p:txBody>
      </p:sp>
      <p:pic>
        <p:nvPicPr>
          <p:cNvPr id="11" name="Picture 3">
            <a:extLst>
              <a:ext uri="{FF2B5EF4-FFF2-40B4-BE49-F238E27FC236}">
                <a16:creationId xmlns:a16="http://schemas.microsoft.com/office/drawing/2014/main" id="{EAA2147E-12B6-D2B2-A84F-360183D30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9842" y="2210637"/>
            <a:ext cx="3778167" cy="40171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a:extLst>
              <a:ext uri="{FF2B5EF4-FFF2-40B4-BE49-F238E27FC236}">
                <a16:creationId xmlns:a16="http://schemas.microsoft.com/office/drawing/2014/main" id="{42B2FB3D-44E3-B7B2-D333-B9D999D6C350}"/>
              </a:ext>
            </a:extLst>
          </p:cNvPr>
          <p:cNvSpPr txBox="1">
            <a:spLocks noChangeArrowheads="1"/>
          </p:cNvSpPr>
          <p:nvPr/>
        </p:nvSpPr>
        <p:spPr>
          <a:xfrm>
            <a:off x="9430767" y="6324870"/>
            <a:ext cx="2627242" cy="31149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b="1" dirty="0"/>
              <a:t>3. Indexed Allocation</a:t>
            </a:r>
          </a:p>
        </p:txBody>
      </p:sp>
    </p:spTree>
    <p:extLst>
      <p:ext uri="{BB962C8B-B14F-4D97-AF65-F5344CB8AC3E}">
        <p14:creationId xmlns:p14="http://schemas.microsoft.com/office/powerpoint/2010/main" val="215160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7AE9561-B88C-33A0-EC0F-D79ED4B1D42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F2B094C-6C37-DBE9-2810-88F053E2366A}"/>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5" name="TextBox 4">
            <a:extLst>
              <a:ext uri="{FF2B5EF4-FFF2-40B4-BE49-F238E27FC236}">
                <a16:creationId xmlns:a16="http://schemas.microsoft.com/office/drawing/2014/main" id="{5BA8A909-94B4-EDF0-9E06-43FFE95899E0}"/>
              </a:ext>
            </a:extLst>
          </p:cNvPr>
          <p:cNvSpPr txBox="1"/>
          <p:nvPr/>
        </p:nvSpPr>
        <p:spPr>
          <a:xfrm>
            <a:off x="251209" y="1019168"/>
            <a:ext cx="11394831" cy="567693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Disk Scheduling Algorithms</a:t>
            </a:r>
          </a:p>
          <a:p>
            <a:pPr marL="80010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Disk scheduling algorithms are used by operating systems to manage the order in which disk I/O requests are processed. Different types are FIFO, SSTF, SCAN, C-SCAN, LOOK and C-LOOK.</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lang="en-IN" sz="2000" b="1" dirty="0">
                <a:solidFill>
                  <a:prstClr val="black"/>
                </a:solidFill>
                <a:latin typeface="Calibri" panose="020F0502020204030204"/>
              </a:rPr>
              <a:t>First In First Out (FIFO)</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Serve requests in order of arrival</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Shortest Seek Time First (SSTF)-</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Selects the request closest to current head position. </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lang="en-US" sz="2000" b="1" dirty="0">
                <a:solidFill>
                  <a:prstClr val="black"/>
                </a:solidFill>
                <a:latin typeface="Calibri" panose="020F0502020204030204"/>
              </a:rPr>
              <a:t>SCAN</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-Moves head from one end to other, servicing in one direction.</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lang="en-US" sz="2000" b="1" dirty="0">
                <a:solidFill>
                  <a:prstClr val="black"/>
                </a:solidFill>
                <a:latin typeface="Calibri" panose="020F0502020204030204"/>
              </a:rPr>
              <a:t>C-SCAN-Only services requests in one direction then resets.</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L</a:t>
            </a:r>
            <a:r>
              <a:rPr lang="en-US" sz="2000" b="1" dirty="0">
                <a:solidFill>
                  <a:prstClr val="black"/>
                </a:solidFill>
                <a:latin typeface="Calibri" panose="020F0502020204030204"/>
              </a:rPr>
              <a:t>OOK-scanning the disk in a specific direction, but instead of going to the end of the disk, it reverses direction as soon as it reaches the last request in the current direction.</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C-LOOK-It works by moving the disk head in one direction until the last request in that direction is serviced, then reversing and moving to the first request in the opposite direction, without servicing requests on the return trip.</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33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51613D1-66F8-F948-44C0-03E91B74F73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A4E8DC-E27B-BCD0-AEF8-383B20540180}"/>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5" name="TextBox 4">
            <a:extLst>
              <a:ext uri="{FF2B5EF4-FFF2-40B4-BE49-F238E27FC236}">
                <a16:creationId xmlns:a16="http://schemas.microsoft.com/office/drawing/2014/main" id="{D1055760-9888-20D7-F80B-2DED1C172C35}"/>
              </a:ext>
            </a:extLst>
          </p:cNvPr>
          <p:cNvSpPr txBox="1"/>
          <p:nvPr/>
        </p:nvSpPr>
        <p:spPr>
          <a:xfrm>
            <a:off x="251209" y="1019168"/>
            <a:ext cx="11394831" cy="58907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Disk Scheduling Algorithms Examples</a:t>
            </a:r>
          </a:p>
        </p:txBody>
      </p:sp>
      <p:pic>
        <p:nvPicPr>
          <p:cNvPr id="2" name="Picture 3">
            <a:extLst>
              <a:ext uri="{FF2B5EF4-FFF2-40B4-BE49-F238E27FC236}">
                <a16:creationId xmlns:a16="http://schemas.microsoft.com/office/drawing/2014/main" id="{374DBE06-2ACA-EA00-7385-9E224BFB2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01" t="9740" r="514" b="9470"/>
          <a:stretch>
            <a:fillRect/>
          </a:stretch>
        </p:blipFill>
        <p:spPr bwMode="auto">
          <a:xfrm>
            <a:off x="261262" y="1679538"/>
            <a:ext cx="3597309" cy="19278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6B734D40-2079-57DE-8AD0-90BB64218485}"/>
              </a:ext>
            </a:extLst>
          </p:cNvPr>
          <p:cNvSpPr>
            <a:spLocks noGrp="1" noChangeArrowheads="1"/>
          </p:cNvSpPr>
          <p:nvPr>
            <p:ph type="title"/>
          </p:nvPr>
        </p:nvSpPr>
        <p:spPr>
          <a:xfrm>
            <a:off x="271300" y="3759046"/>
            <a:ext cx="3979148" cy="200006"/>
          </a:xfrm>
        </p:spPr>
        <p:txBody>
          <a:bodyPr>
            <a:normAutofit fontScale="90000"/>
          </a:bodyPr>
          <a:lstStyle/>
          <a:p>
            <a:r>
              <a:rPr lang="en-US" altLang="en-US" sz="2000" b="1" dirty="0"/>
              <a:t>1. FIFO, Head Movement=640 cylinders</a:t>
            </a:r>
          </a:p>
        </p:txBody>
      </p:sp>
      <p:pic>
        <p:nvPicPr>
          <p:cNvPr id="7" name="Picture 3">
            <a:extLst>
              <a:ext uri="{FF2B5EF4-FFF2-40B4-BE49-F238E27FC236}">
                <a16:creationId xmlns:a16="http://schemas.microsoft.com/office/drawing/2014/main" id="{86AD54B6-66D5-2B9F-0F5E-E364C6863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81" t="9895" r="658" b="9366"/>
          <a:stretch>
            <a:fillRect/>
          </a:stretch>
        </p:blipFill>
        <p:spPr bwMode="auto">
          <a:xfrm>
            <a:off x="4056186" y="1659442"/>
            <a:ext cx="3701144" cy="198357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2">
            <a:extLst>
              <a:ext uri="{FF2B5EF4-FFF2-40B4-BE49-F238E27FC236}">
                <a16:creationId xmlns:a16="http://schemas.microsoft.com/office/drawing/2014/main" id="{38C1945F-8046-5567-C529-AE391ABB7F69}"/>
              </a:ext>
            </a:extLst>
          </p:cNvPr>
          <p:cNvSpPr txBox="1">
            <a:spLocks noChangeArrowheads="1"/>
          </p:cNvSpPr>
          <p:nvPr/>
        </p:nvSpPr>
        <p:spPr>
          <a:xfrm>
            <a:off x="4031058" y="3694214"/>
            <a:ext cx="3776510" cy="3591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b="1" dirty="0"/>
              <a:t>2. SSTF, Head Movement=236 cylinders</a:t>
            </a:r>
          </a:p>
        </p:txBody>
      </p:sp>
      <p:pic>
        <p:nvPicPr>
          <p:cNvPr id="15" name="Picture 3">
            <a:extLst>
              <a:ext uri="{FF2B5EF4-FFF2-40B4-BE49-F238E27FC236}">
                <a16:creationId xmlns:a16="http://schemas.microsoft.com/office/drawing/2014/main" id="{C9E57C72-0E9B-07D9-B555-A7FF985C0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45" t="7816" r="438" b="8105"/>
          <a:stretch>
            <a:fillRect/>
          </a:stretch>
        </p:blipFill>
        <p:spPr bwMode="auto">
          <a:xfrm rot="10800000" flipH="1" flipV="1">
            <a:off x="7995139" y="1646158"/>
            <a:ext cx="3776510" cy="2048056"/>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2">
            <a:extLst>
              <a:ext uri="{FF2B5EF4-FFF2-40B4-BE49-F238E27FC236}">
                <a16:creationId xmlns:a16="http://schemas.microsoft.com/office/drawing/2014/main" id="{FE662BE8-AD27-CFE1-9B4E-795586A9D615}"/>
              </a:ext>
            </a:extLst>
          </p:cNvPr>
          <p:cNvSpPr txBox="1">
            <a:spLocks noChangeArrowheads="1"/>
          </p:cNvSpPr>
          <p:nvPr/>
        </p:nvSpPr>
        <p:spPr>
          <a:xfrm>
            <a:off x="8025281" y="3728902"/>
            <a:ext cx="3991710" cy="3591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b="1" dirty="0"/>
              <a:t>3. SCAN, Head Movement=236 cylinders</a:t>
            </a:r>
          </a:p>
        </p:txBody>
      </p:sp>
      <p:pic>
        <p:nvPicPr>
          <p:cNvPr id="19" name="Picture 3">
            <a:extLst>
              <a:ext uri="{FF2B5EF4-FFF2-40B4-BE49-F238E27FC236}">
                <a16:creationId xmlns:a16="http://schemas.microsoft.com/office/drawing/2014/main" id="{94B3067F-1572-A19D-5567-4720F0EA5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90" t="7787" r="714" b="7481"/>
          <a:stretch>
            <a:fillRect/>
          </a:stretch>
        </p:blipFill>
        <p:spPr bwMode="auto">
          <a:xfrm>
            <a:off x="271310" y="4037766"/>
            <a:ext cx="3597310" cy="2284756"/>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2">
            <a:extLst>
              <a:ext uri="{FF2B5EF4-FFF2-40B4-BE49-F238E27FC236}">
                <a16:creationId xmlns:a16="http://schemas.microsoft.com/office/drawing/2014/main" id="{C5B32006-52F1-2CBE-D981-D84523E42A3A}"/>
              </a:ext>
            </a:extLst>
          </p:cNvPr>
          <p:cNvSpPr txBox="1">
            <a:spLocks noChangeArrowheads="1"/>
          </p:cNvSpPr>
          <p:nvPr/>
        </p:nvSpPr>
        <p:spPr>
          <a:xfrm>
            <a:off x="58617" y="6307886"/>
            <a:ext cx="4171744" cy="3591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b="1" dirty="0"/>
              <a:t>4. C-SCAN, Head Movement=382 cylinders</a:t>
            </a:r>
          </a:p>
        </p:txBody>
      </p:sp>
      <p:sp>
        <p:nvSpPr>
          <p:cNvPr id="23" name="Rectangle 2">
            <a:extLst>
              <a:ext uri="{FF2B5EF4-FFF2-40B4-BE49-F238E27FC236}">
                <a16:creationId xmlns:a16="http://schemas.microsoft.com/office/drawing/2014/main" id="{D8288E1C-4BA8-583D-02FB-DB3E0B2C97F1}"/>
              </a:ext>
            </a:extLst>
          </p:cNvPr>
          <p:cNvSpPr txBox="1">
            <a:spLocks noChangeArrowheads="1"/>
          </p:cNvSpPr>
          <p:nvPr/>
        </p:nvSpPr>
        <p:spPr>
          <a:xfrm>
            <a:off x="4010128" y="6307886"/>
            <a:ext cx="4171744" cy="3591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b="1" dirty="0"/>
              <a:t>5. LOOK, Head Movement=299 cylinders</a:t>
            </a:r>
          </a:p>
        </p:txBody>
      </p:sp>
      <p:pic>
        <p:nvPicPr>
          <p:cNvPr id="24" name="Picture 3">
            <a:extLst>
              <a:ext uri="{FF2B5EF4-FFF2-40B4-BE49-F238E27FC236}">
                <a16:creationId xmlns:a16="http://schemas.microsoft.com/office/drawing/2014/main" id="{A46C5032-3AA9-E7F7-9D7E-CDD60A946A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94" t="7645" r="459" b="7677"/>
          <a:stretch>
            <a:fillRect/>
          </a:stretch>
        </p:blipFill>
        <p:spPr bwMode="auto">
          <a:xfrm>
            <a:off x="7995139" y="4065932"/>
            <a:ext cx="3851867" cy="225659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
            <a:extLst>
              <a:ext uri="{FF2B5EF4-FFF2-40B4-BE49-F238E27FC236}">
                <a16:creationId xmlns:a16="http://schemas.microsoft.com/office/drawing/2014/main" id="{E79C5647-1BCC-D2E7-BE8A-C67CD8140F4A}"/>
              </a:ext>
            </a:extLst>
          </p:cNvPr>
          <p:cNvSpPr txBox="1">
            <a:spLocks noChangeArrowheads="1"/>
          </p:cNvSpPr>
          <p:nvPr/>
        </p:nvSpPr>
        <p:spPr>
          <a:xfrm>
            <a:off x="7864511" y="6307055"/>
            <a:ext cx="4171744" cy="3591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b="1" dirty="0"/>
              <a:t>6. C-LOOK, Head Movement= 322 cylinders</a:t>
            </a:r>
          </a:p>
        </p:txBody>
      </p:sp>
      <p:pic>
        <p:nvPicPr>
          <p:cNvPr id="27" name="Picture 26">
            <a:extLst>
              <a:ext uri="{FF2B5EF4-FFF2-40B4-BE49-F238E27FC236}">
                <a16:creationId xmlns:a16="http://schemas.microsoft.com/office/drawing/2014/main" id="{2CB7A468-E420-0E67-6A9B-D273683BC2DF}"/>
              </a:ext>
            </a:extLst>
          </p:cNvPr>
          <p:cNvPicPr>
            <a:picLocks noChangeAspect="1"/>
          </p:cNvPicPr>
          <p:nvPr/>
        </p:nvPicPr>
        <p:blipFill>
          <a:blip r:embed="rId8"/>
          <a:stretch>
            <a:fillRect/>
          </a:stretch>
        </p:blipFill>
        <p:spPr>
          <a:xfrm>
            <a:off x="3999249" y="3957074"/>
            <a:ext cx="3979148" cy="2344834"/>
          </a:xfrm>
          <a:prstGeom prst="rect">
            <a:avLst/>
          </a:prstGeom>
        </p:spPr>
      </p:pic>
    </p:spTree>
    <p:extLst>
      <p:ext uri="{BB962C8B-B14F-4D97-AF65-F5344CB8AC3E}">
        <p14:creationId xmlns:p14="http://schemas.microsoft.com/office/powerpoint/2010/main" val="26263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B2DB9FB-D415-2224-EDBB-8F4320C128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03BE56-1535-C2F5-F60B-0ED97E558A38}"/>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5" name="TextBox 4">
            <a:extLst>
              <a:ext uri="{FF2B5EF4-FFF2-40B4-BE49-F238E27FC236}">
                <a16:creationId xmlns:a16="http://schemas.microsoft.com/office/drawing/2014/main" id="{24728BA9-2343-3D06-9C2A-39919E6BA502}"/>
              </a:ext>
            </a:extLst>
          </p:cNvPr>
          <p:cNvSpPr txBox="1"/>
          <p:nvPr/>
        </p:nvSpPr>
        <p:spPr>
          <a:xfrm>
            <a:off x="251209" y="1019168"/>
            <a:ext cx="11394831" cy="567693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OS Security: Authentication, Access Control, Threats</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Authentication-In a file system, authentication is used to verify the identity of a user or process before granting them access to files and resources. This process helps ensure that only authorized users can access sensitive information and perform specific actions on the file system</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Access Control-File system access control limits who can interact with files and directories, ensuring only authorized users have the necessary permissions. This is achieved through a variety of mechanisms, including permissions, access control lists (ACLs), and various access control models like discretionary access control (DAC) and role-based access control (RBAC). </a:t>
            </a:r>
          </a:p>
          <a:p>
            <a:pPr marL="914400" marR="0" lvl="1" indent="-457200" algn="just" defTabSz="914400" rtl="0" eaLnBrk="1" fontAlgn="auto" latinLnBrk="0" hangingPunct="1">
              <a:lnSpc>
                <a:spcPct val="150000"/>
              </a:lnSpc>
              <a:spcBef>
                <a:spcPts val="0"/>
              </a:spcBef>
              <a:spcAft>
                <a:spcPts val="0"/>
              </a:spcAft>
              <a:buClrTx/>
              <a:buSzTx/>
              <a:buFont typeface="+mj-lt"/>
              <a:buAutoNum type="arabicPeriod"/>
              <a:tabLst/>
              <a:defRPr/>
            </a:pPr>
            <a:r>
              <a:rPr lang="en-US" sz="2000" b="1" dirty="0">
                <a:solidFill>
                  <a:prstClr val="black"/>
                </a:solidFill>
                <a:latin typeface="Calibri" panose="020F0502020204030204"/>
              </a:rPr>
              <a:t>Threats-File systems, the foundation of how operating systems store and manage data, are vulnerable to various threats that can compromise data integrity, availability, and confidentiality. These threats include malware, unauthorized access, and data corruption, all of which can have severe consequences for individuals and organizations.</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09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F1D02D-37B1-093F-7107-2F44270D248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41045F1-4476-E08D-7897-E689F75CA0E2}"/>
              </a:ext>
            </a:extLst>
          </p:cNvPr>
          <p:cNvSpPr txBox="1"/>
          <p:nvPr/>
        </p:nvSpPr>
        <p:spPr>
          <a:xfrm>
            <a:off x="1732220" y="130722"/>
            <a:ext cx="1020748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Operating System</a:t>
            </a:r>
          </a:p>
        </p:txBody>
      </p:sp>
      <p:sp>
        <p:nvSpPr>
          <p:cNvPr id="2" name="TextBox 1">
            <a:extLst>
              <a:ext uri="{FF2B5EF4-FFF2-40B4-BE49-F238E27FC236}">
                <a16:creationId xmlns:a16="http://schemas.microsoft.com/office/drawing/2014/main" id="{2F6373E1-F292-4936-CCF2-8459BF63D4CC}"/>
              </a:ext>
            </a:extLst>
          </p:cNvPr>
          <p:cNvSpPr txBox="1"/>
          <p:nvPr/>
        </p:nvSpPr>
        <p:spPr>
          <a:xfrm>
            <a:off x="251209" y="1019168"/>
            <a:ext cx="11394831" cy="567693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1" dirty="0">
                <a:solidFill>
                  <a:prstClr val="black"/>
                </a:solidFill>
                <a:latin typeface="Calibri" panose="020F0502020204030204"/>
              </a:rPr>
              <a:t>Phase 1 (Activity)</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just" defTabSz="914400" rtl="0" eaLnBrk="1" fontAlgn="auto" latinLnBrk="0" hangingPunct="1">
              <a:lnSpc>
                <a:spcPct val="150000"/>
              </a:lnSpc>
              <a:spcBef>
                <a:spcPts val="0"/>
              </a:spcBef>
              <a:spcAft>
                <a:spcPts val="0"/>
              </a:spcAft>
              <a:buClrTx/>
              <a:buSzTx/>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Q1. What is FLAT? Explain its significance.</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R="0" lvl="1" algn="just" defTabSz="914400" rtl="0" eaLnBrk="1" fontAlgn="auto" latinLnBrk="0" hangingPunct="1">
              <a:lnSpc>
                <a:spcPct val="150000"/>
              </a:lnSpc>
              <a:spcBef>
                <a:spcPts val="0"/>
              </a:spcBef>
              <a:spcAft>
                <a:spcPts val="0"/>
              </a:spcAft>
              <a:buClrTx/>
              <a:buSzTx/>
              <a:tabLst/>
              <a:defRPr/>
            </a:pPr>
            <a:r>
              <a:rPr lang="en-IN" sz="2000" b="1" dirty="0">
                <a:solidFill>
                  <a:prstClr val="black"/>
                </a:solidFill>
                <a:latin typeface="Calibri" panose="020F0502020204030204"/>
              </a:rPr>
              <a:t>Q2. Define NTFS file system.</a:t>
            </a:r>
          </a:p>
          <a:p>
            <a:pPr marR="0" lvl="1" algn="just" defTabSz="914400" rtl="0" eaLnBrk="1" fontAlgn="auto" latinLnBrk="0" hangingPunct="1">
              <a:lnSpc>
                <a:spcPct val="150000"/>
              </a:lnSpc>
              <a:spcBef>
                <a:spcPts val="0"/>
              </a:spcBef>
              <a:spcAft>
                <a:spcPts val="0"/>
              </a:spcAft>
              <a:buClrTx/>
              <a:buSzTx/>
              <a:tabLst/>
              <a:defRPr/>
            </a:pPr>
            <a:r>
              <a:rPr lang="en-IN" sz="2000" b="1" dirty="0">
                <a:solidFill>
                  <a:prstClr val="black"/>
                </a:solidFill>
                <a:latin typeface="Calibri" panose="020F0502020204030204"/>
              </a:rPr>
              <a:t>Q3. </a:t>
            </a:r>
            <a:r>
              <a:rPr lang="en-US" sz="2000" b="1" dirty="0">
                <a:solidFill>
                  <a:prstClr val="black"/>
                </a:solidFill>
                <a:latin typeface="Calibri" panose="020F0502020204030204"/>
              </a:rPr>
              <a:t>What are disk scheduling algorithms?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Q4. List different types of disk scheduling algorithms.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Q5. What is the function of access control in OS?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Q6. Define the purpose of authentication in OS.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Q7. How file systems organize and manage files on storage devices?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Q8. Write the full forms of the FAT, NTFS and exFAT.</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Q9. List different versions of FAT and what number represents in those versions?</a:t>
            </a:r>
          </a:p>
          <a:p>
            <a:pPr marR="0" lvl="1" algn="just" defTabSz="914400" rtl="0" eaLnBrk="1" fontAlgn="auto" latinLnBrk="0" hangingPunct="1">
              <a:lnSpc>
                <a:spcPct val="150000"/>
              </a:lnSpc>
              <a:spcBef>
                <a:spcPts val="0"/>
              </a:spcBef>
              <a:spcAft>
                <a:spcPts val="0"/>
              </a:spcAft>
              <a:buClrTx/>
              <a:buSzTx/>
              <a:tabLst/>
              <a:defRPr/>
            </a:pPr>
            <a:r>
              <a:rPr lang="en-US" sz="2000" b="1" dirty="0">
                <a:solidFill>
                  <a:prstClr val="black"/>
                </a:solidFill>
                <a:latin typeface="Calibri" panose="020F0502020204030204"/>
              </a:rPr>
              <a:t>Q10. Write the advantages and disadvantages of FAT. </a:t>
            </a:r>
            <a:endParaRPr lang="en-IN" sz="2000" b="1" dirty="0">
              <a:solidFill>
                <a:prstClr val="black"/>
              </a:solidFill>
              <a:latin typeface="Calibri" panose="020F0502020204030204"/>
            </a:endParaRPr>
          </a:p>
          <a:p>
            <a:pPr marR="0" lvl="1" algn="just" defTabSz="914400" rtl="0" eaLnBrk="1" fontAlgn="auto" latinLnBrk="0" hangingPunct="1">
              <a:lnSpc>
                <a:spcPct val="150000"/>
              </a:lnSpc>
              <a:spcBef>
                <a:spcPts val="0"/>
              </a:spcBef>
              <a:spcAft>
                <a:spcPts val="0"/>
              </a:spcAft>
              <a:buClrTx/>
              <a:buSzTx/>
              <a:tabLst/>
              <a:defRPr/>
            </a:pP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158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1287</Words>
  <Application>Microsoft Office PowerPoint</Application>
  <PresentationFormat>Widescreen</PresentationFormat>
  <Paragraphs>105</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Bahnschrift SemiBold</vt:lpstr>
      <vt:lpstr>Bahnschrift SemiBold SemiConden</vt:lpstr>
      <vt:lpstr>Calibri</vt:lpstr>
      <vt:lpstr>Calibri Light</vt:lpstr>
      <vt:lpstr>Wingdings</vt:lpstr>
      <vt:lpstr>Office Theme</vt:lpstr>
      <vt:lpstr>PowerPoint Presentation</vt:lpstr>
      <vt:lpstr>PowerPoint Presentation</vt:lpstr>
      <vt:lpstr>1. Single Level Directory</vt:lpstr>
      <vt:lpstr>3. Tree Structured Directories</vt:lpstr>
      <vt:lpstr>1. Contiguous Allocation</vt:lpstr>
      <vt:lpstr>PowerPoint Presentation</vt:lpstr>
      <vt:lpstr>1. FIFO, Head Movement=640 cylinders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Rajdeep Deb</dc:creator>
  <cp:lastModifiedBy>Admin</cp:lastModifiedBy>
  <cp:revision>34</cp:revision>
  <dcterms:created xsi:type="dcterms:W3CDTF">2025-05-07T07:26:15Z</dcterms:created>
  <dcterms:modified xsi:type="dcterms:W3CDTF">2025-05-25T13:00:16Z</dcterms:modified>
</cp:coreProperties>
</file>