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6858000" cy="9144000"/>
  <p:embeddedFontLst>
    <p:embeddedFont>
      <p:font typeface="Helvetica Neue"/>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8" roundtripDataSignature="AMtx7miTHNYmxkGTudZdpG6TAJ2G2v1H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HelveticaNeue-bold.fntdata"/><Relationship Id="rId12" Type="http://schemas.openxmlformats.org/officeDocument/2006/relationships/slide" Target="slides/slide8.xml"/><Relationship Id="rId34" Type="http://schemas.openxmlformats.org/officeDocument/2006/relationships/font" Target="fonts/HelveticaNeue-regular.fntdata"/><Relationship Id="rId15" Type="http://schemas.openxmlformats.org/officeDocument/2006/relationships/slide" Target="slides/slide11.xml"/><Relationship Id="rId37" Type="http://schemas.openxmlformats.org/officeDocument/2006/relationships/font" Target="fonts/HelveticaNeue-boldItalic.fntdata"/><Relationship Id="rId14" Type="http://schemas.openxmlformats.org/officeDocument/2006/relationships/slide" Target="slides/slide10.xml"/><Relationship Id="rId36" Type="http://schemas.openxmlformats.org/officeDocument/2006/relationships/font" Target="fonts/HelveticaNeue-italic.fntdata"/><Relationship Id="rId17" Type="http://schemas.openxmlformats.org/officeDocument/2006/relationships/slide" Target="slides/slide13.xml"/><Relationship Id="rId16" Type="http://schemas.openxmlformats.org/officeDocument/2006/relationships/slide" Target="slides/slide12.xml"/><Relationship Id="rId38" Type="http://customschemas.google.com/relationships/presentationmetadata" Target="meta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37a725656b79a5d_2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737a725656b79a5d_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37a725656b79a5d_2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737a725656b79a5d_2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37a725656b79a5d_3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737a725656b79a5d_3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737a725656b79a5d_3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737a725656b79a5d_3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5c09ad6865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35c09ad6865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5b03c5d43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35b03c5d43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737a725656b79a5d_3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737a725656b79a5d_3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37a725656b79a5d_3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737a725656b79a5d_3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37a725656b79a5d_3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737a725656b79a5d_3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5c09ad6865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35c09ad6865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737a725656b79a5d_3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737a725656b79a5d_3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37a725656b79a5d_3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737a725656b79a5d_3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5c09ad686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35c09ad686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5c09ad6865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35c09ad6865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5c09ad6865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35c09ad6865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5c09ad6865_0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35c09ad6865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5c09ad6865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35c09ad6865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5c09ad6865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35c09ad6865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5c09ad6865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35c09ad6865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5c09ad6865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35c09ad6865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37a725656b79a5d_2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737a725656b79a5d_2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737a725656b79a5d_2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737a725656b79a5d_2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5d7593fac7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35d7593fac7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37a725656b79a5d_2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737a725656b79a5d_2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5d7593fac7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35d7593fac7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p:nvPr>
            <p:ph idx="2" type="pic"/>
          </p:nvPr>
        </p:nvSpPr>
        <p:spPr>
          <a:xfrm>
            <a:off x="5183188" y="987425"/>
            <a:ext cx="6172200" cy="4873625"/>
          </a:xfrm>
          <a:prstGeom prst="rect">
            <a:avLst/>
          </a:prstGeom>
          <a:noFill/>
          <a:ln>
            <a:noFill/>
          </a:ln>
        </p:spPr>
      </p:sp>
      <p:sp>
        <p:nvSpPr>
          <p:cNvPr id="68" name="Google Shape;68;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1.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1.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1.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1.png"/><Relationship Id="rId5"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
          <p:cNvSpPr txBox="1"/>
          <p:nvPr/>
        </p:nvSpPr>
        <p:spPr>
          <a:xfrm>
            <a:off x="574978" y="1085486"/>
            <a:ext cx="10798500" cy="4756200"/>
          </a:xfrm>
          <a:prstGeom prst="rect">
            <a:avLst/>
          </a:prstGeom>
          <a:noFill/>
          <a:ln>
            <a:noFill/>
          </a:ln>
        </p:spPr>
        <p:txBody>
          <a:bodyPr anchorCtr="0" anchor="t" bIns="45700" lIns="91425" spcFirstLastPara="1" rIns="91425" wrap="square" tIns="45700">
            <a:spAutoFit/>
          </a:bodyPr>
          <a:lstStyle/>
          <a:p>
            <a:pPr indent="0" lvl="0" marL="0" marR="0" rtl="0" algn="l">
              <a:lnSpc>
                <a:spcPct val="125000"/>
              </a:lnSpc>
              <a:spcBef>
                <a:spcPts val="0"/>
              </a:spcBef>
              <a:spcAft>
                <a:spcPts val="0"/>
              </a:spcAft>
              <a:buClr>
                <a:srgbClr val="262626"/>
              </a:buClr>
              <a:buSzPts val="6000"/>
              <a:buFont typeface="Arial"/>
              <a:buNone/>
            </a:pPr>
            <a:r>
              <a:rPr b="1" i="0" lang="en-IN" sz="3000" u="none" cap="none" strike="noStrike">
                <a:solidFill>
                  <a:srgbClr val="262626"/>
                </a:solidFill>
              </a:rPr>
              <a:t>Lecture-</a:t>
            </a:r>
            <a:r>
              <a:rPr b="1" lang="en-IN" sz="3000">
                <a:solidFill>
                  <a:srgbClr val="262626"/>
                </a:solidFill>
              </a:rPr>
              <a:t>4</a:t>
            </a:r>
            <a:r>
              <a:rPr b="1" lang="en-IN" sz="3000">
                <a:solidFill>
                  <a:schemeClr val="dk1"/>
                </a:solidFill>
              </a:rPr>
              <a:t>  </a:t>
            </a:r>
            <a:r>
              <a:rPr b="1" i="0" lang="en-IN" sz="3000" u="none" cap="none" strike="noStrike">
                <a:solidFill>
                  <a:schemeClr val="dk1"/>
                </a:solidFill>
              </a:rPr>
              <a:t>Introduction to Deadlocks</a:t>
            </a:r>
            <a:endParaRPr b="1" i="0" sz="3000" u="none" cap="none" strike="noStrike">
              <a:solidFill>
                <a:schemeClr val="dk1"/>
              </a:solidFill>
            </a:endParaRPr>
          </a:p>
          <a:p>
            <a:pPr indent="0" lvl="0" marL="0" marR="0" rtl="0" algn="l">
              <a:lnSpc>
                <a:spcPct val="125000"/>
              </a:lnSpc>
              <a:spcBef>
                <a:spcPts val="0"/>
              </a:spcBef>
              <a:spcAft>
                <a:spcPts val="0"/>
              </a:spcAft>
              <a:buClr>
                <a:srgbClr val="262626"/>
              </a:buClr>
              <a:buSzPts val="6000"/>
              <a:buFont typeface="Arial"/>
              <a:buNone/>
            </a:pPr>
            <a:r>
              <a:t/>
            </a:r>
            <a:endParaRPr b="1" sz="3000">
              <a:solidFill>
                <a:schemeClr val="dk1"/>
              </a:solidFill>
            </a:endParaRPr>
          </a:p>
          <a:p>
            <a:pPr indent="0" lvl="0" marL="0" marR="0" rtl="0" algn="l">
              <a:lnSpc>
                <a:spcPct val="125000"/>
              </a:lnSpc>
              <a:spcBef>
                <a:spcPts val="0"/>
              </a:spcBef>
              <a:spcAft>
                <a:spcPts val="0"/>
              </a:spcAft>
              <a:buClr>
                <a:schemeClr val="dk1"/>
              </a:buClr>
              <a:buSzPts val="2000"/>
              <a:buFont typeface="Arial"/>
              <a:buNone/>
            </a:pPr>
            <a:r>
              <a:rPr b="1" i="0" lang="en-IN" sz="2000" u="none" cap="none" strike="noStrike">
                <a:solidFill>
                  <a:schemeClr val="dk1"/>
                </a:solidFill>
              </a:rPr>
              <a:t>Core Topics: </a:t>
            </a:r>
            <a:endParaRPr b="1" sz="2000"/>
          </a:p>
          <a:p>
            <a:pPr indent="-393700" lvl="0" marL="342900" marR="0" rtl="0" algn="l">
              <a:lnSpc>
                <a:spcPct val="125000"/>
              </a:lnSpc>
              <a:spcBef>
                <a:spcPts val="0"/>
              </a:spcBef>
              <a:spcAft>
                <a:spcPts val="0"/>
              </a:spcAft>
              <a:buClr>
                <a:schemeClr val="dk1"/>
              </a:buClr>
              <a:buSzPts val="2800"/>
              <a:buChar char="▪"/>
            </a:pPr>
            <a:r>
              <a:rPr lang="en-IN" sz="2800">
                <a:solidFill>
                  <a:schemeClr val="dk1"/>
                </a:solidFill>
              </a:rPr>
              <a:t>Deadlock Definition</a:t>
            </a:r>
            <a:endParaRPr sz="2800"/>
          </a:p>
          <a:p>
            <a:pPr indent="-393700" lvl="0" marL="342900" marR="0" rtl="0" algn="l">
              <a:lnSpc>
                <a:spcPct val="125000"/>
              </a:lnSpc>
              <a:spcBef>
                <a:spcPts val="0"/>
              </a:spcBef>
              <a:spcAft>
                <a:spcPts val="0"/>
              </a:spcAft>
              <a:buClr>
                <a:schemeClr val="dk1"/>
              </a:buClr>
              <a:buSzPts val="2800"/>
              <a:buChar char="▪"/>
            </a:pPr>
            <a:r>
              <a:rPr lang="en-IN" sz="2800">
                <a:solidFill>
                  <a:schemeClr val="dk1"/>
                </a:solidFill>
              </a:rPr>
              <a:t>Necessary Conditions for Deadlock (Coffman’s Conditions)</a:t>
            </a:r>
            <a:endParaRPr sz="2800"/>
          </a:p>
          <a:p>
            <a:pPr indent="-393700" lvl="0" marL="342900" marR="0" rtl="0" algn="l">
              <a:lnSpc>
                <a:spcPct val="125000"/>
              </a:lnSpc>
              <a:spcBef>
                <a:spcPts val="0"/>
              </a:spcBef>
              <a:spcAft>
                <a:spcPts val="0"/>
              </a:spcAft>
              <a:buClr>
                <a:schemeClr val="dk1"/>
              </a:buClr>
              <a:buSzPts val="2800"/>
              <a:buChar char="▪"/>
            </a:pPr>
            <a:r>
              <a:rPr lang="en-IN" sz="2800">
                <a:solidFill>
                  <a:schemeClr val="dk1"/>
                </a:solidFill>
              </a:rPr>
              <a:t>Resource Allocation Graph (RAG)</a:t>
            </a:r>
            <a:endParaRPr sz="2800"/>
          </a:p>
          <a:p>
            <a:pPr indent="-393700" lvl="0" marL="342900" marR="0" rtl="0" algn="l">
              <a:lnSpc>
                <a:spcPct val="125000"/>
              </a:lnSpc>
              <a:spcBef>
                <a:spcPts val="0"/>
              </a:spcBef>
              <a:spcAft>
                <a:spcPts val="0"/>
              </a:spcAft>
              <a:buClr>
                <a:schemeClr val="dk1"/>
              </a:buClr>
              <a:buSzPts val="2800"/>
              <a:buChar char="▪"/>
            </a:pPr>
            <a:r>
              <a:rPr lang="en-IN" sz="2800">
                <a:solidFill>
                  <a:schemeClr val="dk1"/>
                </a:solidFill>
              </a:rPr>
              <a:t>Deadlock Handling Strategies</a:t>
            </a:r>
            <a:endParaRPr sz="2800">
              <a:solidFill>
                <a:schemeClr val="dk1"/>
              </a:solidFill>
            </a:endParaRPr>
          </a:p>
          <a:p>
            <a:pPr indent="-393700" lvl="0" marL="342900" marR="0" rtl="0" algn="l">
              <a:lnSpc>
                <a:spcPct val="125000"/>
              </a:lnSpc>
              <a:spcBef>
                <a:spcPts val="0"/>
              </a:spcBef>
              <a:spcAft>
                <a:spcPts val="0"/>
              </a:spcAft>
              <a:buClr>
                <a:schemeClr val="dk1"/>
              </a:buClr>
              <a:buSzPts val="2800"/>
              <a:buChar char="▪"/>
            </a:pPr>
            <a:r>
              <a:rPr lang="en-IN" sz="2800">
                <a:solidFill>
                  <a:schemeClr val="dk1"/>
                </a:solidFill>
              </a:rPr>
              <a:t>Banker’s Algorithm (Avoidance)</a:t>
            </a:r>
            <a:endParaRPr sz="2800">
              <a:solidFill>
                <a:schemeClr val="dk1"/>
              </a:solidFill>
            </a:endParaRPr>
          </a:p>
          <a:p>
            <a:pPr indent="-393700" lvl="0" marL="342900" marR="0" rtl="0" algn="l">
              <a:lnSpc>
                <a:spcPct val="125000"/>
              </a:lnSpc>
              <a:spcBef>
                <a:spcPts val="0"/>
              </a:spcBef>
              <a:spcAft>
                <a:spcPts val="0"/>
              </a:spcAft>
              <a:buClr>
                <a:schemeClr val="dk1"/>
              </a:buClr>
              <a:buSzPts val="2800"/>
              <a:buChar char="▪"/>
            </a:pPr>
            <a:r>
              <a:rPr lang="en-IN" sz="2800">
                <a:solidFill>
                  <a:schemeClr val="dk1"/>
                </a:solidFill>
              </a:rPr>
              <a:t>Recovery from Deadlock</a:t>
            </a:r>
            <a:endParaRPr sz="2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g737a725656b79a5d_281"/>
          <p:cNvSpPr txBox="1"/>
          <p:nvPr/>
        </p:nvSpPr>
        <p:spPr>
          <a:xfrm>
            <a:off x="1732220" y="130722"/>
            <a:ext cx="102075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IN" sz="3600"/>
              <a:t>Deadlock Avoidance</a:t>
            </a:r>
            <a:endParaRPr sz="3600"/>
          </a:p>
          <a:p>
            <a:pPr indent="0" lvl="0" marL="0" marR="0" rtl="0" algn="l">
              <a:lnSpc>
                <a:spcPct val="100000"/>
              </a:lnSpc>
              <a:spcBef>
                <a:spcPts val="0"/>
              </a:spcBef>
              <a:spcAft>
                <a:spcPts val="0"/>
              </a:spcAft>
              <a:buClr>
                <a:srgbClr val="000000"/>
              </a:buClr>
              <a:buSzPts val="3600"/>
              <a:buFont typeface="Arial"/>
              <a:buNone/>
            </a:pPr>
            <a:r>
              <a:t/>
            </a:r>
            <a:endParaRPr sz="3600"/>
          </a:p>
        </p:txBody>
      </p:sp>
      <p:sp>
        <p:nvSpPr>
          <p:cNvPr id="157" name="Google Shape;157;g737a725656b79a5d_281"/>
          <p:cNvSpPr txBox="1"/>
          <p:nvPr/>
        </p:nvSpPr>
        <p:spPr>
          <a:xfrm>
            <a:off x="527850" y="1331324"/>
            <a:ext cx="11136300" cy="5347200"/>
          </a:xfrm>
          <a:prstGeom prst="rect">
            <a:avLst/>
          </a:prstGeom>
          <a:noFill/>
          <a:ln>
            <a:noFill/>
          </a:ln>
        </p:spPr>
        <p:txBody>
          <a:bodyPr anchorCtr="0" anchor="t" bIns="45700" lIns="91425" spcFirstLastPara="1" rIns="91425" wrap="square" tIns="45700">
            <a:spAutoFit/>
          </a:bodyPr>
          <a:lstStyle/>
          <a:p>
            <a:pPr indent="-342900" lvl="0" marL="342900" rtl="0" algn="just">
              <a:lnSpc>
                <a:spcPct val="150000"/>
              </a:lnSpc>
              <a:spcBef>
                <a:spcPts val="0"/>
              </a:spcBef>
              <a:spcAft>
                <a:spcPts val="0"/>
              </a:spcAft>
              <a:buClr>
                <a:schemeClr val="dk1"/>
              </a:buClr>
              <a:buSzPts val="1800"/>
              <a:buFont typeface="Arial"/>
              <a:buNone/>
            </a:pPr>
            <a:r>
              <a:rPr lang="en-IN" sz="1800">
                <a:solidFill>
                  <a:schemeClr val="dk1"/>
                </a:solidFill>
              </a:rPr>
              <a:t>If we have prior knowledge of how resources will be requested, it's possible to determine if we are entering an "unsafe" state.</a:t>
            </a:r>
            <a:endParaRPr sz="1800">
              <a:solidFill>
                <a:schemeClr val="dk1"/>
              </a:solidFill>
            </a:endParaRPr>
          </a:p>
          <a:p>
            <a:pPr indent="-342900" lvl="0" marL="342900" rtl="0" algn="just">
              <a:lnSpc>
                <a:spcPct val="150000"/>
              </a:lnSpc>
              <a:spcBef>
                <a:spcPts val="360"/>
              </a:spcBef>
              <a:spcAft>
                <a:spcPts val="0"/>
              </a:spcAft>
              <a:buClr>
                <a:schemeClr val="dk1"/>
              </a:buClr>
              <a:buSzPts val="1800"/>
              <a:buFont typeface="Arial"/>
              <a:buNone/>
            </a:pPr>
            <a:r>
              <a:rPr lang="en-IN" sz="1800">
                <a:solidFill>
                  <a:schemeClr val="dk1"/>
                </a:solidFill>
              </a:rPr>
              <a:t> </a:t>
            </a:r>
            <a:endParaRPr sz="1800">
              <a:solidFill>
                <a:schemeClr val="dk1"/>
              </a:solidFill>
            </a:endParaRPr>
          </a:p>
          <a:p>
            <a:pPr indent="-342900" lvl="0" marL="342900" rtl="0" algn="just">
              <a:lnSpc>
                <a:spcPct val="150000"/>
              </a:lnSpc>
              <a:spcBef>
                <a:spcPts val="360"/>
              </a:spcBef>
              <a:spcAft>
                <a:spcPts val="0"/>
              </a:spcAft>
              <a:buClr>
                <a:schemeClr val="dk1"/>
              </a:buClr>
              <a:buSzPts val="1800"/>
              <a:buFont typeface="Arial"/>
              <a:buNone/>
            </a:pPr>
            <a:r>
              <a:rPr lang="en-IN" sz="1800">
                <a:solidFill>
                  <a:schemeClr val="dk1"/>
                </a:solidFill>
              </a:rPr>
              <a:t>Possible states are:</a:t>
            </a:r>
            <a:endParaRPr sz="1800">
              <a:solidFill>
                <a:schemeClr val="dk1"/>
              </a:solidFill>
            </a:endParaRPr>
          </a:p>
          <a:p>
            <a:pPr indent="-342900" lvl="0" marL="457200" rtl="0" algn="just">
              <a:lnSpc>
                <a:spcPct val="150000"/>
              </a:lnSpc>
              <a:spcBef>
                <a:spcPts val="360"/>
              </a:spcBef>
              <a:spcAft>
                <a:spcPts val="0"/>
              </a:spcAft>
              <a:buClr>
                <a:srgbClr val="274E13"/>
              </a:buClr>
              <a:buSzPts val="1800"/>
              <a:buAutoNum type="arabicPeriod"/>
            </a:pPr>
            <a:r>
              <a:rPr b="1" lang="en-IN" sz="1800">
                <a:solidFill>
                  <a:srgbClr val="3333CC"/>
                </a:solidFill>
              </a:rPr>
              <a:t>Deadlock:</a:t>
            </a:r>
            <a:r>
              <a:rPr lang="en-IN" sz="1800">
                <a:solidFill>
                  <a:srgbClr val="3333CC"/>
                </a:solidFill>
              </a:rPr>
              <a:t>  No forward progress can be made</a:t>
            </a:r>
            <a:r>
              <a:rPr lang="en-IN" sz="1800">
                <a:solidFill>
                  <a:srgbClr val="274E13"/>
                </a:solidFill>
              </a:rPr>
              <a:t>.</a:t>
            </a:r>
            <a:endParaRPr sz="1800">
              <a:solidFill>
                <a:srgbClr val="274E13"/>
              </a:solidFill>
            </a:endParaRPr>
          </a:p>
          <a:p>
            <a:pPr indent="-342900" lvl="0" marL="457200" rtl="0" algn="just">
              <a:lnSpc>
                <a:spcPct val="150000"/>
              </a:lnSpc>
              <a:spcBef>
                <a:spcPts val="0"/>
              </a:spcBef>
              <a:spcAft>
                <a:spcPts val="0"/>
              </a:spcAft>
              <a:buClr>
                <a:srgbClr val="FF0000"/>
              </a:buClr>
              <a:buSzPts val="1800"/>
              <a:buAutoNum type="arabicPeriod"/>
            </a:pPr>
            <a:r>
              <a:rPr b="1" lang="en-IN" sz="1800">
                <a:solidFill>
                  <a:srgbClr val="FF0000"/>
                </a:solidFill>
              </a:rPr>
              <a:t>Unsafe state:</a:t>
            </a:r>
            <a:r>
              <a:rPr lang="en-IN" sz="1800">
                <a:solidFill>
                  <a:srgbClr val="FF0000"/>
                </a:solidFill>
              </a:rPr>
              <a:t> A state that </a:t>
            </a:r>
            <a:r>
              <a:rPr b="1" lang="en-IN" sz="1800">
                <a:solidFill>
                  <a:srgbClr val="FF0000"/>
                </a:solidFill>
              </a:rPr>
              <a:t>may</a:t>
            </a:r>
            <a:r>
              <a:rPr lang="en-IN" sz="1800">
                <a:solidFill>
                  <a:srgbClr val="FF0000"/>
                </a:solidFill>
              </a:rPr>
              <a:t> allow deadlock.</a:t>
            </a:r>
            <a:endParaRPr sz="1800">
              <a:solidFill>
                <a:srgbClr val="FF0000"/>
              </a:solidFill>
            </a:endParaRPr>
          </a:p>
          <a:p>
            <a:pPr indent="-342900" lvl="0" marL="457200" rtl="0" algn="just">
              <a:lnSpc>
                <a:spcPct val="150000"/>
              </a:lnSpc>
              <a:spcBef>
                <a:spcPts val="0"/>
              </a:spcBef>
              <a:spcAft>
                <a:spcPts val="0"/>
              </a:spcAft>
              <a:buClr>
                <a:srgbClr val="00FF00"/>
              </a:buClr>
              <a:buSzPts val="1800"/>
              <a:buAutoNum type="arabicPeriod"/>
            </a:pPr>
            <a:r>
              <a:rPr b="1" lang="en-IN" sz="1800">
                <a:solidFill>
                  <a:srgbClr val="274E13"/>
                </a:solidFill>
              </a:rPr>
              <a:t>Safe state: </a:t>
            </a:r>
            <a:r>
              <a:rPr lang="en-IN" sz="1800">
                <a:solidFill>
                  <a:srgbClr val="274E13"/>
                </a:solidFill>
              </a:rPr>
              <a:t>A state is safe if a sequence of processes exist such that there are enough resources for the first to finish, and as each finishes and releases its resources there are enough for the next to finis</a:t>
            </a:r>
            <a:r>
              <a:rPr lang="en-IN" sz="1800">
                <a:solidFill>
                  <a:srgbClr val="00FF00"/>
                </a:solidFill>
              </a:rPr>
              <a:t>h.</a:t>
            </a:r>
            <a:endParaRPr sz="1800">
              <a:solidFill>
                <a:srgbClr val="00FF00"/>
              </a:solidFill>
            </a:endParaRPr>
          </a:p>
          <a:p>
            <a:pPr indent="-342900" lvl="0" marL="342900" rtl="0" algn="just">
              <a:lnSpc>
                <a:spcPct val="150000"/>
              </a:lnSpc>
              <a:spcBef>
                <a:spcPts val="360"/>
              </a:spcBef>
              <a:spcAft>
                <a:spcPts val="0"/>
              </a:spcAft>
              <a:buClr>
                <a:schemeClr val="dk1"/>
              </a:buClr>
              <a:buSzPts val="1800"/>
              <a:buFont typeface="Arial"/>
              <a:buNone/>
            </a:pPr>
            <a:r>
              <a:rPr lang="en-IN" sz="1800">
                <a:solidFill>
                  <a:schemeClr val="dk1"/>
                </a:solidFill>
              </a:rPr>
              <a:t> </a:t>
            </a:r>
            <a:endParaRPr sz="1800">
              <a:solidFill>
                <a:schemeClr val="dk1"/>
              </a:solidFill>
            </a:endParaRPr>
          </a:p>
          <a:p>
            <a:pPr indent="-342900" lvl="0" marL="342900" rtl="0" algn="just">
              <a:lnSpc>
                <a:spcPct val="150000"/>
              </a:lnSpc>
              <a:spcBef>
                <a:spcPts val="360"/>
              </a:spcBef>
              <a:spcAft>
                <a:spcPts val="0"/>
              </a:spcAft>
              <a:buClr>
                <a:schemeClr val="dk1"/>
              </a:buClr>
              <a:buSzPts val="1800"/>
              <a:buFont typeface="Arial"/>
              <a:buNone/>
            </a:pPr>
            <a:r>
              <a:rPr lang="en-IN" sz="1800">
                <a:solidFill>
                  <a:schemeClr val="dk1"/>
                </a:solidFill>
              </a:rPr>
              <a:t>The rule is simple: If a request allocation would cause an unsafe state, do not honor that request.</a:t>
            </a:r>
            <a:endParaRPr sz="1800">
              <a:solidFill>
                <a:schemeClr val="dk1"/>
              </a:solidFill>
            </a:endParaRPr>
          </a:p>
          <a:p>
            <a:pPr indent="-342900" lvl="0" marL="342900" rtl="0" algn="just">
              <a:lnSpc>
                <a:spcPct val="90000"/>
              </a:lnSpc>
              <a:spcBef>
                <a:spcPts val="360"/>
              </a:spcBef>
              <a:spcAft>
                <a:spcPts val="0"/>
              </a:spcAft>
              <a:buClr>
                <a:schemeClr val="dk1"/>
              </a:buClr>
              <a:buSzPts val="1800"/>
              <a:buFont typeface="Arial"/>
              <a:buNone/>
            </a:pPr>
            <a:r>
              <a:rPr lang="en-IN" sz="1800">
                <a:solidFill>
                  <a:schemeClr val="dk1"/>
                </a:solidFill>
              </a:rPr>
              <a:t> </a:t>
            </a:r>
            <a:endParaRPr sz="1800">
              <a:solidFill>
                <a:schemeClr val="dk1"/>
              </a:solidFill>
            </a:endParaRPr>
          </a:p>
          <a:p>
            <a:pPr indent="-342900" lvl="0" marL="342900" rtl="0" algn="just">
              <a:lnSpc>
                <a:spcPct val="90000"/>
              </a:lnSpc>
              <a:spcBef>
                <a:spcPts val="360"/>
              </a:spcBef>
              <a:spcAft>
                <a:spcPts val="0"/>
              </a:spcAft>
              <a:buClr>
                <a:srgbClr val="3333CC"/>
              </a:buClr>
              <a:buSzPts val="1800"/>
              <a:buFont typeface="Arial"/>
              <a:buNone/>
            </a:pPr>
            <a:r>
              <a:rPr b="1" lang="en-IN" sz="1800">
                <a:solidFill>
                  <a:srgbClr val="3333CC"/>
                </a:solidFill>
              </a:rPr>
              <a:t>NOTE: All deadlocks are unsafe, but all unsafes are NOT deadlocks.</a:t>
            </a:r>
            <a:endParaRPr sz="1800">
              <a:solidFill>
                <a:schemeClr val="dk1"/>
              </a:solidFill>
            </a:endParaRPr>
          </a:p>
          <a:p>
            <a:pPr indent="0" lvl="0" marL="0" marR="0" rtl="0" algn="just">
              <a:lnSpc>
                <a:spcPct val="150000"/>
              </a:lnSpc>
              <a:spcBef>
                <a:spcPts val="0"/>
              </a:spcBef>
              <a:spcAft>
                <a:spcPts val="0"/>
              </a:spcAft>
              <a:buNone/>
            </a:pPr>
            <a:r>
              <a:t/>
            </a:r>
            <a:endParaRPr sz="1800">
              <a:solidFill>
                <a:srgbClr val="3333CC"/>
              </a:solidFill>
            </a:endParaRPr>
          </a:p>
        </p:txBody>
      </p:sp>
      <p:pic>
        <p:nvPicPr>
          <p:cNvPr id="158" name="Google Shape;158;g737a725656b79a5d_281"/>
          <p:cNvPicPr preferRelativeResize="0"/>
          <p:nvPr/>
        </p:nvPicPr>
        <p:blipFill rotWithShape="1">
          <a:blip r:embed="rId4">
            <a:alphaModFix/>
          </a:blip>
          <a:srcRect b="0" l="0" r="0" t="0"/>
          <a:stretch/>
        </p:blipFill>
        <p:spPr>
          <a:xfrm>
            <a:off x="10936841" y="35960"/>
            <a:ext cx="941798" cy="9417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g737a725656b79a5d_287"/>
          <p:cNvSpPr txBox="1"/>
          <p:nvPr/>
        </p:nvSpPr>
        <p:spPr>
          <a:xfrm>
            <a:off x="1732220" y="130722"/>
            <a:ext cx="102075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IN" sz="3600"/>
              <a:t>Deadlock Avoidance</a:t>
            </a:r>
            <a:endParaRPr sz="3600"/>
          </a:p>
          <a:p>
            <a:pPr indent="0" lvl="0" marL="0" marR="0" rtl="0" algn="l">
              <a:lnSpc>
                <a:spcPct val="100000"/>
              </a:lnSpc>
              <a:spcBef>
                <a:spcPts val="0"/>
              </a:spcBef>
              <a:spcAft>
                <a:spcPts val="0"/>
              </a:spcAft>
              <a:buClr>
                <a:srgbClr val="000000"/>
              </a:buClr>
              <a:buSzPts val="3600"/>
              <a:buFont typeface="Arial"/>
              <a:buNone/>
            </a:pPr>
            <a:r>
              <a:t/>
            </a:r>
            <a:endParaRPr sz="3600"/>
          </a:p>
        </p:txBody>
      </p:sp>
      <p:sp>
        <p:nvSpPr>
          <p:cNvPr id="164" name="Google Shape;164;g737a725656b79a5d_287"/>
          <p:cNvSpPr txBox="1"/>
          <p:nvPr/>
        </p:nvSpPr>
        <p:spPr>
          <a:xfrm>
            <a:off x="527850" y="1331324"/>
            <a:ext cx="11136300" cy="7851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IN" sz="1800">
                <a:solidFill>
                  <a:schemeClr val="dk1"/>
                </a:solidFill>
              </a:rPr>
              <a:t>NOTE: All deadlocks are unsafe, but all unsafes are NOT deadlocks.</a:t>
            </a:r>
            <a:endParaRPr sz="1800">
              <a:solidFill>
                <a:schemeClr val="dk1"/>
              </a:solidFill>
            </a:endParaRPr>
          </a:p>
          <a:p>
            <a:pPr indent="0" lvl="0" marL="0" marR="0" rtl="0" algn="just">
              <a:lnSpc>
                <a:spcPct val="150000"/>
              </a:lnSpc>
              <a:spcBef>
                <a:spcPts val="0"/>
              </a:spcBef>
              <a:spcAft>
                <a:spcPts val="0"/>
              </a:spcAft>
              <a:buNone/>
            </a:pPr>
            <a:r>
              <a:t/>
            </a:r>
            <a:endParaRPr sz="1800">
              <a:solidFill>
                <a:schemeClr val="dk1"/>
              </a:solidFill>
            </a:endParaRPr>
          </a:p>
        </p:txBody>
      </p:sp>
      <p:pic>
        <p:nvPicPr>
          <p:cNvPr id="165" name="Google Shape;165;g737a725656b79a5d_287"/>
          <p:cNvPicPr preferRelativeResize="0"/>
          <p:nvPr/>
        </p:nvPicPr>
        <p:blipFill rotWithShape="1">
          <a:blip r:embed="rId4">
            <a:alphaModFix/>
          </a:blip>
          <a:srcRect b="0" l="0" r="0" t="0"/>
          <a:stretch/>
        </p:blipFill>
        <p:spPr>
          <a:xfrm>
            <a:off x="10936841" y="35960"/>
            <a:ext cx="941798" cy="941798"/>
          </a:xfrm>
          <a:prstGeom prst="rect">
            <a:avLst/>
          </a:prstGeom>
          <a:noFill/>
          <a:ln>
            <a:noFill/>
          </a:ln>
        </p:spPr>
      </p:pic>
      <p:sp>
        <p:nvSpPr>
          <p:cNvPr id="166" name="Google Shape;166;g737a725656b79a5d_287"/>
          <p:cNvSpPr txBox="1"/>
          <p:nvPr/>
        </p:nvSpPr>
        <p:spPr>
          <a:xfrm>
            <a:off x="4551625" y="2497275"/>
            <a:ext cx="2819400" cy="1828800"/>
          </a:xfrm>
          <a:prstGeom prst="rect">
            <a:avLst/>
          </a:prstGeom>
          <a:solidFill>
            <a:srgbClr val="CC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a:solidFill>
                  <a:srgbClr val="000000"/>
                </a:solidFill>
                <a:latin typeface="Arial"/>
                <a:ea typeface="Arial"/>
                <a:cs typeface="Arial"/>
                <a:sym typeface="Arial"/>
              </a:rPr>
              <a:t>SAFE</a:t>
            </a:r>
            <a:endParaRPr/>
          </a:p>
        </p:txBody>
      </p:sp>
      <p:sp>
        <p:nvSpPr>
          <p:cNvPr id="167" name="Google Shape;167;g737a725656b79a5d_287"/>
          <p:cNvSpPr txBox="1"/>
          <p:nvPr/>
        </p:nvSpPr>
        <p:spPr>
          <a:xfrm>
            <a:off x="1732225" y="2497275"/>
            <a:ext cx="2819400" cy="1828800"/>
          </a:xfrm>
          <a:prstGeom prst="rect">
            <a:avLst/>
          </a:prstGeom>
          <a:solidFill>
            <a:srgbClr val="FFFFC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68" name="Google Shape;168;g737a725656b79a5d_287"/>
          <p:cNvSpPr txBox="1"/>
          <p:nvPr/>
        </p:nvSpPr>
        <p:spPr>
          <a:xfrm>
            <a:off x="2037025" y="3335475"/>
            <a:ext cx="1917600" cy="762000"/>
          </a:xfrm>
          <a:prstGeom prst="rect">
            <a:avLst/>
          </a:prstGeom>
          <a:solidFill>
            <a:srgbClr val="FF99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a:solidFill>
                  <a:srgbClr val="000000"/>
                </a:solidFill>
                <a:latin typeface="Arial"/>
                <a:ea typeface="Arial"/>
                <a:cs typeface="Arial"/>
                <a:sym typeface="Arial"/>
              </a:rPr>
              <a:t>DEADLOCK</a:t>
            </a:r>
            <a:endParaRPr/>
          </a:p>
        </p:txBody>
      </p:sp>
      <p:sp>
        <p:nvSpPr>
          <p:cNvPr id="169" name="Google Shape;169;g737a725656b79a5d_287"/>
          <p:cNvSpPr txBox="1"/>
          <p:nvPr/>
        </p:nvSpPr>
        <p:spPr>
          <a:xfrm>
            <a:off x="2722825" y="2725875"/>
            <a:ext cx="12318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a:solidFill>
                  <a:srgbClr val="000000"/>
                </a:solidFill>
                <a:latin typeface="Arial"/>
                <a:ea typeface="Arial"/>
                <a:cs typeface="Arial"/>
                <a:sym typeface="Arial"/>
              </a:rPr>
              <a:t>UNSAFE</a:t>
            </a:r>
            <a:endParaRPr/>
          </a:p>
        </p:txBody>
      </p:sp>
      <p:sp>
        <p:nvSpPr>
          <p:cNvPr id="170" name="Google Shape;170;g737a725656b79a5d_287"/>
          <p:cNvSpPr txBox="1"/>
          <p:nvPr/>
        </p:nvSpPr>
        <p:spPr>
          <a:xfrm>
            <a:off x="1732225" y="4402275"/>
            <a:ext cx="2743200" cy="8403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800"/>
              <a:buFont typeface="Helvetica Neue"/>
              <a:buNone/>
            </a:pPr>
            <a:r>
              <a:rPr b="1" i="0" lang="en-IN" sz="1800" u="none">
                <a:solidFill>
                  <a:srgbClr val="000000"/>
                </a:solidFill>
                <a:latin typeface="Helvetica Neue"/>
                <a:ea typeface="Helvetica Neue"/>
                <a:cs typeface="Helvetica Neue"/>
                <a:sym typeface="Helvetica Neue"/>
              </a:rPr>
              <a:t>Only with luck will processes avoid deadlock. </a:t>
            </a:r>
            <a:endParaRPr/>
          </a:p>
        </p:txBody>
      </p:sp>
      <p:sp>
        <p:nvSpPr>
          <p:cNvPr id="171" name="Google Shape;171;g737a725656b79a5d_287"/>
          <p:cNvSpPr txBox="1"/>
          <p:nvPr/>
        </p:nvSpPr>
        <p:spPr>
          <a:xfrm>
            <a:off x="5226312" y="4380050"/>
            <a:ext cx="1819200" cy="6372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800"/>
              <a:buFont typeface="Helvetica Neue"/>
              <a:buNone/>
            </a:pPr>
            <a:r>
              <a:rPr b="1" i="0" lang="en-IN" sz="1800" u="none">
                <a:solidFill>
                  <a:srgbClr val="000000"/>
                </a:solidFill>
                <a:latin typeface="Helvetica Neue"/>
                <a:ea typeface="Helvetica Neue"/>
                <a:cs typeface="Helvetica Neue"/>
                <a:sym typeface="Helvetica Neue"/>
              </a:rPr>
              <a:t>O.S. can avoid </a:t>
            </a:r>
            <a:endParaRPr b="1" i="0" sz="1800" u="none">
              <a:solidFill>
                <a:srgbClr val="000000"/>
              </a:solidFill>
              <a:latin typeface="Arial"/>
              <a:ea typeface="Arial"/>
              <a:cs typeface="Arial"/>
              <a:sym typeface="Arial"/>
            </a:endParaRPr>
          </a:p>
          <a:p>
            <a:pPr indent="0" lvl="0" marL="0" marR="0" rtl="0" algn="ctr">
              <a:lnSpc>
                <a:spcPct val="90000"/>
              </a:lnSpc>
              <a:spcBef>
                <a:spcPts val="360"/>
              </a:spcBef>
              <a:spcAft>
                <a:spcPts val="0"/>
              </a:spcAft>
              <a:buClr>
                <a:srgbClr val="000000"/>
              </a:buClr>
              <a:buSzPts val="1800"/>
              <a:buFont typeface="Helvetica Neue"/>
              <a:buNone/>
            </a:pPr>
            <a:r>
              <a:rPr b="1" i="0" lang="en-IN" sz="1800" u="none">
                <a:solidFill>
                  <a:srgbClr val="000000"/>
                </a:solidFill>
                <a:latin typeface="Helvetica Neue"/>
                <a:ea typeface="Helvetica Neue"/>
                <a:cs typeface="Helvetica Neue"/>
                <a:sym typeface="Helvetica Neue"/>
              </a:rPr>
              <a:t>deadlock.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5" name="Shape 175"/>
        <p:cNvGrpSpPr/>
        <p:nvPr/>
      </p:nvGrpSpPr>
      <p:grpSpPr>
        <a:xfrm>
          <a:off x="0" y="0"/>
          <a:ext cx="0" cy="0"/>
          <a:chOff x="0" y="0"/>
          <a:chExt cx="0" cy="0"/>
        </a:xfrm>
      </p:grpSpPr>
      <p:sp>
        <p:nvSpPr>
          <p:cNvPr id="176" name="Google Shape;176;g737a725656b79a5d_301"/>
          <p:cNvSpPr txBox="1"/>
          <p:nvPr/>
        </p:nvSpPr>
        <p:spPr>
          <a:xfrm>
            <a:off x="1732220" y="130722"/>
            <a:ext cx="10207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IN" sz="3600"/>
              <a:t>Banker’s Algorithm</a:t>
            </a:r>
            <a:endParaRPr sz="3600"/>
          </a:p>
        </p:txBody>
      </p:sp>
      <p:pic>
        <p:nvPicPr>
          <p:cNvPr id="177" name="Google Shape;177;g737a725656b79a5d_301"/>
          <p:cNvPicPr preferRelativeResize="0"/>
          <p:nvPr/>
        </p:nvPicPr>
        <p:blipFill rotWithShape="1">
          <a:blip r:embed="rId4">
            <a:alphaModFix/>
          </a:blip>
          <a:srcRect b="0" l="0" r="0" t="0"/>
          <a:stretch/>
        </p:blipFill>
        <p:spPr>
          <a:xfrm>
            <a:off x="10936841" y="35960"/>
            <a:ext cx="941798" cy="941798"/>
          </a:xfrm>
          <a:prstGeom prst="rect">
            <a:avLst/>
          </a:prstGeom>
          <a:noFill/>
          <a:ln>
            <a:noFill/>
          </a:ln>
        </p:spPr>
      </p:pic>
      <p:sp>
        <p:nvSpPr>
          <p:cNvPr id="178" name="Google Shape;178;g737a725656b79a5d_301"/>
          <p:cNvSpPr txBox="1"/>
          <p:nvPr/>
        </p:nvSpPr>
        <p:spPr>
          <a:xfrm>
            <a:off x="961550" y="1612650"/>
            <a:ext cx="997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179" name="Google Shape;179;g737a725656b79a5d_301"/>
          <p:cNvPicPr preferRelativeResize="0"/>
          <p:nvPr/>
        </p:nvPicPr>
        <p:blipFill>
          <a:blip r:embed="rId5">
            <a:alphaModFix/>
          </a:blip>
          <a:stretch>
            <a:fillRect/>
          </a:stretch>
        </p:blipFill>
        <p:spPr>
          <a:xfrm>
            <a:off x="818225" y="1365000"/>
            <a:ext cx="9125876" cy="4532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g737a725656b79a5d_316"/>
          <p:cNvSpPr txBox="1"/>
          <p:nvPr/>
        </p:nvSpPr>
        <p:spPr>
          <a:xfrm>
            <a:off x="1662550" y="1668325"/>
            <a:ext cx="997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185" name="Google Shape;185;g737a725656b79a5d_316"/>
          <p:cNvPicPr preferRelativeResize="0"/>
          <p:nvPr/>
        </p:nvPicPr>
        <p:blipFill>
          <a:blip r:embed="rId4">
            <a:alphaModFix/>
          </a:blip>
          <a:stretch>
            <a:fillRect/>
          </a:stretch>
        </p:blipFill>
        <p:spPr>
          <a:xfrm>
            <a:off x="1662550" y="1294375"/>
            <a:ext cx="9696574" cy="4928625"/>
          </a:xfrm>
          <a:prstGeom prst="rect">
            <a:avLst/>
          </a:prstGeom>
          <a:noFill/>
          <a:ln>
            <a:noFill/>
          </a:ln>
        </p:spPr>
      </p:pic>
      <p:sp>
        <p:nvSpPr>
          <p:cNvPr id="186" name="Google Shape;186;g737a725656b79a5d_316"/>
          <p:cNvSpPr txBox="1"/>
          <p:nvPr/>
        </p:nvSpPr>
        <p:spPr>
          <a:xfrm>
            <a:off x="2060875" y="282875"/>
            <a:ext cx="997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800">
                <a:solidFill>
                  <a:schemeClr val="dk1"/>
                </a:solidFill>
                <a:latin typeface="Calibri"/>
                <a:ea typeface="Calibri"/>
                <a:cs typeface="Calibri"/>
                <a:sym typeface="Calibri"/>
              </a:rPr>
              <a:t>Banker’s Algorithm (cont.)</a:t>
            </a:r>
            <a:endParaRPr sz="2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g35c09ad6865_0_59"/>
          <p:cNvSpPr txBox="1"/>
          <p:nvPr/>
        </p:nvSpPr>
        <p:spPr>
          <a:xfrm>
            <a:off x="1662550" y="1668325"/>
            <a:ext cx="9975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7200">
                <a:solidFill>
                  <a:schemeClr val="dk1"/>
                </a:solidFill>
              </a:rPr>
              <a:t>Slow Learner Activities</a:t>
            </a:r>
            <a:endParaRPr sz="72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5" name="Shape 195"/>
        <p:cNvGrpSpPr/>
        <p:nvPr/>
      </p:nvGrpSpPr>
      <p:grpSpPr>
        <a:xfrm>
          <a:off x="0" y="0"/>
          <a:ext cx="0" cy="0"/>
          <a:chOff x="0" y="0"/>
          <a:chExt cx="0" cy="0"/>
        </a:xfrm>
      </p:grpSpPr>
      <p:sp>
        <p:nvSpPr>
          <p:cNvPr id="196" name="Google Shape;196;g35b03c5d437_0_0"/>
          <p:cNvSpPr txBox="1"/>
          <p:nvPr/>
        </p:nvSpPr>
        <p:spPr>
          <a:xfrm>
            <a:off x="1662550" y="1668325"/>
            <a:ext cx="997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97" name="Google Shape;197;g35b03c5d437_0_0"/>
          <p:cNvSpPr txBox="1"/>
          <p:nvPr/>
        </p:nvSpPr>
        <p:spPr>
          <a:xfrm>
            <a:off x="2060875" y="282875"/>
            <a:ext cx="997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800">
                <a:solidFill>
                  <a:schemeClr val="dk1"/>
                </a:solidFill>
              </a:rPr>
              <a:t>Slow </a:t>
            </a:r>
            <a:r>
              <a:rPr lang="en-IN" sz="2800">
                <a:solidFill>
                  <a:schemeClr val="dk1"/>
                </a:solidFill>
              </a:rPr>
              <a:t>Learners Activity 1</a:t>
            </a:r>
            <a:endParaRPr sz="2800">
              <a:solidFill>
                <a:schemeClr val="dk1"/>
              </a:solidFill>
            </a:endParaRPr>
          </a:p>
        </p:txBody>
      </p:sp>
      <p:sp>
        <p:nvSpPr>
          <p:cNvPr id="198" name="Google Shape;198;g35b03c5d437_0_0"/>
          <p:cNvSpPr txBox="1"/>
          <p:nvPr/>
        </p:nvSpPr>
        <p:spPr>
          <a:xfrm>
            <a:off x="1108350" y="1143125"/>
            <a:ext cx="997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199" name="Google Shape;199;g35b03c5d437_0_0"/>
          <p:cNvPicPr preferRelativeResize="0"/>
          <p:nvPr/>
        </p:nvPicPr>
        <p:blipFill>
          <a:blip r:embed="rId4">
            <a:alphaModFix/>
          </a:blip>
          <a:stretch>
            <a:fillRect/>
          </a:stretch>
        </p:blipFill>
        <p:spPr>
          <a:xfrm>
            <a:off x="1988125" y="1481650"/>
            <a:ext cx="7869537" cy="4269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g737a725656b79a5d_345"/>
          <p:cNvSpPr txBox="1"/>
          <p:nvPr/>
        </p:nvSpPr>
        <p:spPr>
          <a:xfrm>
            <a:off x="1662550" y="1668325"/>
            <a:ext cx="997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05" name="Google Shape;205;g737a725656b79a5d_345"/>
          <p:cNvSpPr txBox="1"/>
          <p:nvPr/>
        </p:nvSpPr>
        <p:spPr>
          <a:xfrm>
            <a:off x="2060875" y="282875"/>
            <a:ext cx="997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800">
                <a:solidFill>
                  <a:schemeClr val="dk1"/>
                </a:solidFill>
              </a:rPr>
              <a:t>Slow Learners Activity 2</a:t>
            </a:r>
            <a:endParaRPr sz="2800">
              <a:solidFill>
                <a:schemeClr val="dk1"/>
              </a:solidFill>
            </a:endParaRPr>
          </a:p>
        </p:txBody>
      </p:sp>
      <p:pic>
        <p:nvPicPr>
          <p:cNvPr id="206" name="Google Shape;206;g737a725656b79a5d_345"/>
          <p:cNvPicPr preferRelativeResize="0"/>
          <p:nvPr/>
        </p:nvPicPr>
        <p:blipFill>
          <a:blip r:embed="rId4">
            <a:alphaModFix/>
          </a:blip>
          <a:stretch>
            <a:fillRect/>
          </a:stretch>
        </p:blipFill>
        <p:spPr>
          <a:xfrm>
            <a:off x="952500" y="1668325"/>
            <a:ext cx="9259710" cy="4269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g737a725656b79a5d_355"/>
          <p:cNvSpPr txBox="1"/>
          <p:nvPr/>
        </p:nvSpPr>
        <p:spPr>
          <a:xfrm>
            <a:off x="1662550" y="1668325"/>
            <a:ext cx="997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12" name="Google Shape;212;g737a725656b79a5d_355"/>
          <p:cNvSpPr txBox="1"/>
          <p:nvPr/>
        </p:nvSpPr>
        <p:spPr>
          <a:xfrm>
            <a:off x="2060875" y="282875"/>
            <a:ext cx="997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800">
                <a:solidFill>
                  <a:schemeClr val="dk1"/>
                </a:solidFill>
              </a:rPr>
              <a:t>Slow Learners Activity 3</a:t>
            </a:r>
            <a:endParaRPr sz="2800">
              <a:solidFill>
                <a:schemeClr val="dk1"/>
              </a:solidFill>
            </a:endParaRPr>
          </a:p>
        </p:txBody>
      </p:sp>
      <p:sp>
        <p:nvSpPr>
          <p:cNvPr id="213" name="Google Shape;213;g737a725656b79a5d_355"/>
          <p:cNvSpPr txBox="1"/>
          <p:nvPr/>
        </p:nvSpPr>
        <p:spPr>
          <a:xfrm>
            <a:off x="675400" y="1443175"/>
            <a:ext cx="106161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800">
                <a:solidFill>
                  <a:schemeClr val="dk1"/>
                </a:solidFill>
              </a:rPr>
              <a:t>Scenario 1: Traffic Gridlock at an Intersection</a:t>
            </a:r>
            <a:endParaRPr b="1" sz="1800">
              <a:solidFill>
                <a:schemeClr val="dk1"/>
              </a:solidFill>
            </a:endParaRPr>
          </a:p>
          <a:p>
            <a:pPr indent="0" lvl="0" marL="0" rtl="0" algn="l">
              <a:spcBef>
                <a:spcPts val="0"/>
              </a:spcBef>
              <a:spcAft>
                <a:spcPts val="0"/>
              </a:spcAft>
              <a:buNone/>
            </a:pPr>
            <a:r>
              <a:t/>
            </a:r>
            <a:endParaRPr b="1" sz="1800">
              <a:solidFill>
                <a:schemeClr val="dk1"/>
              </a:solidFill>
            </a:endParaRPr>
          </a:p>
          <a:p>
            <a:pPr indent="0" lvl="0" marL="0" rtl="0" algn="l">
              <a:spcBef>
                <a:spcPts val="0"/>
              </a:spcBef>
              <a:spcAft>
                <a:spcPts val="0"/>
              </a:spcAft>
              <a:buNone/>
            </a:pPr>
            <a:r>
              <a:rPr b="1" lang="en-IN" sz="1800">
                <a:solidFill>
                  <a:schemeClr val="dk1"/>
                </a:solidFill>
              </a:rPr>
              <a:t>Story:</a:t>
            </a:r>
            <a:endParaRPr b="1" sz="1800">
              <a:solidFill>
                <a:schemeClr val="dk1"/>
              </a:solidFill>
            </a:endParaRPr>
          </a:p>
          <a:p>
            <a:pPr indent="0" lvl="0" marL="0" rtl="0" algn="l">
              <a:spcBef>
                <a:spcPts val="0"/>
              </a:spcBef>
              <a:spcAft>
                <a:spcPts val="0"/>
              </a:spcAft>
              <a:buNone/>
            </a:pPr>
            <a:r>
              <a:rPr lang="en-IN" sz="1800">
                <a:solidFill>
                  <a:schemeClr val="dk1"/>
                </a:solidFill>
              </a:rPr>
              <a:t>Imagine a four-way intersection without traffic lights. Cars from all four directions enter the intersection at the same time, and each one blocks the next car's way. No car can move forward or reverse, and the entire intersection is stuck.</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IN" sz="1800">
                <a:solidFill>
                  <a:schemeClr val="dk1"/>
                </a:solidFill>
              </a:rPr>
              <a:t>Identifying Deadlock Conditions:</a:t>
            </a:r>
            <a:endParaRPr b="1" sz="1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7" name="Shape 217"/>
        <p:cNvGrpSpPr/>
        <p:nvPr/>
      </p:nvGrpSpPr>
      <p:grpSpPr>
        <a:xfrm>
          <a:off x="0" y="0"/>
          <a:ext cx="0" cy="0"/>
          <a:chOff x="0" y="0"/>
          <a:chExt cx="0" cy="0"/>
        </a:xfrm>
      </p:grpSpPr>
      <p:sp>
        <p:nvSpPr>
          <p:cNvPr id="218" name="Google Shape;218;g737a725656b79a5d_361"/>
          <p:cNvSpPr txBox="1"/>
          <p:nvPr/>
        </p:nvSpPr>
        <p:spPr>
          <a:xfrm>
            <a:off x="1662550" y="1668325"/>
            <a:ext cx="997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19" name="Google Shape;219;g737a725656b79a5d_361"/>
          <p:cNvSpPr txBox="1"/>
          <p:nvPr/>
        </p:nvSpPr>
        <p:spPr>
          <a:xfrm>
            <a:off x="2060875" y="282875"/>
            <a:ext cx="997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800">
                <a:solidFill>
                  <a:schemeClr val="dk1"/>
                </a:solidFill>
              </a:rPr>
              <a:t>Slow Learners Activity 4</a:t>
            </a:r>
            <a:endParaRPr sz="2800">
              <a:solidFill>
                <a:schemeClr val="dk1"/>
              </a:solidFill>
            </a:endParaRPr>
          </a:p>
        </p:txBody>
      </p:sp>
      <p:sp>
        <p:nvSpPr>
          <p:cNvPr id="220" name="Google Shape;220;g737a725656b79a5d_361"/>
          <p:cNvSpPr txBox="1"/>
          <p:nvPr/>
        </p:nvSpPr>
        <p:spPr>
          <a:xfrm>
            <a:off x="900550" y="1443175"/>
            <a:ext cx="99753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800">
                <a:solidFill>
                  <a:schemeClr val="dk1"/>
                </a:solidFill>
              </a:rPr>
              <a:t>Scenario 2: Office Printers</a:t>
            </a:r>
            <a:endParaRPr b="1" sz="1800">
              <a:solidFill>
                <a:schemeClr val="dk1"/>
              </a:solidFill>
            </a:endParaRPr>
          </a:p>
          <a:p>
            <a:pPr indent="0" lvl="0" marL="0" rtl="0" algn="l">
              <a:spcBef>
                <a:spcPts val="0"/>
              </a:spcBef>
              <a:spcAft>
                <a:spcPts val="0"/>
              </a:spcAft>
              <a:buNone/>
            </a:pPr>
            <a:r>
              <a:rPr lang="en-IN" sz="1800">
                <a:solidFill>
                  <a:schemeClr val="dk1"/>
                </a:solidFill>
              </a:rPr>
              <a:t>Story:</a:t>
            </a:r>
            <a:endParaRPr sz="1800">
              <a:solidFill>
                <a:schemeClr val="dk1"/>
              </a:solidFill>
            </a:endParaRPr>
          </a:p>
          <a:p>
            <a:pPr indent="0" lvl="0" marL="0" rtl="0" algn="l">
              <a:spcBef>
                <a:spcPts val="0"/>
              </a:spcBef>
              <a:spcAft>
                <a:spcPts val="0"/>
              </a:spcAft>
              <a:buNone/>
            </a:pPr>
            <a:r>
              <a:rPr lang="en-IN" sz="1800">
                <a:solidFill>
                  <a:schemeClr val="dk1"/>
                </a:solidFill>
              </a:rPr>
              <a:t>Two employees, Alice and Bob, are printing and scanning documents. Alice is using the printer and needs the scanner, while Bob is using the scanner and needs the printer. Both are waiting for the other to release the resource.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IN" sz="1800">
                <a:solidFill>
                  <a:schemeClr val="dk1"/>
                </a:solidFill>
              </a:rPr>
              <a:t>Identifying Deadlock Conditions:</a:t>
            </a:r>
            <a:endParaRPr b="1" sz="1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4" name="Shape 224"/>
        <p:cNvGrpSpPr/>
        <p:nvPr/>
      </p:nvGrpSpPr>
      <p:grpSpPr>
        <a:xfrm>
          <a:off x="0" y="0"/>
          <a:ext cx="0" cy="0"/>
          <a:chOff x="0" y="0"/>
          <a:chExt cx="0" cy="0"/>
        </a:xfrm>
      </p:grpSpPr>
      <p:sp>
        <p:nvSpPr>
          <p:cNvPr id="225" name="Google Shape;225;g35c09ad6865_0_65"/>
          <p:cNvSpPr txBox="1"/>
          <p:nvPr/>
        </p:nvSpPr>
        <p:spPr>
          <a:xfrm>
            <a:off x="1662550" y="1668325"/>
            <a:ext cx="99753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7200">
                <a:solidFill>
                  <a:schemeClr val="dk1"/>
                </a:solidFill>
              </a:rPr>
              <a:t>Moderate </a:t>
            </a:r>
            <a:r>
              <a:rPr lang="en-IN" sz="7200">
                <a:solidFill>
                  <a:schemeClr val="dk1"/>
                </a:solidFill>
              </a:rPr>
              <a:t>Learner Activities</a:t>
            </a:r>
            <a:endParaRPr sz="7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2"/>
          <p:cNvSpPr txBox="1"/>
          <p:nvPr/>
        </p:nvSpPr>
        <p:spPr>
          <a:xfrm>
            <a:off x="1732220" y="130722"/>
            <a:ext cx="10207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IN" sz="3600"/>
              <a:t>Deadlock</a:t>
            </a:r>
            <a:endParaRPr/>
          </a:p>
        </p:txBody>
      </p:sp>
      <p:sp>
        <p:nvSpPr>
          <p:cNvPr id="94" name="Google Shape;94;p2"/>
          <p:cNvSpPr txBox="1"/>
          <p:nvPr/>
        </p:nvSpPr>
        <p:spPr>
          <a:xfrm>
            <a:off x="207825" y="1304625"/>
            <a:ext cx="11811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95" name="Google Shape;95;p2"/>
          <p:cNvSpPr txBox="1"/>
          <p:nvPr/>
        </p:nvSpPr>
        <p:spPr>
          <a:xfrm>
            <a:off x="424910" y="3812225"/>
            <a:ext cx="10797300" cy="2379000"/>
          </a:xfrm>
          <a:prstGeom prst="rect">
            <a:avLst/>
          </a:prstGeom>
          <a:noFill/>
          <a:ln>
            <a:noFill/>
          </a:ln>
        </p:spPr>
        <p:txBody>
          <a:bodyPr anchorCtr="0" anchor="t" bIns="38550" lIns="77150" spcFirstLastPara="1" rIns="77150" wrap="square" tIns="38550">
            <a:noAutofit/>
          </a:bodyPr>
          <a:lstStyle/>
          <a:p>
            <a:pPr indent="-321875" lvl="0" marL="289337" rtl="0" algn="l">
              <a:spcBef>
                <a:spcPts val="0"/>
              </a:spcBef>
              <a:spcAft>
                <a:spcPts val="0"/>
              </a:spcAft>
              <a:buClr>
                <a:srgbClr val="000000"/>
              </a:buClr>
              <a:buSzPts val="2200"/>
              <a:buChar char="•"/>
            </a:pPr>
            <a:r>
              <a:rPr lang="en-IN" sz="2200">
                <a:solidFill>
                  <a:srgbClr val="000000"/>
                </a:solidFill>
              </a:rPr>
              <a:t>Traffic only in one direction.</a:t>
            </a:r>
            <a:endParaRPr sz="2200">
              <a:solidFill>
                <a:srgbClr val="000000"/>
              </a:solidFill>
            </a:endParaRPr>
          </a:p>
          <a:p>
            <a:pPr indent="-321875" lvl="0" marL="289337" rtl="0" algn="l">
              <a:spcBef>
                <a:spcPts val="338"/>
              </a:spcBef>
              <a:spcAft>
                <a:spcPts val="0"/>
              </a:spcAft>
              <a:buClr>
                <a:srgbClr val="000000"/>
              </a:buClr>
              <a:buSzPts val="2200"/>
              <a:buChar char="•"/>
            </a:pPr>
            <a:r>
              <a:rPr lang="en-IN" sz="2200">
                <a:solidFill>
                  <a:srgbClr val="000000"/>
                </a:solidFill>
              </a:rPr>
              <a:t>Each section of a bridge can be viewed as a resource.</a:t>
            </a:r>
            <a:endParaRPr sz="2200">
              <a:solidFill>
                <a:srgbClr val="000000"/>
              </a:solidFill>
            </a:endParaRPr>
          </a:p>
          <a:p>
            <a:pPr indent="-321875" lvl="0" marL="289337" rtl="0" algn="l">
              <a:spcBef>
                <a:spcPts val="338"/>
              </a:spcBef>
              <a:spcAft>
                <a:spcPts val="0"/>
              </a:spcAft>
              <a:buClr>
                <a:srgbClr val="000000"/>
              </a:buClr>
              <a:buSzPts val="2200"/>
              <a:buChar char="•"/>
            </a:pPr>
            <a:r>
              <a:rPr lang="en-IN" sz="2200">
                <a:solidFill>
                  <a:srgbClr val="000000"/>
                </a:solidFill>
              </a:rPr>
              <a:t>If a deadlock occurs, it can be resolved if one car backs up (preempt resources and rollback).</a:t>
            </a:r>
            <a:endParaRPr sz="2200">
              <a:solidFill>
                <a:srgbClr val="000000"/>
              </a:solidFill>
            </a:endParaRPr>
          </a:p>
          <a:p>
            <a:pPr indent="-321875" lvl="0" marL="289337" rtl="0" algn="l">
              <a:spcBef>
                <a:spcPts val="338"/>
              </a:spcBef>
              <a:spcAft>
                <a:spcPts val="0"/>
              </a:spcAft>
              <a:buClr>
                <a:srgbClr val="000000"/>
              </a:buClr>
              <a:buSzPts val="2200"/>
              <a:buChar char="•"/>
            </a:pPr>
            <a:r>
              <a:rPr lang="en-IN" sz="2200">
                <a:solidFill>
                  <a:srgbClr val="000000"/>
                </a:solidFill>
              </a:rPr>
              <a:t>Several cars may have to be backed up if a deadlock occurs.</a:t>
            </a:r>
            <a:endParaRPr sz="2200">
              <a:solidFill>
                <a:srgbClr val="000000"/>
              </a:solidFill>
            </a:endParaRPr>
          </a:p>
          <a:p>
            <a:pPr indent="-321875" lvl="0" marL="289337" rtl="0" algn="l">
              <a:spcBef>
                <a:spcPts val="338"/>
              </a:spcBef>
              <a:spcAft>
                <a:spcPts val="0"/>
              </a:spcAft>
              <a:buClr>
                <a:srgbClr val="000000"/>
              </a:buClr>
              <a:buSzPts val="2200"/>
              <a:buChar char="•"/>
            </a:pPr>
            <a:r>
              <a:rPr lang="en-IN" sz="2200">
                <a:solidFill>
                  <a:srgbClr val="000000"/>
                </a:solidFill>
              </a:rPr>
              <a:t>Starvation is possible.</a:t>
            </a:r>
            <a:endParaRPr sz="2200">
              <a:solidFill>
                <a:srgbClr val="000000"/>
              </a:solidFill>
            </a:endParaRPr>
          </a:p>
        </p:txBody>
      </p:sp>
      <p:sp>
        <p:nvSpPr>
          <p:cNvPr id="96" name="Google Shape;96;p2"/>
          <p:cNvSpPr txBox="1"/>
          <p:nvPr/>
        </p:nvSpPr>
        <p:spPr>
          <a:xfrm>
            <a:off x="3013375" y="863025"/>
            <a:ext cx="4970400" cy="441600"/>
          </a:xfrm>
          <a:prstGeom prst="rect">
            <a:avLst/>
          </a:prstGeom>
          <a:noFill/>
          <a:ln>
            <a:noFill/>
          </a:ln>
        </p:spPr>
        <p:txBody>
          <a:bodyPr anchorCtr="0" anchor="t" bIns="38550" lIns="77150" spcFirstLastPara="1" rIns="77150" wrap="square" tIns="38550">
            <a:spAutoFit/>
          </a:bodyPr>
          <a:lstStyle/>
          <a:p>
            <a:pPr indent="0" lvl="0" marL="0" marR="0" rtl="0" algn="ctr">
              <a:lnSpc>
                <a:spcPct val="100000"/>
              </a:lnSpc>
              <a:spcBef>
                <a:spcPts val="0"/>
              </a:spcBef>
              <a:spcAft>
                <a:spcPts val="0"/>
              </a:spcAft>
              <a:buClr>
                <a:srgbClr val="FF0000"/>
              </a:buClr>
              <a:buSzPts val="2363"/>
              <a:buFont typeface="Arial"/>
              <a:buNone/>
            </a:pPr>
            <a:r>
              <a:rPr b="1" i="0" lang="en-IN" sz="2362" u="none">
                <a:solidFill>
                  <a:srgbClr val="FF0000"/>
                </a:solidFill>
                <a:latin typeface="Arial"/>
                <a:ea typeface="Arial"/>
                <a:cs typeface="Arial"/>
                <a:sym typeface="Arial"/>
              </a:rPr>
              <a:t>Bridge Crossing Example</a:t>
            </a:r>
            <a:endParaRPr sz="1181"/>
          </a:p>
        </p:txBody>
      </p:sp>
      <p:pic>
        <p:nvPicPr>
          <p:cNvPr id="97" name="Google Shape;97;p2"/>
          <p:cNvPicPr preferRelativeResize="0"/>
          <p:nvPr/>
        </p:nvPicPr>
        <p:blipFill>
          <a:blip r:embed="rId4">
            <a:alphaModFix/>
          </a:blip>
          <a:stretch>
            <a:fillRect/>
          </a:stretch>
        </p:blipFill>
        <p:spPr>
          <a:xfrm>
            <a:off x="1551274" y="1472575"/>
            <a:ext cx="7454174" cy="1978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g737a725656b79a5d_372"/>
          <p:cNvSpPr txBox="1"/>
          <p:nvPr/>
        </p:nvSpPr>
        <p:spPr>
          <a:xfrm>
            <a:off x="1662550" y="1668325"/>
            <a:ext cx="997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31" name="Google Shape;231;g737a725656b79a5d_372"/>
          <p:cNvSpPr txBox="1"/>
          <p:nvPr/>
        </p:nvSpPr>
        <p:spPr>
          <a:xfrm>
            <a:off x="1887675" y="282875"/>
            <a:ext cx="1014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800">
                <a:solidFill>
                  <a:schemeClr val="dk1"/>
                </a:solidFill>
              </a:rPr>
              <a:t>Moderate </a:t>
            </a:r>
            <a:r>
              <a:rPr lang="en-IN" sz="2800">
                <a:solidFill>
                  <a:schemeClr val="dk1"/>
                </a:solidFill>
              </a:rPr>
              <a:t>Learners Activity 1</a:t>
            </a:r>
            <a:endParaRPr sz="2800">
              <a:solidFill>
                <a:schemeClr val="dk1"/>
              </a:solidFill>
            </a:endParaRPr>
          </a:p>
        </p:txBody>
      </p:sp>
      <p:sp>
        <p:nvSpPr>
          <p:cNvPr id="232" name="Google Shape;232;g737a725656b79a5d_372"/>
          <p:cNvSpPr txBox="1"/>
          <p:nvPr/>
        </p:nvSpPr>
        <p:spPr>
          <a:xfrm>
            <a:off x="900550" y="1443175"/>
            <a:ext cx="99753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800">
                <a:solidFill>
                  <a:schemeClr val="dk1"/>
                </a:solidFill>
                <a:latin typeface="Calibri"/>
                <a:ea typeface="Calibri"/>
                <a:cs typeface="Calibri"/>
                <a:sym typeface="Calibri"/>
              </a:rPr>
              <a:t>Scenario 2: Office Printers</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lang="en-IN" sz="2800">
                <a:solidFill>
                  <a:schemeClr val="dk1"/>
                </a:solidFill>
                <a:latin typeface="Calibri"/>
                <a:ea typeface="Calibri"/>
                <a:cs typeface="Calibri"/>
                <a:sym typeface="Calibri"/>
              </a:rPr>
              <a:t>Story:</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lang="en-IN" sz="2800">
                <a:solidFill>
                  <a:schemeClr val="dk1"/>
                </a:solidFill>
                <a:latin typeface="Calibri"/>
                <a:ea typeface="Calibri"/>
                <a:cs typeface="Calibri"/>
                <a:sym typeface="Calibri"/>
              </a:rPr>
              <a:t>Two employees, Alice and Bob, are printing and scanning documents. Alice is using the printer and needs the scanner, while Bob is using the scanner and needs the printer. Both are waiting for the other to release the resource.</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lang="en-IN" sz="2800">
                <a:solidFill>
                  <a:schemeClr val="dk1"/>
                </a:solidFill>
                <a:latin typeface="Calibri"/>
                <a:ea typeface="Calibri"/>
                <a:cs typeface="Calibri"/>
                <a:sym typeface="Calibri"/>
              </a:rPr>
              <a:t>Identifying Deadlock Conditions:</a:t>
            </a:r>
            <a:endParaRPr sz="2800">
              <a:solidFill>
                <a:schemeClr val="dk1"/>
              </a:solidFill>
              <a:latin typeface="Calibri"/>
              <a:ea typeface="Calibri"/>
              <a:cs typeface="Calibri"/>
              <a:sym typeface="Calibri"/>
            </a:endParaRPr>
          </a:p>
        </p:txBody>
      </p:sp>
      <p:pic>
        <p:nvPicPr>
          <p:cNvPr id="233" name="Google Shape;233;g737a725656b79a5d_372"/>
          <p:cNvPicPr preferRelativeResize="0"/>
          <p:nvPr/>
        </p:nvPicPr>
        <p:blipFill>
          <a:blip r:embed="rId4">
            <a:alphaModFix/>
          </a:blip>
          <a:stretch>
            <a:fillRect/>
          </a:stretch>
        </p:blipFill>
        <p:spPr>
          <a:xfrm>
            <a:off x="900550" y="1391347"/>
            <a:ext cx="10252376" cy="469425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7" name="Shape 237"/>
        <p:cNvGrpSpPr/>
        <p:nvPr/>
      </p:nvGrpSpPr>
      <p:grpSpPr>
        <a:xfrm>
          <a:off x="0" y="0"/>
          <a:ext cx="0" cy="0"/>
          <a:chOff x="0" y="0"/>
          <a:chExt cx="0" cy="0"/>
        </a:xfrm>
      </p:grpSpPr>
      <p:sp>
        <p:nvSpPr>
          <p:cNvPr id="238" name="Google Shape;238;g737a725656b79a5d_379"/>
          <p:cNvSpPr txBox="1"/>
          <p:nvPr/>
        </p:nvSpPr>
        <p:spPr>
          <a:xfrm>
            <a:off x="1662550" y="1668325"/>
            <a:ext cx="997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39" name="Google Shape;239;g737a725656b79a5d_379"/>
          <p:cNvSpPr txBox="1"/>
          <p:nvPr/>
        </p:nvSpPr>
        <p:spPr>
          <a:xfrm>
            <a:off x="1887675" y="282875"/>
            <a:ext cx="1014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800">
                <a:solidFill>
                  <a:schemeClr val="dk1"/>
                </a:solidFill>
              </a:rPr>
              <a:t>Moderate Learners Activity 2</a:t>
            </a:r>
            <a:endParaRPr sz="2800">
              <a:solidFill>
                <a:schemeClr val="dk1"/>
              </a:solidFill>
            </a:endParaRPr>
          </a:p>
        </p:txBody>
      </p:sp>
      <p:sp>
        <p:nvSpPr>
          <p:cNvPr id="240" name="Google Shape;240;g737a725656b79a5d_379"/>
          <p:cNvSpPr txBox="1"/>
          <p:nvPr/>
        </p:nvSpPr>
        <p:spPr>
          <a:xfrm>
            <a:off x="900550" y="1443175"/>
            <a:ext cx="997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241" name="Google Shape;241;g737a725656b79a5d_379"/>
          <p:cNvPicPr preferRelativeResize="0"/>
          <p:nvPr/>
        </p:nvPicPr>
        <p:blipFill>
          <a:blip r:embed="rId4">
            <a:alphaModFix/>
          </a:blip>
          <a:stretch>
            <a:fillRect/>
          </a:stretch>
        </p:blipFill>
        <p:spPr>
          <a:xfrm>
            <a:off x="1000975" y="1518475"/>
            <a:ext cx="8967588" cy="4269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5" name="Shape 245"/>
        <p:cNvGrpSpPr/>
        <p:nvPr/>
      </p:nvGrpSpPr>
      <p:grpSpPr>
        <a:xfrm>
          <a:off x="0" y="0"/>
          <a:ext cx="0" cy="0"/>
          <a:chOff x="0" y="0"/>
          <a:chExt cx="0" cy="0"/>
        </a:xfrm>
      </p:grpSpPr>
      <p:sp>
        <p:nvSpPr>
          <p:cNvPr id="246" name="Google Shape;246;g35c09ad6865_0_0"/>
          <p:cNvSpPr txBox="1"/>
          <p:nvPr/>
        </p:nvSpPr>
        <p:spPr>
          <a:xfrm>
            <a:off x="1662550" y="1668325"/>
            <a:ext cx="997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47" name="Google Shape;247;g35c09ad6865_0_0"/>
          <p:cNvSpPr txBox="1"/>
          <p:nvPr/>
        </p:nvSpPr>
        <p:spPr>
          <a:xfrm>
            <a:off x="1887675" y="282875"/>
            <a:ext cx="1014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800">
                <a:solidFill>
                  <a:schemeClr val="dk1"/>
                </a:solidFill>
              </a:rPr>
              <a:t>Moderate Learners Activity 3</a:t>
            </a:r>
            <a:endParaRPr sz="2800">
              <a:solidFill>
                <a:schemeClr val="dk1"/>
              </a:solidFill>
            </a:endParaRPr>
          </a:p>
        </p:txBody>
      </p:sp>
      <p:sp>
        <p:nvSpPr>
          <p:cNvPr id="248" name="Google Shape;248;g35c09ad6865_0_0"/>
          <p:cNvSpPr txBox="1"/>
          <p:nvPr/>
        </p:nvSpPr>
        <p:spPr>
          <a:xfrm>
            <a:off x="900550" y="1443175"/>
            <a:ext cx="997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800">
                <a:solidFill>
                  <a:schemeClr val="dk1"/>
                </a:solidFill>
              </a:rPr>
              <a:t>Identify Deadlock, Livelock, Starvation</a:t>
            </a:r>
            <a:endParaRPr sz="2800">
              <a:solidFill>
                <a:schemeClr val="dk1"/>
              </a:solidFill>
            </a:endParaRPr>
          </a:p>
        </p:txBody>
      </p:sp>
      <p:pic>
        <p:nvPicPr>
          <p:cNvPr id="249" name="Google Shape;249;g35c09ad6865_0_0"/>
          <p:cNvPicPr preferRelativeResize="0"/>
          <p:nvPr/>
        </p:nvPicPr>
        <p:blipFill>
          <a:blip r:embed="rId4">
            <a:alphaModFix/>
          </a:blip>
          <a:stretch>
            <a:fillRect/>
          </a:stretch>
        </p:blipFill>
        <p:spPr>
          <a:xfrm>
            <a:off x="1364375" y="2369475"/>
            <a:ext cx="4136250" cy="3258376"/>
          </a:xfrm>
          <a:prstGeom prst="rect">
            <a:avLst/>
          </a:prstGeom>
          <a:noFill/>
          <a:ln>
            <a:noFill/>
          </a:ln>
        </p:spPr>
      </p:pic>
      <p:pic>
        <p:nvPicPr>
          <p:cNvPr id="250" name="Google Shape;250;g35c09ad6865_0_0"/>
          <p:cNvPicPr preferRelativeResize="0"/>
          <p:nvPr/>
        </p:nvPicPr>
        <p:blipFill>
          <a:blip r:embed="rId5">
            <a:alphaModFix/>
          </a:blip>
          <a:stretch>
            <a:fillRect/>
          </a:stretch>
        </p:blipFill>
        <p:spPr>
          <a:xfrm>
            <a:off x="6801200" y="2058786"/>
            <a:ext cx="3763538" cy="36478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4" name="Shape 254"/>
        <p:cNvGrpSpPr/>
        <p:nvPr/>
      </p:nvGrpSpPr>
      <p:grpSpPr>
        <a:xfrm>
          <a:off x="0" y="0"/>
          <a:ext cx="0" cy="0"/>
          <a:chOff x="0" y="0"/>
          <a:chExt cx="0" cy="0"/>
        </a:xfrm>
      </p:grpSpPr>
      <p:sp>
        <p:nvSpPr>
          <p:cNvPr id="255" name="Google Shape;255;g35c09ad6865_0_8"/>
          <p:cNvSpPr txBox="1"/>
          <p:nvPr/>
        </p:nvSpPr>
        <p:spPr>
          <a:xfrm>
            <a:off x="1662550" y="1668325"/>
            <a:ext cx="997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56" name="Google Shape;256;g35c09ad6865_0_8"/>
          <p:cNvSpPr txBox="1"/>
          <p:nvPr/>
        </p:nvSpPr>
        <p:spPr>
          <a:xfrm>
            <a:off x="1887675" y="282875"/>
            <a:ext cx="1014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800">
                <a:solidFill>
                  <a:schemeClr val="dk1"/>
                </a:solidFill>
              </a:rPr>
              <a:t>Moderate Learners Activity 3</a:t>
            </a:r>
            <a:endParaRPr sz="2800">
              <a:solidFill>
                <a:schemeClr val="dk1"/>
              </a:solidFill>
            </a:endParaRPr>
          </a:p>
        </p:txBody>
      </p:sp>
      <p:sp>
        <p:nvSpPr>
          <p:cNvPr id="257" name="Google Shape;257;g35c09ad6865_0_8"/>
          <p:cNvSpPr txBox="1"/>
          <p:nvPr/>
        </p:nvSpPr>
        <p:spPr>
          <a:xfrm>
            <a:off x="900550" y="1443175"/>
            <a:ext cx="997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800">
                <a:solidFill>
                  <a:schemeClr val="dk1"/>
                </a:solidFill>
              </a:rPr>
              <a:t>Identify Deadlock, Livelock, Starvation</a:t>
            </a:r>
            <a:endParaRPr sz="2800">
              <a:solidFill>
                <a:schemeClr val="dk1"/>
              </a:solidFill>
            </a:endParaRPr>
          </a:p>
        </p:txBody>
      </p:sp>
      <p:pic>
        <p:nvPicPr>
          <p:cNvPr id="258" name="Google Shape;258;g35c09ad6865_0_8"/>
          <p:cNvPicPr preferRelativeResize="0"/>
          <p:nvPr/>
        </p:nvPicPr>
        <p:blipFill>
          <a:blip r:embed="rId4">
            <a:alphaModFix/>
          </a:blip>
          <a:stretch>
            <a:fillRect/>
          </a:stretch>
        </p:blipFill>
        <p:spPr>
          <a:xfrm>
            <a:off x="1011400" y="2398975"/>
            <a:ext cx="9753600" cy="3276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g35c09ad6865_0_18"/>
          <p:cNvSpPr txBox="1"/>
          <p:nvPr/>
        </p:nvSpPr>
        <p:spPr>
          <a:xfrm>
            <a:off x="1108350" y="1108025"/>
            <a:ext cx="9975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chemeClr val="dk1"/>
                </a:solidFill>
              </a:rPr>
              <a:t>A system shares 9 tape drives. The current allocation and maximum requirement of tape drives for three processes are shown below:</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264" name="Google Shape;264;g35c09ad6865_0_18"/>
          <p:cNvSpPr txBox="1"/>
          <p:nvPr/>
        </p:nvSpPr>
        <p:spPr>
          <a:xfrm>
            <a:off x="1887675" y="282875"/>
            <a:ext cx="1014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800">
                <a:solidFill>
                  <a:schemeClr val="dk1"/>
                </a:solidFill>
              </a:rPr>
              <a:t>Moderate Learners Activity 4</a:t>
            </a:r>
            <a:endParaRPr sz="2800">
              <a:solidFill>
                <a:schemeClr val="dk1"/>
              </a:solidFill>
            </a:endParaRPr>
          </a:p>
        </p:txBody>
      </p:sp>
      <p:pic>
        <p:nvPicPr>
          <p:cNvPr id="265" name="Google Shape;265;g35c09ad6865_0_18"/>
          <p:cNvPicPr preferRelativeResize="0"/>
          <p:nvPr/>
        </p:nvPicPr>
        <p:blipFill>
          <a:blip r:embed="rId4">
            <a:alphaModFix/>
          </a:blip>
          <a:stretch>
            <a:fillRect/>
          </a:stretch>
        </p:blipFill>
        <p:spPr>
          <a:xfrm>
            <a:off x="1011525" y="2585525"/>
            <a:ext cx="9696450" cy="2390775"/>
          </a:xfrm>
          <a:prstGeom prst="rect">
            <a:avLst/>
          </a:prstGeom>
          <a:noFill/>
          <a:ln>
            <a:noFill/>
          </a:ln>
        </p:spPr>
      </p:pic>
      <p:sp>
        <p:nvSpPr>
          <p:cNvPr id="266" name="Google Shape;266;g35c09ad6865_0_18"/>
          <p:cNvSpPr txBox="1"/>
          <p:nvPr/>
        </p:nvSpPr>
        <p:spPr>
          <a:xfrm>
            <a:off x="1011525" y="5117375"/>
            <a:ext cx="6459000" cy="48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950">
                <a:solidFill>
                  <a:schemeClr val="dk1"/>
                </a:solidFill>
                <a:highlight>
                  <a:srgbClr val="FFFFFF"/>
                </a:highlight>
              </a:rPr>
              <a:t>D</a:t>
            </a:r>
            <a:r>
              <a:rPr b="1" lang="en-IN" sz="1950">
                <a:solidFill>
                  <a:schemeClr val="dk1"/>
                </a:solidFill>
                <a:highlight>
                  <a:srgbClr val="FFFFFF"/>
                </a:highlight>
              </a:rPr>
              <a:t>escribe best current state of the system ?</a:t>
            </a:r>
            <a:endParaRPr b="1" sz="2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0" name="Shape 270"/>
        <p:cNvGrpSpPr/>
        <p:nvPr/>
      </p:nvGrpSpPr>
      <p:grpSpPr>
        <a:xfrm>
          <a:off x="0" y="0"/>
          <a:ext cx="0" cy="0"/>
          <a:chOff x="0" y="0"/>
          <a:chExt cx="0" cy="0"/>
        </a:xfrm>
      </p:grpSpPr>
      <p:sp>
        <p:nvSpPr>
          <p:cNvPr id="271" name="Google Shape;271;g35c09ad6865_0_69"/>
          <p:cNvSpPr txBox="1"/>
          <p:nvPr/>
        </p:nvSpPr>
        <p:spPr>
          <a:xfrm>
            <a:off x="1662550" y="1668325"/>
            <a:ext cx="9975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7200">
                <a:solidFill>
                  <a:schemeClr val="dk1"/>
                </a:solidFill>
              </a:rPr>
              <a:t>Fast</a:t>
            </a:r>
            <a:r>
              <a:rPr lang="en-IN" sz="7200">
                <a:solidFill>
                  <a:schemeClr val="dk1"/>
                </a:solidFill>
              </a:rPr>
              <a:t> Learner Activities</a:t>
            </a:r>
            <a:endParaRPr sz="72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5" name="Shape 275"/>
        <p:cNvGrpSpPr/>
        <p:nvPr/>
      </p:nvGrpSpPr>
      <p:grpSpPr>
        <a:xfrm>
          <a:off x="0" y="0"/>
          <a:ext cx="0" cy="0"/>
          <a:chOff x="0" y="0"/>
          <a:chExt cx="0" cy="0"/>
        </a:xfrm>
      </p:grpSpPr>
      <p:sp>
        <p:nvSpPr>
          <p:cNvPr id="276" name="Google Shape;276;g35c09ad6865_0_30"/>
          <p:cNvSpPr txBox="1"/>
          <p:nvPr/>
        </p:nvSpPr>
        <p:spPr>
          <a:xfrm>
            <a:off x="1108350" y="1108025"/>
            <a:ext cx="99753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800">
                <a:solidFill>
                  <a:schemeClr val="dk1"/>
                </a:solidFill>
              </a:rPr>
              <a:t>Oracle Database Deadlock (2019)</a:t>
            </a:r>
            <a:endParaRPr b="1" sz="1800">
              <a:solidFill>
                <a:schemeClr val="dk1"/>
              </a:solidFill>
            </a:endParaRPr>
          </a:p>
          <a:p>
            <a:pPr indent="0" lvl="0" marL="0" rtl="0" algn="l">
              <a:spcBef>
                <a:spcPts val="0"/>
              </a:spcBef>
              <a:spcAft>
                <a:spcPts val="0"/>
              </a:spcAft>
              <a:buNone/>
            </a:pPr>
            <a:r>
              <a:t/>
            </a:r>
            <a:endParaRPr b="1" sz="1800">
              <a:solidFill>
                <a:schemeClr val="dk1"/>
              </a:solidFill>
            </a:endParaRPr>
          </a:p>
          <a:p>
            <a:pPr indent="0" lvl="0" marL="0" rtl="0" algn="l">
              <a:spcBef>
                <a:spcPts val="0"/>
              </a:spcBef>
              <a:spcAft>
                <a:spcPts val="0"/>
              </a:spcAft>
              <a:buNone/>
            </a:pPr>
            <a:r>
              <a:rPr lang="en-IN" sz="1800">
                <a:solidFill>
                  <a:schemeClr val="dk1"/>
                </a:solidFill>
              </a:rPr>
              <a:t>Scenario: A financial institution experienced recurring deadlocks in their Oracle 12c database during end-of-day batch processing.</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IN" sz="1800">
                <a:solidFill>
                  <a:schemeClr val="dk1"/>
                </a:solidFill>
              </a:rPr>
              <a:t>Root Cause: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Multiple batch jobs updating customer accounts in different orders</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Job A: Locked account X, then attempted to lock account Y</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Job B: Locked account Y, then attempted to lock account X</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Circular wait condition created</a:t>
            </a:r>
            <a:endParaRPr sz="1800">
              <a:solidFill>
                <a:schemeClr val="dk1"/>
              </a:solidFill>
            </a:endParaRPr>
          </a:p>
        </p:txBody>
      </p:sp>
      <p:sp>
        <p:nvSpPr>
          <p:cNvPr id="277" name="Google Shape;277;g35c09ad6865_0_30"/>
          <p:cNvSpPr txBox="1"/>
          <p:nvPr/>
        </p:nvSpPr>
        <p:spPr>
          <a:xfrm>
            <a:off x="1887675" y="282875"/>
            <a:ext cx="1014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800">
                <a:solidFill>
                  <a:schemeClr val="dk1"/>
                </a:solidFill>
              </a:rPr>
              <a:t>Fast</a:t>
            </a:r>
            <a:r>
              <a:rPr lang="en-IN" sz="2800">
                <a:solidFill>
                  <a:schemeClr val="dk1"/>
                </a:solidFill>
              </a:rPr>
              <a:t> Learners Activity 1</a:t>
            </a:r>
            <a:endParaRPr sz="2800">
              <a:solidFill>
                <a:schemeClr val="dk1"/>
              </a:solidFill>
            </a:endParaRPr>
          </a:p>
        </p:txBody>
      </p:sp>
      <p:sp>
        <p:nvSpPr>
          <p:cNvPr id="278" name="Google Shape;278;g35c09ad6865_0_30"/>
          <p:cNvSpPr txBox="1"/>
          <p:nvPr/>
        </p:nvSpPr>
        <p:spPr>
          <a:xfrm>
            <a:off x="1307350" y="4806075"/>
            <a:ext cx="997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800">
                <a:solidFill>
                  <a:schemeClr val="dk1"/>
                </a:solidFill>
              </a:rPr>
              <a:t>What resolution was proposed?</a:t>
            </a:r>
            <a:endParaRPr sz="28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2" name="Shape 282"/>
        <p:cNvGrpSpPr/>
        <p:nvPr/>
      </p:nvGrpSpPr>
      <p:grpSpPr>
        <a:xfrm>
          <a:off x="0" y="0"/>
          <a:ext cx="0" cy="0"/>
          <a:chOff x="0" y="0"/>
          <a:chExt cx="0" cy="0"/>
        </a:xfrm>
      </p:grpSpPr>
      <p:sp>
        <p:nvSpPr>
          <p:cNvPr id="283" name="Google Shape;283;g35c09ad6865_0_39"/>
          <p:cNvSpPr txBox="1"/>
          <p:nvPr/>
        </p:nvSpPr>
        <p:spPr>
          <a:xfrm>
            <a:off x="1108350" y="1108025"/>
            <a:ext cx="9975300" cy="246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200">
                <a:solidFill>
                  <a:schemeClr val="dk1"/>
                </a:solidFill>
              </a:rPr>
              <a:t>2. Linux Kernel Deadlock (2016, Kernel 4.4)</a:t>
            </a:r>
            <a:endParaRPr b="1" sz="22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IN" sz="1800">
                <a:solidFill>
                  <a:schemeClr val="dk1"/>
                </a:solidFill>
              </a:rPr>
              <a:t>Scenario: Users reported system hangs during certain filesystem operations.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IN" sz="1800">
                <a:solidFill>
                  <a:schemeClr val="dk1"/>
                </a:solidFill>
              </a:rPr>
              <a:t>Technical Details:</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Process A held inode lock, waiting for journal transaction</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Process B (journal thread) held transaction lock, waiting for inode lock</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Both in uninterruptible sleep (D state)</a:t>
            </a:r>
            <a:endParaRPr sz="1800">
              <a:solidFill>
                <a:schemeClr val="dk1"/>
              </a:solidFill>
            </a:endParaRPr>
          </a:p>
        </p:txBody>
      </p:sp>
      <p:sp>
        <p:nvSpPr>
          <p:cNvPr id="284" name="Google Shape;284;g35c09ad6865_0_39"/>
          <p:cNvSpPr txBox="1"/>
          <p:nvPr/>
        </p:nvSpPr>
        <p:spPr>
          <a:xfrm>
            <a:off x="1887675" y="282875"/>
            <a:ext cx="1014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800">
                <a:solidFill>
                  <a:schemeClr val="dk1"/>
                </a:solidFill>
                <a:latin typeface="Calibri"/>
                <a:ea typeface="Calibri"/>
                <a:cs typeface="Calibri"/>
                <a:sym typeface="Calibri"/>
              </a:rPr>
              <a:t>Fast Learners Activity 2</a:t>
            </a:r>
            <a:endParaRPr sz="2800">
              <a:solidFill>
                <a:schemeClr val="dk1"/>
              </a:solidFill>
              <a:latin typeface="Calibri"/>
              <a:ea typeface="Calibri"/>
              <a:cs typeface="Calibri"/>
              <a:sym typeface="Calibri"/>
            </a:endParaRPr>
          </a:p>
        </p:txBody>
      </p:sp>
      <p:sp>
        <p:nvSpPr>
          <p:cNvPr id="285" name="Google Shape;285;g35c09ad6865_0_39"/>
          <p:cNvSpPr txBox="1"/>
          <p:nvPr/>
        </p:nvSpPr>
        <p:spPr>
          <a:xfrm>
            <a:off x="1307350" y="4806075"/>
            <a:ext cx="997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800">
                <a:solidFill>
                  <a:schemeClr val="dk1"/>
                </a:solidFill>
                <a:latin typeface="Calibri"/>
                <a:ea typeface="Calibri"/>
                <a:cs typeface="Calibri"/>
                <a:sym typeface="Calibri"/>
              </a:rPr>
              <a:t>W</a:t>
            </a:r>
            <a:r>
              <a:rPr lang="en-IN" sz="2800">
                <a:solidFill>
                  <a:schemeClr val="dk1"/>
                </a:solidFill>
                <a:latin typeface="Calibri"/>
                <a:ea typeface="Calibri"/>
                <a:cs typeface="Calibri"/>
                <a:sym typeface="Calibri"/>
              </a:rPr>
              <a:t>hat resolution was proposed?</a:t>
            </a:r>
            <a:endParaRPr sz="2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9" name="Shape 289"/>
        <p:cNvGrpSpPr/>
        <p:nvPr/>
      </p:nvGrpSpPr>
      <p:grpSpPr>
        <a:xfrm>
          <a:off x="0" y="0"/>
          <a:ext cx="0" cy="0"/>
          <a:chOff x="0" y="0"/>
          <a:chExt cx="0" cy="0"/>
        </a:xfrm>
      </p:grpSpPr>
      <p:sp>
        <p:nvSpPr>
          <p:cNvPr id="290" name="Google Shape;290;g35c09ad6865_0_45"/>
          <p:cNvSpPr txBox="1"/>
          <p:nvPr/>
        </p:nvSpPr>
        <p:spPr>
          <a:xfrm>
            <a:off x="1108350" y="1108025"/>
            <a:ext cx="9975300" cy="246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200">
                <a:solidFill>
                  <a:schemeClr val="dk1"/>
                </a:solidFill>
              </a:rPr>
              <a:t>3. SQL Server Deadlock in E-Commerce (2020)</a:t>
            </a:r>
            <a:endParaRPr b="1" sz="22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IN" sz="1800">
                <a:solidFill>
                  <a:schemeClr val="dk1"/>
                </a:solidFill>
              </a:rPr>
              <a:t>Scenario: High-traffic e-commerce site experienced checkout failures during peak periods.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IN" sz="1800">
                <a:solidFill>
                  <a:schemeClr val="dk1"/>
                </a:solidFill>
              </a:rPr>
              <a:t>Analysis:</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Deadlocks between inventory updates and order creation</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60% involved three or more processes in complex wait chains</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Schema design encouraged lock contention on product records</a:t>
            </a:r>
            <a:endParaRPr sz="1800">
              <a:solidFill>
                <a:schemeClr val="dk1"/>
              </a:solidFill>
            </a:endParaRPr>
          </a:p>
        </p:txBody>
      </p:sp>
      <p:sp>
        <p:nvSpPr>
          <p:cNvPr id="291" name="Google Shape;291;g35c09ad6865_0_45"/>
          <p:cNvSpPr txBox="1"/>
          <p:nvPr/>
        </p:nvSpPr>
        <p:spPr>
          <a:xfrm>
            <a:off x="1887675" y="282875"/>
            <a:ext cx="1014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800">
                <a:solidFill>
                  <a:schemeClr val="dk1"/>
                </a:solidFill>
              </a:rPr>
              <a:t>Fast Learners Activity 3</a:t>
            </a:r>
            <a:endParaRPr sz="2800">
              <a:solidFill>
                <a:schemeClr val="dk1"/>
              </a:solidFill>
            </a:endParaRPr>
          </a:p>
        </p:txBody>
      </p:sp>
      <p:sp>
        <p:nvSpPr>
          <p:cNvPr id="292" name="Google Shape;292;g35c09ad6865_0_45"/>
          <p:cNvSpPr txBox="1"/>
          <p:nvPr/>
        </p:nvSpPr>
        <p:spPr>
          <a:xfrm>
            <a:off x="1307350" y="4806075"/>
            <a:ext cx="9975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800">
                <a:solidFill>
                  <a:schemeClr val="dk1"/>
                </a:solidFill>
                <a:latin typeface="Calibri"/>
                <a:ea typeface="Calibri"/>
                <a:cs typeface="Calibri"/>
                <a:sym typeface="Calibri"/>
              </a:rPr>
              <a:t>W</a:t>
            </a:r>
            <a:r>
              <a:rPr lang="en-IN" sz="2800">
                <a:solidFill>
                  <a:schemeClr val="dk1"/>
                </a:solidFill>
                <a:latin typeface="Calibri"/>
                <a:ea typeface="Calibri"/>
                <a:cs typeface="Calibri"/>
                <a:sym typeface="Calibri"/>
              </a:rPr>
              <a:t>hat resolution was proposed?</a:t>
            </a:r>
            <a:endParaRPr sz="2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g35c09ad6865_0_51"/>
          <p:cNvSpPr txBox="1"/>
          <p:nvPr/>
        </p:nvSpPr>
        <p:spPr>
          <a:xfrm>
            <a:off x="975000" y="1622375"/>
            <a:ext cx="9975300" cy="1005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lang="en-IN" sz="1800">
                <a:solidFill>
                  <a:schemeClr val="dk1"/>
                </a:solidFill>
                <a:highlight>
                  <a:srgbClr val="FFFFFF"/>
                </a:highlight>
              </a:rPr>
              <a:t>What are the common Deadlock Patterns you can think of?</a:t>
            </a:r>
            <a:endParaRPr sz="1800">
              <a:solidFill>
                <a:schemeClr val="dk1"/>
              </a:solidFill>
              <a:highlight>
                <a:srgbClr val="FFFFFF"/>
              </a:highlight>
            </a:endParaRPr>
          </a:p>
          <a:p>
            <a:pPr indent="0" lvl="0" marL="0" rtl="0" algn="l">
              <a:lnSpc>
                <a:spcPct val="115000"/>
              </a:lnSpc>
              <a:spcBef>
                <a:spcPts val="1000"/>
              </a:spcBef>
              <a:spcAft>
                <a:spcPts val="1000"/>
              </a:spcAft>
              <a:buNone/>
            </a:pPr>
            <a:r>
              <a:t/>
            </a:r>
            <a:endParaRPr sz="1800">
              <a:solidFill>
                <a:schemeClr val="dk1"/>
              </a:solidFill>
              <a:latin typeface="Calibri"/>
              <a:ea typeface="Calibri"/>
              <a:cs typeface="Calibri"/>
              <a:sym typeface="Calibri"/>
            </a:endParaRPr>
          </a:p>
        </p:txBody>
      </p:sp>
      <p:sp>
        <p:nvSpPr>
          <p:cNvPr id="298" name="Google Shape;298;g35c09ad6865_0_51"/>
          <p:cNvSpPr txBox="1"/>
          <p:nvPr/>
        </p:nvSpPr>
        <p:spPr>
          <a:xfrm>
            <a:off x="1887675" y="282875"/>
            <a:ext cx="1014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800">
                <a:solidFill>
                  <a:schemeClr val="dk1"/>
                </a:solidFill>
                <a:latin typeface="Calibri"/>
                <a:ea typeface="Calibri"/>
                <a:cs typeface="Calibri"/>
                <a:sym typeface="Calibri"/>
              </a:rPr>
              <a:t>Fast Learners Activity 4</a:t>
            </a:r>
            <a:endParaRPr sz="2800">
              <a:solidFill>
                <a:schemeClr val="dk1"/>
              </a:solidFill>
              <a:latin typeface="Calibri"/>
              <a:ea typeface="Calibri"/>
              <a:cs typeface="Calibri"/>
              <a:sym typeface="Calibri"/>
            </a:endParaRPr>
          </a:p>
        </p:txBody>
      </p:sp>
      <p:sp>
        <p:nvSpPr>
          <p:cNvPr id="299" name="Google Shape;299;g35c09ad6865_0_51"/>
          <p:cNvSpPr txBox="1"/>
          <p:nvPr/>
        </p:nvSpPr>
        <p:spPr>
          <a:xfrm>
            <a:off x="1108350" y="4806075"/>
            <a:ext cx="9975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800">
                <a:solidFill>
                  <a:schemeClr val="dk1"/>
                </a:solidFill>
              </a:rPr>
              <a:t>What </a:t>
            </a:r>
            <a:r>
              <a:rPr b="1" lang="en-IN" sz="1800">
                <a:solidFill>
                  <a:schemeClr val="dk1"/>
                </a:solidFill>
                <a:highlight>
                  <a:srgbClr val="FFFFFF"/>
                </a:highlight>
              </a:rPr>
              <a:t>prevention and Mitigation Strategies you can think of?</a:t>
            </a:r>
            <a:endParaRPr b="1"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pic>
        <p:nvPicPr>
          <p:cNvPr id="102" name="Google Shape;102;p3"/>
          <p:cNvPicPr preferRelativeResize="0"/>
          <p:nvPr/>
        </p:nvPicPr>
        <p:blipFill rotWithShape="1">
          <a:blip r:embed="rId4">
            <a:alphaModFix/>
          </a:blip>
          <a:srcRect b="0" l="0" r="0" t="0"/>
          <a:stretch/>
        </p:blipFill>
        <p:spPr>
          <a:xfrm>
            <a:off x="564528" y="1589952"/>
            <a:ext cx="11101778" cy="1018120"/>
          </a:xfrm>
          <a:prstGeom prst="rect">
            <a:avLst/>
          </a:prstGeom>
          <a:noFill/>
          <a:ln>
            <a:noFill/>
          </a:ln>
        </p:spPr>
      </p:pic>
      <p:sp>
        <p:nvSpPr>
          <p:cNvPr id="103" name="Google Shape;103;p3"/>
          <p:cNvSpPr txBox="1"/>
          <p:nvPr/>
        </p:nvSpPr>
        <p:spPr>
          <a:xfrm>
            <a:off x="1732220" y="130722"/>
            <a:ext cx="102075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IN" sz="3600"/>
              <a:t>DEADLOCK CHARACTERISATION</a:t>
            </a:r>
            <a:endParaRPr sz="3600"/>
          </a:p>
          <a:p>
            <a:pPr indent="0" lvl="0" marL="0" marR="0" rtl="0" algn="l">
              <a:lnSpc>
                <a:spcPct val="100000"/>
              </a:lnSpc>
              <a:spcBef>
                <a:spcPts val="0"/>
              </a:spcBef>
              <a:spcAft>
                <a:spcPts val="0"/>
              </a:spcAft>
              <a:buClr>
                <a:srgbClr val="000000"/>
              </a:buClr>
              <a:buSzPts val="3600"/>
              <a:buFont typeface="Arial"/>
              <a:buNone/>
            </a:pPr>
            <a:r>
              <a:t/>
            </a:r>
            <a:endParaRPr sz="3600"/>
          </a:p>
        </p:txBody>
      </p:sp>
      <p:sp>
        <p:nvSpPr>
          <p:cNvPr id="104" name="Google Shape;104;p3"/>
          <p:cNvSpPr txBox="1"/>
          <p:nvPr/>
        </p:nvSpPr>
        <p:spPr>
          <a:xfrm>
            <a:off x="689249" y="3012842"/>
            <a:ext cx="10813500" cy="3574200"/>
          </a:xfrm>
          <a:prstGeom prst="rect">
            <a:avLst/>
          </a:prstGeom>
          <a:noFill/>
          <a:ln>
            <a:noFill/>
          </a:ln>
        </p:spPr>
        <p:txBody>
          <a:bodyPr anchorCtr="0" anchor="t" bIns="45700" lIns="91425" spcFirstLastPara="1" rIns="91425" wrap="square" tIns="45700">
            <a:spAutoFit/>
          </a:bodyPr>
          <a:lstStyle/>
          <a:p>
            <a:pPr indent="0" lvl="0" marL="0" rtl="0" algn="just">
              <a:lnSpc>
                <a:spcPct val="90000"/>
              </a:lnSpc>
              <a:spcBef>
                <a:spcPts val="0"/>
              </a:spcBef>
              <a:spcAft>
                <a:spcPts val="0"/>
              </a:spcAft>
              <a:buClr>
                <a:schemeClr val="dk1"/>
              </a:buClr>
              <a:buSzPts val="1800"/>
              <a:buFont typeface="Arial"/>
              <a:buNone/>
            </a:pPr>
            <a:r>
              <a:rPr b="1" lang="en-IN" sz="1800">
                <a:solidFill>
                  <a:srgbClr val="0000FF"/>
                </a:solidFill>
              </a:rPr>
              <a:t>Mutual exclusion</a:t>
            </a:r>
            <a:endParaRPr sz="1800">
              <a:solidFill>
                <a:srgbClr val="0000FF"/>
              </a:solidFill>
            </a:endParaRPr>
          </a:p>
          <a:p>
            <a:pPr indent="0" lvl="0" marL="0" rtl="0" algn="just">
              <a:lnSpc>
                <a:spcPct val="90000"/>
              </a:lnSpc>
              <a:spcBef>
                <a:spcPts val="360"/>
              </a:spcBef>
              <a:spcAft>
                <a:spcPts val="0"/>
              </a:spcAft>
              <a:buClr>
                <a:schemeClr val="dk1"/>
              </a:buClr>
              <a:buSzPts val="1800"/>
              <a:buFont typeface="Arial"/>
              <a:buNone/>
            </a:pPr>
            <a:r>
              <a:rPr lang="en-IN" sz="1800">
                <a:solidFill>
                  <a:schemeClr val="dk1"/>
                </a:solidFill>
              </a:rPr>
              <a:t>One or more than one resource must be held by a process in a non-sharable (exclusive) mode.</a:t>
            </a:r>
            <a:endParaRPr sz="1800">
              <a:solidFill>
                <a:schemeClr val="dk1"/>
              </a:solidFill>
            </a:endParaRPr>
          </a:p>
          <a:p>
            <a:pPr indent="0" lvl="0" marL="0" rtl="0" algn="just">
              <a:lnSpc>
                <a:spcPct val="90000"/>
              </a:lnSpc>
              <a:spcBef>
                <a:spcPts val="360"/>
              </a:spcBef>
              <a:spcAft>
                <a:spcPts val="0"/>
              </a:spcAft>
              <a:buClr>
                <a:schemeClr val="dk1"/>
              </a:buClr>
              <a:buSzPts val="1800"/>
              <a:buFont typeface="Arial"/>
              <a:buNone/>
            </a:pPr>
            <a:r>
              <a:rPr lang="en-IN" sz="1800">
                <a:solidFill>
                  <a:schemeClr val="dk1"/>
                </a:solidFill>
              </a:rPr>
              <a:t> </a:t>
            </a:r>
            <a:endParaRPr sz="1800">
              <a:solidFill>
                <a:schemeClr val="dk1"/>
              </a:solidFill>
            </a:endParaRPr>
          </a:p>
          <a:p>
            <a:pPr indent="0" lvl="0" marL="0" rtl="0" algn="just">
              <a:lnSpc>
                <a:spcPct val="90000"/>
              </a:lnSpc>
              <a:spcBef>
                <a:spcPts val="360"/>
              </a:spcBef>
              <a:spcAft>
                <a:spcPts val="0"/>
              </a:spcAft>
              <a:buClr>
                <a:schemeClr val="dk1"/>
              </a:buClr>
              <a:buSzPts val="1800"/>
              <a:buFont typeface="Arial"/>
              <a:buNone/>
            </a:pPr>
            <a:r>
              <a:rPr b="1" lang="en-IN" sz="1800">
                <a:solidFill>
                  <a:srgbClr val="9900FF"/>
                </a:solidFill>
              </a:rPr>
              <a:t>Hold and Wait</a:t>
            </a:r>
            <a:endParaRPr sz="1800">
              <a:solidFill>
                <a:srgbClr val="9900FF"/>
              </a:solidFill>
            </a:endParaRPr>
          </a:p>
          <a:p>
            <a:pPr indent="0" lvl="0" marL="0" rtl="0" algn="just">
              <a:lnSpc>
                <a:spcPct val="90000"/>
              </a:lnSpc>
              <a:spcBef>
                <a:spcPts val="360"/>
              </a:spcBef>
              <a:spcAft>
                <a:spcPts val="0"/>
              </a:spcAft>
              <a:buClr>
                <a:schemeClr val="dk1"/>
              </a:buClr>
              <a:buSzPts val="1800"/>
              <a:buFont typeface="Arial"/>
              <a:buNone/>
            </a:pPr>
            <a:r>
              <a:rPr lang="en-IN" sz="1800">
                <a:solidFill>
                  <a:schemeClr val="dk1"/>
                </a:solidFill>
              </a:rPr>
              <a:t>A process holds a resource while waiting for another resource.</a:t>
            </a:r>
            <a:endParaRPr sz="1800">
              <a:solidFill>
                <a:schemeClr val="dk1"/>
              </a:solidFill>
            </a:endParaRPr>
          </a:p>
          <a:p>
            <a:pPr indent="0" lvl="0" marL="0" rtl="0" algn="just">
              <a:lnSpc>
                <a:spcPct val="90000"/>
              </a:lnSpc>
              <a:spcBef>
                <a:spcPts val="360"/>
              </a:spcBef>
              <a:spcAft>
                <a:spcPts val="0"/>
              </a:spcAft>
              <a:buClr>
                <a:schemeClr val="dk1"/>
              </a:buClr>
              <a:buSzPts val="1800"/>
              <a:buFont typeface="Arial"/>
              <a:buNone/>
            </a:pPr>
            <a:r>
              <a:rPr lang="en-IN" sz="1800">
                <a:solidFill>
                  <a:schemeClr val="dk1"/>
                </a:solidFill>
              </a:rPr>
              <a:t> </a:t>
            </a:r>
            <a:endParaRPr sz="1800">
              <a:solidFill>
                <a:schemeClr val="dk1"/>
              </a:solidFill>
            </a:endParaRPr>
          </a:p>
          <a:p>
            <a:pPr indent="0" lvl="0" marL="0" rtl="0" algn="just">
              <a:lnSpc>
                <a:spcPct val="90000"/>
              </a:lnSpc>
              <a:spcBef>
                <a:spcPts val="360"/>
              </a:spcBef>
              <a:spcAft>
                <a:spcPts val="0"/>
              </a:spcAft>
              <a:buClr>
                <a:schemeClr val="dk1"/>
              </a:buClr>
              <a:buSzPts val="1800"/>
              <a:buFont typeface="Arial"/>
              <a:buNone/>
            </a:pPr>
            <a:r>
              <a:rPr b="1" lang="en-IN" sz="1800">
                <a:solidFill>
                  <a:srgbClr val="FF00FF"/>
                </a:solidFill>
              </a:rPr>
              <a:t>No Preemption</a:t>
            </a:r>
            <a:endParaRPr sz="1800">
              <a:solidFill>
                <a:srgbClr val="FF00FF"/>
              </a:solidFill>
            </a:endParaRPr>
          </a:p>
          <a:p>
            <a:pPr indent="0" lvl="0" marL="0" rtl="0" algn="just">
              <a:lnSpc>
                <a:spcPct val="90000"/>
              </a:lnSpc>
              <a:spcBef>
                <a:spcPts val="360"/>
              </a:spcBef>
              <a:spcAft>
                <a:spcPts val="0"/>
              </a:spcAft>
              <a:buClr>
                <a:schemeClr val="dk1"/>
              </a:buClr>
              <a:buSzPts val="1800"/>
              <a:buFont typeface="Arial"/>
              <a:buNone/>
            </a:pPr>
            <a:r>
              <a:rPr lang="en-IN" sz="1800">
                <a:solidFill>
                  <a:schemeClr val="dk1"/>
                </a:solidFill>
              </a:rPr>
              <a:t>There is only voluntary release of a resource - nobody else can make a process give up a resource.</a:t>
            </a:r>
            <a:endParaRPr sz="1800">
              <a:solidFill>
                <a:schemeClr val="dk1"/>
              </a:solidFill>
            </a:endParaRPr>
          </a:p>
          <a:p>
            <a:pPr indent="0" lvl="0" marL="0" rtl="0" algn="just">
              <a:lnSpc>
                <a:spcPct val="90000"/>
              </a:lnSpc>
              <a:spcBef>
                <a:spcPts val="360"/>
              </a:spcBef>
              <a:spcAft>
                <a:spcPts val="0"/>
              </a:spcAft>
              <a:buClr>
                <a:schemeClr val="dk1"/>
              </a:buClr>
              <a:buSzPts val="1800"/>
              <a:buFont typeface="Arial"/>
              <a:buNone/>
            </a:pPr>
            <a:r>
              <a:rPr lang="en-IN" sz="1800">
                <a:solidFill>
                  <a:schemeClr val="dk1"/>
                </a:solidFill>
              </a:rPr>
              <a:t> </a:t>
            </a:r>
            <a:endParaRPr sz="1800">
              <a:solidFill>
                <a:schemeClr val="dk1"/>
              </a:solidFill>
            </a:endParaRPr>
          </a:p>
          <a:p>
            <a:pPr indent="0" lvl="0" marL="0" rtl="0" algn="just">
              <a:lnSpc>
                <a:spcPct val="90000"/>
              </a:lnSpc>
              <a:spcBef>
                <a:spcPts val="360"/>
              </a:spcBef>
              <a:spcAft>
                <a:spcPts val="0"/>
              </a:spcAft>
              <a:buClr>
                <a:schemeClr val="dk1"/>
              </a:buClr>
              <a:buSzPts val="1800"/>
              <a:buFont typeface="Arial"/>
              <a:buNone/>
            </a:pPr>
            <a:r>
              <a:rPr b="1" lang="en-IN" sz="1800">
                <a:solidFill>
                  <a:srgbClr val="FFFF00"/>
                </a:solidFill>
              </a:rPr>
              <a:t>Circular Wait</a:t>
            </a:r>
            <a:endParaRPr sz="1800">
              <a:solidFill>
                <a:srgbClr val="FFFF00"/>
              </a:solidFill>
            </a:endParaRPr>
          </a:p>
          <a:p>
            <a:pPr indent="0" lvl="0" marL="0" rtl="0" algn="just">
              <a:lnSpc>
                <a:spcPct val="90000"/>
              </a:lnSpc>
              <a:spcBef>
                <a:spcPts val="360"/>
              </a:spcBef>
              <a:spcAft>
                <a:spcPts val="0"/>
              </a:spcAft>
              <a:buClr>
                <a:schemeClr val="dk1"/>
              </a:buClr>
              <a:buSzPts val="1800"/>
              <a:buFont typeface="Arial"/>
              <a:buNone/>
            </a:pPr>
            <a:r>
              <a:rPr lang="en-IN" sz="1800">
                <a:solidFill>
                  <a:schemeClr val="dk1"/>
                </a:solidFill>
              </a:rPr>
              <a:t>Process A waits for Process B waits for Process C .... waits for Process A.</a:t>
            </a:r>
            <a:endParaRPr sz="1800">
              <a:solidFill>
                <a:schemeClr val="dk1"/>
              </a:solidFill>
            </a:endParaRPr>
          </a:p>
          <a:p>
            <a:pPr indent="0" lvl="0" marL="0" marR="0" rtl="0" algn="just">
              <a:lnSpc>
                <a:spcPct val="150000"/>
              </a:lnSpc>
              <a:spcBef>
                <a:spcPts val="0"/>
              </a:spcBef>
              <a:spcAft>
                <a:spcPts val="0"/>
              </a:spcAft>
              <a:buNone/>
            </a:pPr>
            <a:r>
              <a:t/>
            </a:r>
            <a:endParaRPr b="1" sz="1800">
              <a:solidFill>
                <a:schemeClr val="dk1"/>
              </a:solidFill>
              <a:latin typeface="Calibri"/>
              <a:ea typeface="Calibri"/>
              <a:cs typeface="Calibri"/>
              <a:sym typeface="Calibri"/>
            </a:endParaRPr>
          </a:p>
        </p:txBody>
      </p:sp>
      <p:sp>
        <p:nvSpPr>
          <p:cNvPr id="105" name="Google Shape;105;p3"/>
          <p:cNvSpPr txBox="1"/>
          <p:nvPr/>
        </p:nvSpPr>
        <p:spPr>
          <a:xfrm>
            <a:off x="1813389" y="1837402"/>
            <a:ext cx="9852900" cy="914400"/>
          </a:xfrm>
          <a:prstGeom prst="rect">
            <a:avLst/>
          </a:prstGeom>
          <a:noFill/>
          <a:ln>
            <a:noFill/>
          </a:ln>
        </p:spPr>
        <p:txBody>
          <a:bodyPr anchorCtr="0" anchor="t" bIns="45700" lIns="91425" spcFirstLastPara="1" rIns="91425" wrap="square" tIns="45700">
            <a:spAutoFit/>
          </a:bodyPr>
          <a:lstStyle/>
          <a:p>
            <a:pPr indent="-342900" lvl="0" marL="342900" rtl="0" algn="just">
              <a:lnSpc>
                <a:spcPct val="90000"/>
              </a:lnSpc>
              <a:spcBef>
                <a:spcPts val="0"/>
              </a:spcBef>
              <a:spcAft>
                <a:spcPts val="0"/>
              </a:spcAft>
              <a:buClr>
                <a:srgbClr val="3333CC"/>
              </a:buClr>
              <a:buSzPts val="1800"/>
              <a:buFont typeface="Arial"/>
              <a:buNone/>
            </a:pPr>
            <a:r>
              <a:rPr b="1" lang="en-IN" sz="1800">
                <a:solidFill>
                  <a:srgbClr val="3333CC"/>
                </a:solidFill>
              </a:rPr>
              <a:t>NECESSARY</a:t>
            </a:r>
            <a:r>
              <a:rPr b="1" lang="en-IN" sz="1800">
                <a:solidFill>
                  <a:srgbClr val="3333CC"/>
                </a:solidFill>
              </a:rPr>
              <a:t> CONDITIONS</a:t>
            </a:r>
            <a:endParaRPr sz="1800">
              <a:solidFill>
                <a:schemeClr val="dk1"/>
              </a:solidFill>
            </a:endParaRPr>
          </a:p>
          <a:p>
            <a:pPr indent="-342900" lvl="0" marL="342900" rtl="0" algn="just">
              <a:lnSpc>
                <a:spcPct val="90000"/>
              </a:lnSpc>
              <a:spcBef>
                <a:spcPts val="360"/>
              </a:spcBef>
              <a:spcAft>
                <a:spcPts val="0"/>
              </a:spcAft>
              <a:buClr>
                <a:schemeClr val="dk1"/>
              </a:buClr>
              <a:buSzPts val="1800"/>
              <a:buFont typeface="Arial"/>
              <a:buNone/>
            </a:pPr>
            <a:r>
              <a:rPr b="1" lang="en-IN" sz="1800">
                <a:solidFill>
                  <a:schemeClr val="dk1"/>
                </a:solidFill>
              </a:rPr>
              <a:t>ALL</a:t>
            </a:r>
            <a:r>
              <a:rPr lang="en-IN" sz="1800">
                <a:solidFill>
                  <a:schemeClr val="dk1"/>
                </a:solidFill>
              </a:rPr>
              <a:t> of these four </a:t>
            </a:r>
            <a:r>
              <a:rPr b="1" lang="en-IN" sz="1800">
                <a:solidFill>
                  <a:schemeClr val="dk1"/>
                </a:solidFill>
              </a:rPr>
              <a:t>must</a:t>
            </a:r>
            <a:r>
              <a:rPr lang="en-IN" sz="1800">
                <a:solidFill>
                  <a:schemeClr val="dk1"/>
                </a:solidFill>
              </a:rPr>
              <a:t> happen simultaneously for a deadlock to occur:</a:t>
            </a:r>
            <a:endParaRPr sz="1800">
              <a:solidFill>
                <a:schemeClr val="dk1"/>
              </a:solidFill>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 name="Shape 109"/>
        <p:cNvGrpSpPr/>
        <p:nvPr/>
      </p:nvGrpSpPr>
      <p:grpSpPr>
        <a:xfrm>
          <a:off x="0" y="0"/>
          <a:ext cx="0" cy="0"/>
          <a:chOff x="0" y="0"/>
          <a:chExt cx="0" cy="0"/>
        </a:xfrm>
      </p:grpSpPr>
      <p:sp>
        <p:nvSpPr>
          <p:cNvPr id="110" name="Google Shape;110;g737a725656b79a5d_257"/>
          <p:cNvSpPr txBox="1"/>
          <p:nvPr/>
        </p:nvSpPr>
        <p:spPr>
          <a:xfrm>
            <a:off x="1732220" y="130722"/>
            <a:ext cx="102075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IN" sz="3600"/>
              <a:t>RESOURCE ALLOCATION GRAPH</a:t>
            </a:r>
            <a:endParaRPr sz="3600"/>
          </a:p>
          <a:p>
            <a:pPr indent="0" lvl="0" marL="0" marR="0" rtl="0" algn="l">
              <a:lnSpc>
                <a:spcPct val="100000"/>
              </a:lnSpc>
              <a:spcBef>
                <a:spcPts val="0"/>
              </a:spcBef>
              <a:spcAft>
                <a:spcPts val="0"/>
              </a:spcAft>
              <a:buClr>
                <a:srgbClr val="000000"/>
              </a:buClr>
              <a:buSzPts val="3600"/>
              <a:buFont typeface="Arial"/>
              <a:buNone/>
            </a:pPr>
            <a:r>
              <a:t/>
            </a:r>
            <a:endParaRPr sz="3600"/>
          </a:p>
        </p:txBody>
      </p:sp>
      <p:sp>
        <p:nvSpPr>
          <p:cNvPr id="111" name="Google Shape;111;g737a725656b79a5d_257"/>
          <p:cNvSpPr txBox="1"/>
          <p:nvPr/>
        </p:nvSpPr>
        <p:spPr>
          <a:xfrm>
            <a:off x="689225" y="1331329"/>
            <a:ext cx="10813500" cy="3693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b="1" sz="1800">
              <a:solidFill>
                <a:schemeClr val="dk1"/>
              </a:solidFill>
            </a:endParaRPr>
          </a:p>
        </p:txBody>
      </p:sp>
      <p:pic>
        <p:nvPicPr>
          <p:cNvPr id="112" name="Google Shape;112;g737a725656b79a5d_257"/>
          <p:cNvPicPr preferRelativeResize="0"/>
          <p:nvPr/>
        </p:nvPicPr>
        <p:blipFill>
          <a:blip r:embed="rId4">
            <a:alphaModFix/>
          </a:blip>
          <a:stretch>
            <a:fillRect/>
          </a:stretch>
        </p:blipFill>
        <p:spPr>
          <a:xfrm>
            <a:off x="308250" y="1331329"/>
            <a:ext cx="3095625" cy="3886200"/>
          </a:xfrm>
          <a:prstGeom prst="rect">
            <a:avLst/>
          </a:prstGeom>
          <a:noFill/>
          <a:ln>
            <a:noFill/>
          </a:ln>
        </p:spPr>
      </p:pic>
      <p:sp>
        <p:nvSpPr>
          <p:cNvPr id="113" name="Google Shape;113;g737a725656b79a5d_257"/>
          <p:cNvSpPr txBox="1"/>
          <p:nvPr/>
        </p:nvSpPr>
        <p:spPr>
          <a:xfrm>
            <a:off x="4000500" y="1373900"/>
            <a:ext cx="7776000" cy="48492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chemeClr val="dk1"/>
              </a:buClr>
              <a:buSzPts val="1800"/>
              <a:buChar char="●"/>
            </a:pPr>
            <a:r>
              <a:rPr lang="en-IN" sz="1800">
                <a:solidFill>
                  <a:schemeClr val="dk1"/>
                </a:solidFill>
              </a:rPr>
              <a:t>Threads T1, T2, . . ., Tn</a:t>
            </a:r>
            <a:endParaRPr sz="1800">
              <a:solidFill>
                <a:schemeClr val="dk1"/>
              </a:solidFill>
            </a:endParaRPr>
          </a:p>
          <a:p>
            <a:pPr indent="-342900" lvl="0" marL="457200" rtl="0" algn="l">
              <a:lnSpc>
                <a:spcPct val="200000"/>
              </a:lnSpc>
              <a:spcBef>
                <a:spcPts val="0"/>
              </a:spcBef>
              <a:spcAft>
                <a:spcPts val="0"/>
              </a:spcAft>
              <a:buClr>
                <a:schemeClr val="dk1"/>
              </a:buClr>
              <a:buSzPts val="1800"/>
              <a:buChar char="●"/>
            </a:pPr>
            <a:r>
              <a:rPr lang="en-IN" sz="1800">
                <a:solidFill>
                  <a:schemeClr val="dk1"/>
                </a:solidFill>
              </a:rPr>
              <a:t>Resource types R1, R2, . . ., Rm</a:t>
            </a:r>
            <a:endParaRPr sz="1800">
              <a:solidFill>
                <a:schemeClr val="dk1"/>
              </a:solidFill>
            </a:endParaRPr>
          </a:p>
          <a:p>
            <a:pPr indent="-342900" lvl="0" marL="457200" rtl="0" algn="l">
              <a:lnSpc>
                <a:spcPct val="200000"/>
              </a:lnSpc>
              <a:spcBef>
                <a:spcPts val="0"/>
              </a:spcBef>
              <a:spcAft>
                <a:spcPts val="0"/>
              </a:spcAft>
              <a:buClr>
                <a:schemeClr val="dk1"/>
              </a:buClr>
              <a:buSzPts val="1800"/>
              <a:buChar char="●"/>
            </a:pPr>
            <a:r>
              <a:rPr lang="en-IN" sz="1800">
                <a:solidFill>
                  <a:schemeClr val="dk1"/>
                </a:solidFill>
              </a:rPr>
              <a:t>Each resource type Ri has Wij instances</a:t>
            </a:r>
            <a:endParaRPr sz="1800">
              <a:solidFill>
                <a:schemeClr val="dk1"/>
              </a:solidFill>
            </a:endParaRPr>
          </a:p>
          <a:p>
            <a:pPr indent="-342900" lvl="0" marL="457200" rtl="0" algn="l">
              <a:lnSpc>
                <a:spcPct val="200000"/>
              </a:lnSpc>
              <a:spcBef>
                <a:spcPts val="0"/>
              </a:spcBef>
              <a:spcAft>
                <a:spcPts val="0"/>
              </a:spcAft>
              <a:buClr>
                <a:schemeClr val="dk1"/>
              </a:buClr>
              <a:buSzPts val="1800"/>
              <a:buChar char="●"/>
            </a:pPr>
            <a:r>
              <a:rPr lang="en-IN" sz="1800">
                <a:solidFill>
                  <a:schemeClr val="dk1"/>
                </a:solidFill>
              </a:rPr>
              <a:t>Each thread utilizes resources as follows</a:t>
            </a:r>
            <a:endParaRPr sz="1800">
              <a:solidFill>
                <a:schemeClr val="dk1"/>
              </a:solidFill>
            </a:endParaRPr>
          </a:p>
          <a:p>
            <a:pPr indent="-342900" lvl="0" marL="457200" rtl="0" algn="l">
              <a:lnSpc>
                <a:spcPct val="200000"/>
              </a:lnSpc>
              <a:spcBef>
                <a:spcPts val="0"/>
              </a:spcBef>
              <a:spcAft>
                <a:spcPts val="0"/>
              </a:spcAft>
              <a:buClr>
                <a:srgbClr val="FF0000"/>
              </a:buClr>
              <a:buSzPts val="1800"/>
              <a:buChar char="●"/>
            </a:pPr>
            <a:r>
              <a:rPr lang="en-IN" sz="1800">
                <a:solidFill>
                  <a:srgbClr val="FF0000"/>
                </a:solidFill>
              </a:rPr>
              <a:t>Request() / Use() / Release()</a:t>
            </a:r>
            <a:endParaRPr sz="1800">
              <a:solidFill>
                <a:srgbClr val="FF0000"/>
              </a:solidFill>
            </a:endParaRPr>
          </a:p>
          <a:p>
            <a:pPr indent="-342900" lvl="0" marL="457200" rtl="0" algn="l">
              <a:lnSpc>
                <a:spcPct val="200000"/>
              </a:lnSpc>
              <a:spcBef>
                <a:spcPts val="0"/>
              </a:spcBef>
              <a:spcAft>
                <a:spcPts val="0"/>
              </a:spcAft>
              <a:buClr>
                <a:srgbClr val="0000FF"/>
              </a:buClr>
              <a:buSzPts val="1800"/>
              <a:buChar char="●"/>
            </a:pPr>
            <a:r>
              <a:rPr lang="en-IN" sz="1800">
                <a:solidFill>
                  <a:srgbClr val="0000FF"/>
                </a:solidFill>
              </a:rPr>
              <a:t>Request edge is directed edge Ti -&gt; Rj</a:t>
            </a:r>
            <a:endParaRPr sz="1800">
              <a:solidFill>
                <a:srgbClr val="0000FF"/>
              </a:solidFill>
            </a:endParaRPr>
          </a:p>
          <a:p>
            <a:pPr indent="-342900" lvl="0" marL="457200" rtl="0" algn="l">
              <a:lnSpc>
                <a:spcPct val="200000"/>
              </a:lnSpc>
              <a:spcBef>
                <a:spcPts val="0"/>
              </a:spcBef>
              <a:spcAft>
                <a:spcPts val="0"/>
              </a:spcAft>
              <a:buClr>
                <a:srgbClr val="274E13"/>
              </a:buClr>
              <a:buSzPts val="1800"/>
              <a:buChar char="●"/>
            </a:pPr>
            <a:r>
              <a:rPr lang="en-IN" sz="1800">
                <a:solidFill>
                  <a:srgbClr val="274E13"/>
                </a:solidFill>
              </a:rPr>
              <a:t>Assignment edge is directed edge Rq -&gt; Tp</a:t>
            </a:r>
            <a:endParaRPr sz="1800">
              <a:solidFill>
                <a:srgbClr val="274E1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g737a725656b79a5d_266"/>
          <p:cNvSpPr txBox="1"/>
          <p:nvPr/>
        </p:nvSpPr>
        <p:spPr>
          <a:xfrm>
            <a:off x="1732220" y="130722"/>
            <a:ext cx="10207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IN" sz="3600"/>
              <a:t>Resource Allocation Graph Examples</a:t>
            </a:r>
            <a:endParaRPr sz="3600"/>
          </a:p>
        </p:txBody>
      </p:sp>
      <p:sp>
        <p:nvSpPr>
          <p:cNvPr id="119" name="Google Shape;119;g737a725656b79a5d_266"/>
          <p:cNvSpPr txBox="1"/>
          <p:nvPr/>
        </p:nvSpPr>
        <p:spPr>
          <a:xfrm>
            <a:off x="689225" y="1331329"/>
            <a:ext cx="10813500" cy="3693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b="1" sz="1800">
              <a:solidFill>
                <a:schemeClr val="dk1"/>
              </a:solidFill>
            </a:endParaRPr>
          </a:p>
        </p:txBody>
      </p:sp>
      <p:pic>
        <p:nvPicPr>
          <p:cNvPr id="120" name="Google Shape;120;g737a725656b79a5d_266"/>
          <p:cNvPicPr preferRelativeResize="0"/>
          <p:nvPr/>
        </p:nvPicPr>
        <p:blipFill>
          <a:blip r:embed="rId4">
            <a:alphaModFix/>
          </a:blip>
          <a:stretch>
            <a:fillRect/>
          </a:stretch>
        </p:blipFill>
        <p:spPr>
          <a:xfrm>
            <a:off x="1281125" y="1242050"/>
            <a:ext cx="9560049" cy="4849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Google Shape;125;p4"/>
          <p:cNvSpPr txBox="1"/>
          <p:nvPr/>
        </p:nvSpPr>
        <p:spPr>
          <a:xfrm>
            <a:off x="1732220" y="130722"/>
            <a:ext cx="102075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IN" sz="3600"/>
              <a:t>Deadlock Prevention</a:t>
            </a:r>
            <a:endParaRPr sz="3600"/>
          </a:p>
          <a:p>
            <a:pPr indent="0" lvl="0" marL="0" marR="0" rtl="0" algn="l">
              <a:lnSpc>
                <a:spcPct val="100000"/>
              </a:lnSpc>
              <a:spcBef>
                <a:spcPts val="0"/>
              </a:spcBef>
              <a:spcAft>
                <a:spcPts val="0"/>
              </a:spcAft>
              <a:buClr>
                <a:srgbClr val="000000"/>
              </a:buClr>
              <a:buSzPts val="3600"/>
              <a:buFont typeface="Arial"/>
              <a:buNone/>
            </a:pPr>
            <a:r>
              <a:t/>
            </a:r>
            <a:endParaRPr sz="3600"/>
          </a:p>
        </p:txBody>
      </p:sp>
      <p:sp>
        <p:nvSpPr>
          <p:cNvPr id="126" name="Google Shape;126;p4"/>
          <p:cNvSpPr txBox="1"/>
          <p:nvPr/>
        </p:nvSpPr>
        <p:spPr>
          <a:xfrm>
            <a:off x="527825" y="1268575"/>
            <a:ext cx="5949300" cy="4294500"/>
          </a:xfrm>
          <a:prstGeom prst="rect">
            <a:avLst/>
          </a:prstGeom>
          <a:noFill/>
          <a:ln>
            <a:noFill/>
          </a:ln>
        </p:spPr>
        <p:txBody>
          <a:bodyPr anchorCtr="0" anchor="t" bIns="45700" lIns="91425" spcFirstLastPara="1" rIns="91425" wrap="square" tIns="45700">
            <a:spAutoFit/>
          </a:bodyPr>
          <a:lstStyle/>
          <a:p>
            <a:pPr indent="-342900" lvl="0" marL="342900" rtl="0" algn="just">
              <a:lnSpc>
                <a:spcPct val="150000"/>
              </a:lnSpc>
              <a:spcBef>
                <a:spcPts val="0"/>
              </a:spcBef>
              <a:spcAft>
                <a:spcPts val="0"/>
              </a:spcAft>
              <a:buClr>
                <a:srgbClr val="3333CC"/>
              </a:buClr>
              <a:buSzPts val="1800"/>
              <a:buFont typeface="Arial"/>
              <a:buNone/>
            </a:pPr>
            <a:r>
              <a:rPr lang="en-IN" sz="1800">
                <a:solidFill>
                  <a:srgbClr val="3333CC"/>
                </a:solidFill>
              </a:rPr>
              <a:t>Do not allow one of the four conditions to occur</a:t>
            </a:r>
            <a:r>
              <a:rPr lang="en-IN" sz="1800">
                <a:solidFill>
                  <a:schemeClr val="dk1"/>
                </a:solidFill>
              </a:rPr>
              <a:t>.</a:t>
            </a:r>
            <a:endParaRPr sz="1800">
              <a:solidFill>
                <a:schemeClr val="dk1"/>
              </a:solidFill>
            </a:endParaRPr>
          </a:p>
          <a:p>
            <a:pPr indent="-228600" lvl="0" marL="342900" rtl="0" algn="just">
              <a:lnSpc>
                <a:spcPct val="150000"/>
              </a:lnSpc>
              <a:spcBef>
                <a:spcPts val="360"/>
              </a:spcBef>
              <a:spcAft>
                <a:spcPts val="0"/>
              </a:spcAft>
              <a:buClr>
                <a:schemeClr val="dk1"/>
              </a:buClr>
              <a:buSzPts val="1800"/>
              <a:buFont typeface="Noto Sans Symbols"/>
              <a:buNone/>
            </a:pPr>
            <a:r>
              <a:t/>
            </a:r>
            <a:endParaRPr sz="1800">
              <a:solidFill>
                <a:schemeClr val="dk1"/>
              </a:solidFill>
            </a:endParaRPr>
          </a:p>
          <a:p>
            <a:pPr indent="-342900" lvl="0" marL="342900" rtl="0" algn="just">
              <a:lnSpc>
                <a:spcPct val="150000"/>
              </a:lnSpc>
              <a:spcBef>
                <a:spcPts val="360"/>
              </a:spcBef>
              <a:spcAft>
                <a:spcPts val="0"/>
              </a:spcAft>
              <a:buClr>
                <a:schemeClr val="dk1"/>
              </a:buClr>
              <a:buSzPts val="1800"/>
              <a:buFont typeface="Arial"/>
              <a:buNone/>
            </a:pPr>
            <a:r>
              <a:rPr b="1" lang="en-IN" sz="1800">
                <a:solidFill>
                  <a:srgbClr val="0000FF"/>
                </a:solidFill>
              </a:rPr>
              <a:t>Mutual exclusion:</a:t>
            </a:r>
            <a:endParaRPr sz="1800">
              <a:solidFill>
                <a:srgbClr val="0000FF"/>
              </a:solidFill>
            </a:endParaRPr>
          </a:p>
          <a:p>
            <a:pPr indent="-342900" lvl="0" marL="457200" rtl="0" algn="just">
              <a:lnSpc>
                <a:spcPct val="150000"/>
              </a:lnSpc>
              <a:spcBef>
                <a:spcPts val="360"/>
              </a:spcBef>
              <a:spcAft>
                <a:spcPts val="0"/>
              </a:spcAft>
              <a:buClr>
                <a:schemeClr val="dk1"/>
              </a:buClr>
              <a:buSzPts val="1800"/>
              <a:buAutoNum type="arabicPeriod"/>
            </a:pPr>
            <a:r>
              <a:rPr lang="en-IN" sz="1800">
                <a:solidFill>
                  <a:schemeClr val="dk1"/>
                </a:solidFill>
              </a:rPr>
              <a:t>Automatically holds for printers and other non-</a:t>
            </a:r>
            <a:r>
              <a:rPr lang="en-IN" sz="1800">
                <a:solidFill>
                  <a:schemeClr val="dk1"/>
                </a:solidFill>
              </a:rPr>
              <a:t>shareables</a:t>
            </a:r>
            <a:r>
              <a:rPr lang="en-IN" sz="1800">
                <a:solidFill>
                  <a:schemeClr val="dk1"/>
                </a:solidFill>
              </a:rPr>
              <a:t>.</a:t>
            </a:r>
            <a:endParaRPr sz="1800">
              <a:solidFill>
                <a:schemeClr val="dk1"/>
              </a:solidFill>
            </a:endParaRPr>
          </a:p>
          <a:p>
            <a:pPr indent="-342900" lvl="0" marL="457200" rtl="0" algn="just">
              <a:lnSpc>
                <a:spcPct val="150000"/>
              </a:lnSpc>
              <a:spcBef>
                <a:spcPts val="0"/>
              </a:spcBef>
              <a:spcAft>
                <a:spcPts val="0"/>
              </a:spcAft>
              <a:buClr>
                <a:schemeClr val="dk1"/>
              </a:buClr>
              <a:buSzPts val="1800"/>
              <a:buAutoNum type="arabicPeriod"/>
            </a:pPr>
            <a:r>
              <a:rPr lang="en-IN" sz="1800">
                <a:solidFill>
                  <a:schemeClr val="dk1"/>
                </a:solidFill>
              </a:rPr>
              <a:t>Shared entities (read only files) don't need mutual exclusion (and aren’t susceptible to deadlock.)</a:t>
            </a:r>
            <a:endParaRPr sz="1800">
              <a:solidFill>
                <a:schemeClr val="dk1"/>
              </a:solidFill>
            </a:endParaRPr>
          </a:p>
          <a:p>
            <a:pPr indent="-342900" lvl="0" marL="457200" rtl="0" algn="just">
              <a:lnSpc>
                <a:spcPct val="150000"/>
              </a:lnSpc>
              <a:spcBef>
                <a:spcPts val="0"/>
              </a:spcBef>
              <a:spcAft>
                <a:spcPts val="0"/>
              </a:spcAft>
              <a:buClr>
                <a:schemeClr val="dk1"/>
              </a:buClr>
              <a:buSzPts val="1800"/>
              <a:buAutoNum type="arabicPeriod"/>
            </a:pPr>
            <a:r>
              <a:rPr lang="en-IN" sz="1800">
                <a:solidFill>
                  <a:schemeClr val="dk1"/>
                </a:solidFill>
              </a:rPr>
              <a:t>Prevention not possible, since some devices are intrinsically non-sharable.</a:t>
            </a:r>
            <a:endParaRPr sz="1800">
              <a:solidFill>
                <a:schemeClr val="dk1"/>
              </a:solidFill>
            </a:endParaRPr>
          </a:p>
          <a:p>
            <a:pPr indent="-342900" lvl="0" marL="342900" rtl="0" algn="just">
              <a:lnSpc>
                <a:spcPct val="150000"/>
              </a:lnSpc>
              <a:spcBef>
                <a:spcPts val="360"/>
              </a:spcBef>
              <a:spcAft>
                <a:spcPts val="0"/>
              </a:spcAft>
              <a:buClr>
                <a:schemeClr val="dk1"/>
              </a:buClr>
              <a:buSzPts val="1800"/>
              <a:buFont typeface="Arial"/>
              <a:buNone/>
            </a:pPr>
            <a:r>
              <a:rPr lang="en-IN" sz="1800">
                <a:solidFill>
                  <a:schemeClr val="dk1"/>
                </a:solidFill>
              </a:rPr>
              <a:t> </a:t>
            </a:r>
            <a:endParaRPr b="1" sz="1800">
              <a:solidFill>
                <a:schemeClr val="dk1"/>
              </a:solidFill>
            </a:endParaRPr>
          </a:p>
        </p:txBody>
      </p:sp>
      <p:pic>
        <p:nvPicPr>
          <p:cNvPr id="127" name="Google Shape;127;p4"/>
          <p:cNvPicPr preferRelativeResize="0"/>
          <p:nvPr/>
        </p:nvPicPr>
        <p:blipFill rotWithShape="1">
          <a:blip r:embed="rId4">
            <a:alphaModFix/>
          </a:blip>
          <a:srcRect b="0" l="0" r="0" t="0"/>
          <a:stretch/>
        </p:blipFill>
        <p:spPr>
          <a:xfrm>
            <a:off x="10936841" y="35960"/>
            <a:ext cx="941798" cy="941798"/>
          </a:xfrm>
          <a:prstGeom prst="rect">
            <a:avLst/>
          </a:prstGeom>
          <a:noFill/>
          <a:ln>
            <a:noFill/>
          </a:ln>
        </p:spPr>
      </p:pic>
      <p:pic>
        <p:nvPicPr>
          <p:cNvPr id="128" name="Google Shape;128;p4"/>
          <p:cNvPicPr preferRelativeResize="0"/>
          <p:nvPr/>
        </p:nvPicPr>
        <p:blipFill>
          <a:blip r:embed="rId5">
            <a:alphaModFix/>
          </a:blip>
          <a:stretch>
            <a:fillRect/>
          </a:stretch>
        </p:blipFill>
        <p:spPr>
          <a:xfrm>
            <a:off x="7651225" y="1268575"/>
            <a:ext cx="4288501" cy="396202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Google Shape;133;g35d7593fac7_0_1"/>
          <p:cNvSpPr txBox="1"/>
          <p:nvPr/>
        </p:nvSpPr>
        <p:spPr>
          <a:xfrm>
            <a:off x="1732220" y="130722"/>
            <a:ext cx="102075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IN" sz="3600"/>
              <a:t>Deadlock Prevention</a:t>
            </a:r>
            <a:endParaRPr sz="3600"/>
          </a:p>
          <a:p>
            <a:pPr indent="0" lvl="0" marL="0" marR="0" rtl="0" algn="l">
              <a:lnSpc>
                <a:spcPct val="100000"/>
              </a:lnSpc>
              <a:spcBef>
                <a:spcPts val="0"/>
              </a:spcBef>
              <a:spcAft>
                <a:spcPts val="0"/>
              </a:spcAft>
              <a:buClr>
                <a:srgbClr val="000000"/>
              </a:buClr>
              <a:buSzPts val="3600"/>
              <a:buFont typeface="Arial"/>
              <a:buNone/>
            </a:pPr>
            <a:r>
              <a:t/>
            </a:r>
            <a:endParaRPr sz="3600"/>
          </a:p>
        </p:txBody>
      </p:sp>
      <p:sp>
        <p:nvSpPr>
          <p:cNvPr id="134" name="Google Shape;134;g35d7593fac7_0_1"/>
          <p:cNvSpPr txBox="1"/>
          <p:nvPr/>
        </p:nvSpPr>
        <p:spPr>
          <a:xfrm>
            <a:off x="527825" y="1268575"/>
            <a:ext cx="5949300" cy="4340700"/>
          </a:xfrm>
          <a:prstGeom prst="rect">
            <a:avLst/>
          </a:prstGeom>
          <a:noFill/>
          <a:ln>
            <a:noFill/>
          </a:ln>
        </p:spPr>
        <p:txBody>
          <a:bodyPr anchorCtr="0" anchor="t" bIns="45700" lIns="91425" spcFirstLastPara="1" rIns="91425" wrap="square" tIns="45700">
            <a:spAutoFit/>
          </a:bodyPr>
          <a:lstStyle/>
          <a:p>
            <a:pPr indent="-342900" lvl="0" marL="342900" rtl="0" algn="just">
              <a:lnSpc>
                <a:spcPct val="150000"/>
              </a:lnSpc>
              <a:spcBef>
                <a:spcPts val="0"/>
              </a:spcBef>
              <a:spcAft>
                <a:spcPts val="0"/>
              </a:spcAft>
              <a:buClr>
                <a:srgbClr val="3333CC"/>
              </a:buClr>
              <a:buSzPts val="1800"/>
              <a:buFont typeface="Arial"/>
              <a:buNone/>
            </a:pPr>
            <a:r>
              <a:rPr lang="en-IN" sz="1800">
                <a:solidFill>
                  <a:srgbClr val="3333CC"/>
                </a:solidFill>
              </a:rPr>
              <a:t>Do not allow one of the four conditions to occur</a:t>
            </a:r>
            <a:r>
              <a:rPr lang="en-IN" sz="1800">
                <a:solidFill>
                  <a:schemeClr val="dk1"/>
                </a:solidFill>
              </a:rPr>
              <a:t>.</a:t>
            </a:r>
            <a:endParaRPr sz="1800">
              <a:solidFill>
                <a:schemeClr val="dk1"/>
              </a:solidFill>
            </a:endParaRPr>
          </a:p>
          <a:p>
            <a:pPr indent="-228600" lvl="0" marL="342900" rtl="0" algn="just">
              <a:lnSpc>
                <a:spcPct val="150000"/>
              </a:lnSpc>
              <a:spcBef>
                <a:spcPts val="360"/>
              </a:spcBef>
              <a:spcAft>
                <a:spcPts val="0"/>
              </a:spcAft>
              <a:buClr>
                <a:schemeClr val="dk1"/>
              </a:buClr>
              <a:buSzPts val="1800"/>
              <a:buFont typeface="Noto Sans Symbols"/>
              <a:buNone/>
            </a:pPr>
            <a:r>
              <a:t/>
            </a:r>
            <a:endParaRPr b="1" sz="1800">
              <a:solidFill>
                <a:srgbClr val="00FF00"/>
              </a:solidFill>
            </a:endParaRPr>
          </a:p>
          <a:p>
            <a:pPr indent="-342900" lvl="0" marL="342900" rtl="0" algn="just">
              <a:lnSpc>
                <a:spcPct val="150000"/>
              </a:lnSpc>
              <a:spcBef>
                <a:spcPts val="360"/>
              </a:spcBef>
              <a:spcAft>
                <a:spcPts val="0"/>
              </a:spcAft>
              <a:buClr>
                <a:schemeClr val="dk1"/>
              </a:buClr>
              <a:buSzPts val="1800"/>
              <a:buFont typeface="Arial"/>
              <a:buNone/>
            </a:pPr>
            <a:r>
              <a:rPr b="1" lang="en-IN" sz="1800">
                <a:solidFill>
                  <a:srgbClr val="00FF00"/>
                </a:solidFill>
              </a:rPr>
              <a:t>Hold and wait:</a:t>
            </a:r>
            <a:endParaRPr b="1" sz="1800">
              <a:solidFill>
                <a:srgbClr val="00FF00"/>
              </a:solidFill>
            </a:endParaRPr>
          </a:p>
          <a:p>
            <a:pPr indent="-342900" lvl="0" marL="457200" rtl="0" algn="just">
              <a:lnSpc>
                <a:spcPct val="150000"/>
              </a:lnSpc>
              <a:spcBef>
                <a:spcPts val="360"/>
              </a:spcBef>
              <a:spcAft>
                <a:spcPts val="0"/>
              </a:spcAft>
              <a:buClr>
                <a:schemeClr val="dk1"/>
              </a:buClr>
              <a:buSzPts val="1800"/>
              <a:buAutoNum type="arabicPeriod"/>
            </a:pPr>
            <a:r>
              <a:rPr lang="en-IN" sz="1800">
                <a:solidFill>
                  <a:schemeClr val="dk1"/>
                </a:solidFill>
              </a:rPr>
              <a:t>Collect all resources before execution.</a:t>
            </a:r>
            <a:endParaRPr sz="1800">
              <a:solidFill>
                <a:schemeClr val="dk1"/>
              </a:solidFill>
            </a:endParaRPr>
          </a:p>
          <a:p>
            <a:pPr indent="-342900" lvl="0" marL="457200" rtl="0" algn="just">
              <a:lnSpc>
                <a:spcPct val="150000"/>
              </a:lnSpc>
              <a:spcBef>
                <a:spcPts val="0"/>
              </a:spcBef>
              <a:spcAft>
                <a:spcPts val="0"/>
              </a:spcAft>
              <a:buClr>
                <a:schemeClr val="dk1"/>
              </a:buClr>
              <a:buSzPts val="1800"/>
              <a:buAutoNum type="arabicPeriod"/>
            </a:pPr>
            <a:r>
              <a:rPr lang="en-IN" sz="1800">
                <a:solidFill>
                  <a:schemeClr val="dk1"/>
                </a:solidFill>
              </a:rPr>
              <a:t>A particular resource can only be requested when no others are being held.  A sequence of resources is always collected beginning with the same one.</a:t>
            </a:r>
            <a:endParaRPr sz="1800">
              <a:solidFill>
                <a:schemeClr val="dk1"/>
              </a:solidFill>
            </a:endParaRPr>
          </a:p>
          <a:p>
            <a:pPr indent="-342900" lvl="0" marL="457200" rtl="0" algn="just">
              <a:lnSpc>
                <a:spcPct val="150000"/>
              </a:lnSpc>
              <a:spcBef>
                <a:spcPts val="0"/>
              </a:spcBef>
              <a:spcAft>
                <a:spcPts val="0"/>
              </a:spcAft>
              <a:buClr>
                <a:schemeClr val="dk1"/>
              </a:buClr>
              <a:buSzPts val="1800"/>
              <a:buAutoNum type="arabicPeriod"/>
            </a:pPr>
            <a:r>
              <a:rPr lang="en-IN" sz="1800">
                <a:solidFill>
                  <a:schemeClr val="dk1"/>
                </a:solidFill>
              </a:rPr>
              <a:t>Utilization is low, starvation possible.</a:t>
            </a:r>
            <a:endParaRPr sz="1800">
              <a:solidFill>
                <a:schemeClr val="dk1"/>
              </a:solidFill>
            </a:endParaRPr>
          </a:p>
          <a:p>
            <a:pPr indent="0" lvl="0" marL="457200" rtl="0" algn="just">
              <a:lnSpc>
                <a:spcPct val="150000"/>
              </a:lnSpc>
              <a:spcBef>
                <a:spcPts val="360"/>
              </a:spcBef>
              <a:spcAft>
                <a:spcPts val="0"/>
              </a:spcAft>
              <a:buNone/>
            </a:pPr>
            <a:r>
              <a:t/>
            </a:r>
            <a:endParaRPr sz="1800">
              <a:solidFill>
                <a:schemeClr val="dk1"/>
              </a:solidFill>
            </a:endParaRPr>
          </a:p>
          <a:p>
            <a:pPr indent="-342900" lvl="0" marL="342900" rtl="0" algn="just">
              <a:lnSpc>
                <a:spcPct val="150000"/>
              </a:lnSpc>
              <a:spcBef>
                <a:spcPts val="360"/>
              </a:spcBef>
              <a:spcAft>
                <a:spcPts val="0"/>
              </a:spcAft>
              <a:buClr>
                <a:schemeClr val="dk1"/>
              </a:buClr>
              <a:buSzPts val="1800"/>
              <a:buFont typeface="Arial"/>
              <a:buNone/>
            </a:pPr>
            <a:r>
              <a:rPr lang="en-IN" sz="1800">
                <a:solidFill>
                  <a:schemeClr val="dk1"/>
                </a:solidFill>
              </a:rPr>
              <a:t> </a:t>
            </a:r>
            <a:endParaRPr b="1" sz="1800">
              <a:solidFill>
                <a:schemeClr val="dk1"/>
              </a:solidFill>
            </a:endParaRPr>
          </a:p>
        </p:txBody>
      </p:sp>
      <p:pic>
        <p:nvPicPr>
          <p:cNvPr id="135" name="Google Shape;135;g35d7593fac7_0_1"/>
          <p:cNvPicPr preferRelativeResize="0"/>
          <p:nvPr/>
        </p:nvPicPr>
        <p:blipFill rotWithShape="1">
          <a:blip r:embed="rId4">
            <a:alphaModFix/>
          </a:blip>
          <a:srcRect b="0" l="0" r="0" t="0"/>
          <a:stretch/>
        </p:blipFill>
        <p:spPr>
          <a:xfrm>
            <a:off x="10936841" y="35960"/>
            <a:ext cx="941798" cy="941798"/>
          </a:xfrm>
          <a:prstGeom prst="rect">
            <a:avLst/>
          </a:prstGeom>
          <a:noFill/>
          <a:ln>
            <a:noFill/>
          </a:ln>
        </p:spPr>
      </p:pic>
      <p:pic>
        <p:nvPicPr>
          <p:cNvPr id="136" name="Google Shape;136;g35d7593fac7_0_1"/>
          <p:cNvPicPr preferRelativeResize="0"/>
          <p:nvPr/>
        </p:nvPicPr>
        <p:blipFill>
          <a:blip r:embed="rId5">
            <a:alphaModFix/>
          </a:blip>
          <a:stretch>
            <a:fillRect/>
          </a:stretch>
        </p:blipFill>
        <p:spPr>
          <a:xfrm>
            <a:off x="7304950" y="2488177"/>
            <a:ext cx="4484175" cy="2487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g737a725656b79a5d_275"/>
          <p:cNvSpPr txBox="1"/>
          <p:nvPr/>
        </p:nvSpPr>
        <p:spPr>
          <a:xfrm>
            <a:off x="1732220" y="130722"/>
            <a:ext cx="102075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IN" sz="3600"/>
              <a:t>Deadlock Prevention</a:t>
            </a:r>
            <a:endParaRPr sz="3600"/>
          </a:p>
          <a:p>
            <a:pPr indent="0" lvl="0" marL="0" marR="0" rtl="0" algn="l">
              <a:lnSpc>
                <a:spcPct val="100000"/>
              </a:lnSpc>
              <a:spcBef>
                <a:spcPts val="0"/>
              </a:spcBef>
              <a:spcAft>
                <a:spcPts val="0"/>
              </a:spcAft>
              <a:buClr>
                <a:srgbClr val="000000"/>
              </a:buClr>
              <a:buSzPts val="3600"/>
              <a:buFont typeface="Arial"/>
              <a:buNone/>
            </a:pPr>
            <a:r>
              <a:t/>
            </a:r>
            <a:endParaRPr sz="3600"/>
          </a:p>
        </p:txBody>
      </p:sp>
      <p:sp>
        <p:nvSpPr>
          <p:cNvPr id="142" name="Google Shape;142;g737a725656b79a5d_275"/>
          <p:cNvSpPr txBox="1"/>
          <p:nvPr/>
        </p:nvSpPr>
        <p:spPr>
          <a:xfrm>
            <a:off x="527825" y="1268575"/>
            <a:ext cx="11412000" cy="3924900"/>
          </a:xfrm>
          <a:prstGeom prst="rect">
            <a:avLst/>
          </a:prstGeom>
          <a:noFill/>
          <a:ln>
            <a:noFill/>
          </a:ln>
        </p:spPr>
        <p:txBody>
          <a:bodyPr anchorCtr="0" anchor="t" bIns="45700" lIns="91425" spcFirstLastPara="1" rIns="91425" wrap="square" tIns="45700">
            <a:spAutoFit/>
          </a:bodyPr>
          <a:lstStyle/>
          <a:p>
            <a:pPr indent="-342900" lvl="0" marL="342900" rtl="0" algn="just">
              <a:lnSpc>
                <a:spcPct val="150000"/>
              </a:lnSpc>
              <a:spcBef>
                <a:spcPts val="0"/>
              </a:spcBef>
              <a:spcAft>
                <a:spcPts val="0"/>
              </a:spcAft>
              <a:buClr>
                <a:srgbClr val="3333CC"/>
              </a:buClr>
              <a:buSzPts val="1800"/>
              <a:buFont typeface="Arial"/>
              <a:buNone/>
            </a:pPr>
            <a:r>
              <a:rPr lang="en-IN" sz="1800">
                <a:solidFill>
                  <a:srgbClr val="3333CC"/>
                </a:solidFill>
              </a:rPr>
              <a:t>Do not allow one of the four conditions to occur.</a:t>
            </a:r>
            <a:endParaRPr sz="1800">
              <a:solidFill>
                <a:schemeClr val="dk1"/>
              </a:solidFill>
            </a:endParaRPr>
          </a:p>
          <a:p>
            <a:pPr indent="-342900" lvl="0" marL="342900" rtl="0" algn="just">
              <a:lnSpc>
                <a:spcPct val="150000"/>
              </a:lnSpc>
              <a:spcBef>
                <a:spcPts val="360"/>
              </a:spcBef>
              <a:spcAft>
                <a:spcPts val="0"/>
              </a:spcAft>
              <a:buClr>
                <a:schemeClr val="dk1"/>
              </a:buClr>
              <a:buSzPts val="1800"/>
              <a:buFont typeface="Arial"/>
              <a:buNone/>
            </a:pPr>
            <a:r>
              <a:rPr lang="en-IN" sz="1800">
                <a:solidFill>
                  <a:schemeClr val="dk1"/>
                </a:solidFill>
              </a:rPr>
              <a:t> </a:t>
            </a:r>
            <a:endParaRPr sz="1800">
              <a:solidFill>
                <a:schemeClr val="dk1"/>
              </a:solidFill>
            </a:endParaRPr>
          </a:p>
          <a:p>
            <a:pPr indent="-342900" lvl="0" marL="342900" rtl="0" algn="just">
              <a:lnSpc>
                <a:spcPct val="150000"/>
              </a:lnSpc>
              <a:spcBef>
                <a:spcPts val="360"/>
              </a:spcBef>
              <a:spcAft>
                <a:spcPts val="0"/>
              </a:spcAft>
              <a:buClr>
                <a:schemeClr val="dk1"/>
              </a:buClr>
              <a:buSzPts val="1800"/>
              <a:buFont typeface="Arial"/>
              <a:buNone/>
            </a:pPr>
            <a:r>
              <a:rPr b="1" lang="en-IN" sz="1800">
                <a:solidFill>
                  <a:srgbClr val="FF00FF"/>
                </a:solidFill>
              </a:rPr>
              <a:t>No preemption:</a:t>
            </a:r>
            <a:endParaRPr sz="1800">
              <a:solidFill>
                <a:srgbClr val="FF00FF"/>
              </a:solidFill>
            </a:endParaRPr>
          </a:p>
          <a:p>
            <a:pPr indent="-342900" lvl="0" marL="457200" rtl="0" algn="just">
              <a:lnSpc>
                <a:spcPct val="150000"/>
              </a:lnSpc>
              <a:spcBef>
                <a:spcPts val="360"/>
              </a:spcBef>
              <a:spcAft>
                <a:spcPts val="0"/>
              </a:spcAft>
              <a:buClr>
                <a:schemeClr val="dk1"/>
              </a:buClr>
              <a:buSzPts val="1800"/>
              <a:buAutoNum type="arabicPeriod"/>
            </a:pPr>
            <a:r>
              <a:rPr lang="en-IN" sz="1800">
                <a:solidFill>
                  <a:schemeClr val="dk1"/>
                </a:solidFill>
              </a:rPr>
              <a:t>Release any resource already being held if the process can't get an additional resource.</a:t>
            </a:r>
            <a:endParaRPr sz="1800">
              <a:solidFill>
                <a:schemeClr val="dk1"/>
              </a:solidFill>
            </a:endParaRPr>
          </a:p>
          <a:p>
            <a:pPr indent="-342900" lvl="0" marL="457200" rtl="0" algn="just">
              <a:lnSpc>
                <a:spcPct val="150000"/>
              </a:lnSpc>
              <a:spcBef>
                <a:spcPts val="0"/>
              </a:spcBef>
              <a:spcAft>
                <a:spcPts val="0"/>
              </a:spcAft>
              <a:buClr>
                <a:schemeClr val="dk1"/>
              </a:buClr>
              <a:buSzPts val="1800"/>
              <a:buAutoNum type="arabicPeriod"/>
            </a:pPr>
            <a:r>
              <a:rPr lang="en-IN" sz="1800">
                <a:solidFill>
                  <a:schemeClr val="dk1"/>
                </a:solidFill>
              </a:rPr>
              <a:t>Allow preemption - if a needed resource is held by another process, which is also waiting on some resource, steal it. Otherwise wait.</a:t>
            </a:r>
            <a:endParaRPr sz="1800">
              <a:solidFill>
                <a:schemeClr val="dk1"/>
              </a:solidFill>
            </a:endParaRPr>
          </a:p>
          <a:p>
            <a:pPr indent="-342900" lvl="0" marL="342900" rtl="0" algn="just">
              <a:lnSpc>
                <a:spcPct val="150000"/>
              </a:lnSpc>
              <a:spcBef>
                <a:spcPts val="360"/>
              </a:spcBef>
              <a:spcAft>
                <a:spcPts val="0"/>
              </a:spcAft>
              <a:buClr>
                <a:schemeClr val="dk1"/>
              </a:buClr>
              <a:buSzPts val="1800"/>
              <a:buFont typeface="Arial"/>
              <a:buNone/>
            </a:pPr>
            <a:r>
              <a:rPr lang="en-IN" sz="1800">
                <a:solidFill>
                  <a:schemeClr val="dk1"/>
                </a:solidFill>
              </a:rPr>
              <a:t> </a:t>
            </a:r>
            <a:endParaRPr sz="1800">
              <a:solidFill>
                <a:schemeClr val="dk1"/>
              </a:solidFill>
            </a:endParaRPr>
          </a:p>
          <a:p>
            <a:pPr indent="0" lvl="0" marL="0" rtl="0" algn="just">
              <a:lnSpc>
                <a:spcPct val="150000"/>
              </a:lnSpc>
              <a:spcBef>
                <a:spcPts val="360"/>
              </a:spcBef>
              <a:spcAft>
                <a:spcPts val="0"/>
              </a:spcAft>
              <a:buNone/>
            </a:pPr>
            <a:r>
              <a:t/>
            </a:r>
            <a:endParaRPr sz="1800">
              <a:solidFill>
                <a:schemeClr val="dk1"/>
              </a:solidFill>
            </a:endParaRPr>
          </a:p>
          <a:p>
            <a:pPr indent="0" lvl="0" marL="0" marR="0" rtl="0" algn="just">
              <a:lnSpc>
                <a:spcPct val="150000"/>
              </a:lnSpc>
              <a:spcBef>
                <a:spcPts val="0"/>
              </a:spcBef>
              <a:spcAft>
                <a:spcPts val="0"/>
              </a:spcAft>
              <a:buNone/>
            </a:pPr>
            <a:r>
              <a:t/>
            </a:r>
            <a:endParaRPr sz="1800">
              <a:solidFill>
                <a:srgbClr val="3333CC"/>
              </a:solidFill>
            </a:endParaRPr>
          </a:p>
        </p:txBody>
      </p:sp>
      <p:pic>
        <p:nvPicPr>
          <p:cNvPr id="143" name="Google Shape;143;g737a725656b79a5d_275"/>
          <p:cNvPicPr preferRelativeResize="0"/>
          <p:nvPr/>
        </p:nvPicPr>
        <p:blipFill rotWithShape="1">
          <a:blip r:embed="rId4">
            <a:alphaModFix/>
          </a:blip>
          <a:srcRect b="0" l="0" r="0" t="0"/>
          <a:stretch/>
        </p:blipFill>
        <p:spPr>
          <a:xfrm>
            <a:off x="10936841" y="35960"/>
            <a:ext cx="941798" cy="9417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g35d7593fac7_0_9"/>
          <p:cNvSpPr txBox="1"/>
          <p:nvPr/>
        </p:nvSpPr>
        <p:spPr>
          <a:xfrm>
            <a:off x="1732220" y="130722"/>
            <a:ext cx="102075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IN" sz="3600"/>
              <a:t>Deadlock Prevention</a:t>
            </a:r>
            <a:endParaRPr sz="3600"/>
          </a:p>
          <a:p>
            <a:pPr indent="0" lvl="0" marL="0" marR="0" rtl="0" algn="l">
              <a:lnSpc>
                <a:spcPct val="100000"/>
              </a:lnSpc>
              <a:spcBef>
                <a:spcPts val="0"/>
              </a:spcBef>
              <a:spcAft>
                <a:spcPts val="0"/>
              </a:spcAft>
              <a:buClr>
                <a:srgbClr val="000000"/>
              </a:buClr>
              <a:buSzPts val="3600"/>
              <a:buFont typeface="Arial"/>
              <a:buNone/>
            </a:pPr>
            <a:r>
              <a:t/>
            </a:r>
            <a:endParaRPr sz="3600"/>
          </a:p>
        </p:txBody>
      </p:sp>
      <p:sp>
        <p:nvSpPr>
          <p:cNvPr id="149" name="Google Shape;149;g35d7593fac7_0_9"/>
          <p:cNvSpPr txBox="1"/>
          <p:nvPr/>
        </p:nvSpPr>
        <p:spPr>
          <a:xfrm>
            <a:off x="527825" y="1268575"/>
            <a:ext cx="5429700" cy="5079600"/>
          </a:xfrm>
          <a:prstGeom prst="rect">
            <a:avLst/>
          </a:prstGeom>
          <a:noFill/>
          <a:ln>
            <a:noFill/>
          </a:ln>
        </p:spPr>
        <p:txBody>
          <a:bodyPr anchorCtr="0" anchor="t" bIns="45700" lIns="91425" spcFirstLastPara="1" rIns="91425" wrap="square" tIns="45700">
            <a:spAutoFit/>
          </a:bodyPr>
          <a:lstStyle/>
          <a:p>
            <a:pPr indent="-342900" lvl="0" marL="342900" rtl="0" algn="just">
              <a:lnSpc>
                <a:spcPct val="150000"/>
              </a:lnSpc>
              <a:spcBef>
                <a:spcPts val="0"/>
              </a:spcBef>
              <a:spcAft>
                <a:spcPts val="0"/>
              </a:spcAft>
              <a:buClr>
                <a:srgbClr val="3333CC"/>
              </a:buClr>
              <a:buSzPts val="1800"/>
              <a:buFont typeface="Arial"/>
              <a:buNone/>
            </a:pPr>
            <a:r>
              <a:rPr lang="en-IN" sz="1800">
                <a:solidFill>
                  <a:srgbClr val="3333CC"/>
                </a:solidFill>
              </a:rPr>
              <a:t>Do not allow one of the four conditions to occur.</a:t>
            </a:r>
            <a:endParaRPr sz="1800">
              <a:solidFill>
                <a:schemeClr val="dk1"/>
              </a:solidFill>
            </a:endParaRPr>
          </a:p>
          <a:p>
            <a:pPr indent="-342900" lvl="0" marL="342900" rtl="0" algn="just">
              <a:lnSpc>
                <a:spcPct val="150000"/>
              </a:lnSpc>
              <a:spcBef>
                <a:spcPts val="360"/>
              </a:spcBef>
              <a:spcAft>
                <a:spcPts val="0"/>
              </a:spcAft>
              <a:buClr>
                <a:schemeClr val="dk1"/>
              </a:buClr>
              <a:buSzPts val="1800"/>
              <a:buFont typeface="Arial"/>
              <a:buNone/>
            </a:pPr>
            <a:r>
              <a:rPr lang="en-IN" sz="1800">
                <a:solidFill>
                  <a:schemeClr val="dk1"/>
                </a:solidFill>
              </a:rPr>
              <a:t> </a:t>
            </a:r>
            <a:endParaRPr sz="1800">
              <a:solidFill>
                <a:schemeClr val="dk1"/>
              </a:solidFill>
            </a:endParaRPr>
          </a:p>
          <a:p>
            <a:pPr indent="-342900" lvl="0" marL="342900" rtl="0" algn="just">
              <a:lnSpc>
                <a:spcPct val="150000"/>
              </a:lnSpc>
              <a:spcBef>
                <a:spcPts val="360"/>
              </a:spcBef>
              <a:spcAft>
                <a:spcPts val="0"/>
              </a:spcAft>
              <a:buClr>
                <a:schemeClr val="dk1"/>
              </a:buClr>
              <a:buSzPts val="1800"/>
              <a:buFont typeface="Arial"/>
              <a:buNone/>
            </a:pPr>
            <a:r>
              <a:rPr b="1" lang="en-IN" sz="1800">
                <a:solidFill>
                  <a:srgbClr val="FFFF00"/>
                </a:solidFill>
              </a:rPr>
              <a:t>Circular wait:</a:t>
            </a:r>
            <a:endParaRPr sz="1800">
              <a:solidFill>
                <a:srgbClr val="FFFF00"/>
              </a:solidFill>
            </a:endParaRPr>
          </a:p>
          <a:p>
            <a:pPr indent="-342900" lvl="0" marL="457200" rtl="0" algn="just">
              <a:lnSpc>
                <a:spcPct val="150000"/>
              </a:lnSpc>
              <a:spcBef>
                <a:spcPts val="360"/>
              </a:spcBef>
              <a:spcAft>
                <a:spcPts val="0"/>
              </a:spcAft>
              <a:buClr>
                <a:schemeClr val="dk1"/>
              </a:buClr>
              <a:buSzPts val="1800"/>
              <a:buAutoNum type="arabicPeriod"/>
            </a:pPr>
            <a:r>
              <a:rPr lang="en-IN" sz="1800">
                <a:solidFill>
                  <a:schemeClr val="dk1"/>
                </a:solidFill>
              </a:rPr>
              <a:t>Number resources and only request in ascending order.</a:t>
            </a:r>
            <a:endParaRPr sz="1800">
              <a:solidFill>
                <a:schemeClr val="dk1"/>
              </a:solidFill>
            </a:endParaRPr>
          </a:p>
          <a:p>
            <a:pPr indent="-342900" lvl="0" marL="457200" rtl="0" algn="just">
              <a:lnSpc>
                <a:spcPct val="150000"/>
              </a:lnSpc>
              <a:spcBef>
                <a:spcPts val="0"/>
              </a:spcBef>
              <a:spcAft>
                <a:spcPts val="0"/>
              </a:spcAft>
              <a:buClr>
                <a:schemeClr val="dk1"/>
              </a:buClr>
              <a:buSzPts val="1800"/>
              <a:buAutoNum type="arabicPeriod"/>
            </a:pPr>
            <a:r>
              <a:rPr lang="en-IN" sz="1800">
                <a:solidFill>
                  <a:schemeClr val="dk1"/>
                </a:solidFill>
              </a:rPr>
              <a:t>Each of these prevention techniques may cause a decrease in utilization and/or resources. For this reason, prevention isn't necessarily the best technique.</a:t>
            </a:r>
            <a:endParaRPr sz="1800">
              <a:solidFill>
                <a:schemeClr val="dk1"/>
              </a:solidFill>
            </a:endParaRPr>
          </a:p>
          <a:p>
            <a:pPr indent="-342900" lvl="0" marL="457200" rtl="0" algn="just">
              <a:lnSpc>
                <a:spcPct val="150000"/>
              </a:lnSpc>
              <a:spcBef>
                <a:spcPts val="0"/>
              </a:spcBef>
              <a:spcAft>
                <a:spcPts val="0"/>
              </a:spcAft>
              <a:buClr>
                <a:schemeClr val="dk1"/>
              </a:buClr>
              <a:buSzPts val="1800"/>
              <a:buAutoNum type="arabicPeriod"/>
            </a:pPr>
            <a:r>
              <a:rPr lang="en-IN" sz="1800">
                <a:solidFill>
                  <a:schemeClr val="dk1"/>
                </a:solidFill>
              </a:rPr>
              <a:t>Prevention is generally the easiest to implement.</a:t>
            </a:r>
            <a:endParaRPr sz="1800">
              <a:solidFill>
                <a:schemeClr val="dk1"/>
              </a:solidFill>
            </a:endParaRPr>
          </a:p>
          <a:p>
            <a:pPr indent="0" lvl="0" marL="0" marR="0" rtl="0" algn="just">
              <a:lnSpc>
                <a:spcPct val="150000"/>
              </a:lnSpc>
              <a:spcBef>
                <a:spcPts val="0"/>
              </a:spcBef>
              <a:spcAft>
                <a:spcPts val="0"/>
              </a:spcAft>
              <a:buNone/>
            </a:pPr>
            <a:r>
              <a:t/>
            </a:r>
            <a:endParaRPr sz="1800">
              <a:solidFill>
                <a:srgbClr val="3333CC"/>
              </a:solidFill>
            </a:endParaRPr>
          </a:p>
        </p:txBody>
      </p:sp>
      <p:pic>
        <p:nvPicPr>
          <p:cNvPr id="150" name="Google Shape;150;g35d7593fac7_0_9"/>
          <p:cNvPicPr preferRelativeResize="0"/>
          <p:nvPr/>
        </p:nvPicPr>
        <p:blipFill rotWithShape="1">
          <a:blip r:embed="rId4">
            <a:alphaModFix/>
          </a:blip>
          <a:srcRect b="0" l="0" r="0" t="0"/>
          <a:stretch/>
        </p:blipFill>
        <p:spPr>
          <a:xfrm>
            <a:off x="10936841" y="35960"/>
            <a:ext cx="941798" cy="941798"/>
          </a:xfrm>
          <a:prstGeom prst="rect">
            <a:avLst/>
          </a:prstGeom>
          <a:noFill/>
          <a:ln>
            <a:noFill/>
          </a:ln>
        </p:spPr>
      </p:pic>
      <p:pic>
        <p:nvPicPr>
          <p:cNvPr id="151" name="Google Shape;151;g35d7593fac7_0_9"/>
          <p:cNvPicPr preferRelativeResize="0"/>
          <p:nvPr/>
        </p:nvPicPr>
        <p:blipFill>
          <a:blip r:embed="rId5">
            <a:alphaModFix/>
          </a:blip>
          <a:stretch>
            <a:fillRect/>
          </a:stretch>
        </p:blipFill>
        <p:spPr>
          <a:xfrm>
            <a:off x="6872000" y="1268575"/>
            <a:ext cx="4384825" cy="47070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2025-05-07T07:26:15Z</dcterms:created>
  <dc:creator>Rajdeep Deb</dc:creator>
</cp:coreProperties>
</file>