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3" r:id="rId4"/>
    <p:sldId id="261" r:id="rId5"/>
    <p:sldId id="258" r:id="rId6"/>
    <p:sldId id="259" r:id="rId7"/>
    <p:sldId id="262" r:id="rId8"/>
    <p:sldId id="264" r:id="rId9"/>
    <p:sldId id="265" r:id="rId10"/>
    <p:sldId id="267" r:id="rId11"/>
    <p:sldId id="266" r:id="rId12"/>
    <p:sldId id="289"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1" r:id="rId29"/>
    <p:sldId id="285" r:id="rId30"/>
    <p:sldId id="286" r:id="rId31"/>
    <p:sldId id="287" r:id="rId32"/>
    <p:sldId id="290" r:id="rId33"/>
    <p:sldId id="288" r:id="rId34"/>
    <p:sldId id="27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5634BD-ECD5-49AF-BD74-B081634D4238}" type="datetimeFigureOut">
              <a:rPr lang="en-US" smtClean="0"/>
              <a:pPr/>
              <a:t>18-Oct-22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2AC014-80FE-4ADA-9685-74ACA0FE92D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132EF5D-5E72-4FC5-9182-C8230216068C}" type="datetime1">
              <a:rPr lang="en-US" smtClean="0"/>
              <a:pPr/>
              <a:t>18-Oct-22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BE94261-381A-4EC6-A3A3-60890F8C619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A0FEA-250C-43C5-9A0E-1F1713595F08}" type="datetime1">
              <a:rPr lang="en-US" smtClean="0"/>
              <a:pPr/>
              <a:t>18-Oct-22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94261-381A-4EC6-A3A3-60890F8C61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66CA9D-DDE2-4DF6-8A9F-2BC1BC344367}" type="datetime1">
              <a:rPr lang="en-US" smtClean="0"/>
              <a:pPr/>
              <a:t>18-Oct-22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94261-381A-4EC6-A3A3-60890F8C61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94261-381A-4EC6-A3A3-60890F8C61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0A4001-BF43-47EA-924C-14BC3C3073E6}" type="datetime1">
              <a:rPr lang="en-US" smtClean="0"/>
              <a:pPr/>
              <a:t>18-Oct-22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BE94261-381A-4EC6-A3A3-60890F8C61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2F8285-A055-4146-966D-00B5562FEAC6}" type="datetime1">
              <a:rPr lang="en-US" smtClean="0"/>
              <a:pPr/>
              <a:t>18-Oct-22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94261-381A-4EC6-A3A3-60890F8C61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C4E4FF9-EF13-4B35-942B-6E6A34CF8A34}" type="datetime1">
              <a:rPr lang="en-US" smtClean="0"/>
              <a:pPr/>
              <a:t>18-Oct-22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94261-381A-4EC6-A3A3-60890F8C61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96BAA3-CA26-4D6E-8068-ABE10C9B2539}" type="datetime1">
              <a:rPr lang="en-US" smtClean="0"/>
              <a:pPr/>
              <a:t>18-Oct-22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94261-381A-4EC6-A3A3-60890F8C61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11233-9412-4148-B776-E93370371B88}" type="datetime1">
              <a:rPr lang="en-US" smtClean="0"/>
              <a:pPr/>
              <a:t>18-Oct-22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94261-381A-4EC6-A3A3-60890F8C61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FFE838-F6C6-4F7A-81F8-14348DF4377E}" type="datetime1">
              <a:rPr lang="en-US" smtClean="0"/>
              <a:pPr/>
              <a:t>18-Oct-22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94261-381A-4EC6-A3A3-60890F8C61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A1E08B-E0B2-45AD-BC07-B1517D9C42C1}" type="datetime1">
              <a:rPr lang="en-US" smtClean="0"/>
              <a:pPr/>
              <a:t>18-Oct-22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94261-381A-4EC6-A3A3-60890F8C61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3D7FF30-9BC8-4455-9F96-279495A7198B}" type="datetime1">
              <a:rPr lang="en-US" smtClean="0"/>
              <a:pPr/>
              <a:t>18-Oct-22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BE94261-381A-4EC6-A3A3-60890F8C619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Hyper Text Markup Language</a:t>
            </a:r>
            <a:r>
              <a:rPr lang="en-US" dirty="0" smtClean="0"/>
              <a:t>  </a:t>
            </a:r>
            <a:endParaRPr lang="en-US" dirty="0"/>
          </a:p>
        </p:txBody>
      </p:sp>
      <p:sp>
        <p:nvSpPr>
          <p:cNvPr id="3" name="Subtitle 2"/>
          <p:cNvSpPr>
            <a:spLocks noGrp="1"/>
          </p:cNvSpPr>
          <p:nvPr>
            <p:ph type="subTitle" idx="1"/>
          </p:nvPr>
        </p:nvSpPr>
        <p:spPr>
          <a:xfrm>
            <a:off x="1676400" y="4191000"/>
            <a:ext cx="6400800" cy="1752600"/>
          </a:xfrm>
        </p:spPr>
        <p:txBody>
          <a:bodyPr/>
          <a:lstStyle/>
          <a:p>
            <a:pPr algn="r"/>
            <a:r>
              <a:rPr lang="en-US" dirty="0" smtClean="0"/>
              <a:t>Presented By:</a:t>
            </a:r>
          </a:p>
          <a:p>
            <a:pPr algn="r"/>
            <a:r>
              <a:rPr lang="en-US" dirty="0" err="1" smtClean="0"/>
              <a:t>Jitesh</a:t>
            </a:r>
            <a:r>
              <a:rPr lang="en-US" dirty="0" smtClean="0"/>
              <a:t> Kumar Bhatia</a:t>
            </a:r>
          </a:p>
          <a:p>
            <a:pPr algn="r"/>
            <a:r>
              <a:rPr lang="en-US" dirty="0" smtClean="0"/>
              <a:t>GLA University</a:t>
            </a:r>
            <a:endParaRPr lang="en-US" dirty="0"/>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anchor Tag</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a:bodyPr>
          <a:lstStyle/>
          <a:p>
            <a:pPr algn="l">
              <a:buSzPct val="100000"/>
              <a:buFont typeface="Wingdings" pitchFamily="2" charset="2"/>
              <a:buChar char="Ø"/>
            </a:pPr>
            <a:r>
              <a:rPr lang="en-US" sz="3200" dirty="0" smtClean="0">
                <a:latin typeface="Calibri" pitchFamily="34" charset="0"/>
              </a:rPr>
              <a:t>A hyperlink can be displayed on a web page by using anchor tag</a:t>
            </a:r>
          </a:p>
          <a:p>
            <a:pPr algn="l">
              <a:buSzPct val="100000"/>
              <a:buFont typeface="Wingdings" pitchFamily="2" charset="2"/>
              <a:buChar char="Ø"/>
            </a:pPr>
            <a:r>
              <a:rPr lang="en-US" sz="3200" dirty="0" smtClean="0">
                <a:latin typeface="Calibri" pitchFamily="34" charset="0"/>
              </a:rPr>
              <a:t>Anchor tag is denoted by &lt;a&gt;&lt;/a&gt;</a:t>
            </a:r>
          </a:p>
          <a:p>
            <a:pPr algn="l">
              <a:buSzPct val="100000"/>
              <a:buFont typeface="Wingdings" pitchFamily="2" charset="2"/>
              <a:buChar char="Ø"/>
            </a:pPr>
            <a:r>
              <a:rPr lang="en-US" sz="3200" dirty="0" smtClean="0">
                <a:latin typeface="Calibri" pitchFamily="34" charset="0"/>
              </a:rPr>
              <a:t>Anchor tag has an attribute </a:t>
            </a:r>
            <a:r>
              <a:rPr lang="en-US" sz="3200" dirty="0" err="1" smtClean="0">
                <a:latin typeface="Calibri" pitchFamily="34" charset="0"/>
              </a:rPr>
              <a:t>href</a:t>
            </a:r>
            <a:r>
              <a:rPr lang="en-US" sz="3200" dirty="0" smtClean="0">
                <a:latin typeface="Calibri" pitchFamily="34" charset="0"/>
              </a:rPr>
              <a:t> whose value denotes the webpage that is to be opened on clicking the hyperlink.</a:t>
            </a:r>
          </a:p>
          <a:p>
            <a:pPr algn="l">
              <a:buSzPct val="100000"/>
              <a:buFont typeface="Wingdings" pitchFamily="2" charset="2"/>
              <a:buChar char="Ø"/>
            </a:pPr>
            <a:r>
              <a:rPr lang="en-US" sz="3200" dirty="0" smtClean="0">
                <a:latin typeface="Calibri" pitchFamily="34" charset="0"/>
              </a:rPr>
              <a:t>The new page can be opened on the same window, a new window, on a new frame, etc., as per the value of the target attribute.</a:t>
            </a: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example of anchor Tag</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a:bodyPr>
          <a:lstStyle/>
          <a:p>
            <a:pPr algn="l">
              <a:buSzPct val="100000"/>
            </a:pPr>
            <a:r>
              <a:rPr lang="en-US" sz="3200" dirty="0" smtClean="0">
                <a:latin typeface="Calibri" pitchFamily="34" charset="0"/>
              </a:rPr>
              <a:t>&lt;html&gt;</a:t>
            </a:r>
          </a:p>
          <a:p>
            <a:pPr algn="l">
              <a:buSzPct val="100000"/>
            </a:pPr>
            <a:r>
              <a:rPr lang="en-US" sz="3200" dirty="0" smtClean="0">
                <a:latin typeface="Calibri" pitchFamily="34" charset="0"/>
              </a:rPr>
              <a:t>&lt;head&gt;</a:t>
            </a:r>
          </a:p>
          <a:p>
            <a:pPr algn="l">
              <a:buSzPct val="100000"/>
            </a:pPr>
            <a:r>
              <a:rPr lang="en-US" sz="3200" dirty="0" smtClean="0">
                <a:latin typeface="Calibri" pitchFamily="34" charset="0"/>
              </a:rPr>
              <a:t>&lt;title&gt;Anchor Example&lt;/title&gt;</a:t>
            </a:r>
          </a:p>
          <a:p>
            <a:pPr algn="l">
              <a:buSzPct val="100000"/>
            </a:pPr>
            <a:r>
              <a:rPr lang="en-US" sz="3200" dirty="0" smtClean="0">
                <a:latin typeface="Calibri" pitchFamily="34" charset="0"/>
              </a:rPr>
              <a:t>&lt;/head&gt;</a:t>
            </a:r>
          </a:p>
          <a:p>
            <a:pPr algn="l">
              <a:buSzPct val="100000"/>
            </a:pPr>
            <a:r>
              <a:rPr lang="en-US" sz="3200" dirty="0" smtClean="0">
                <a:latin typeface="Calibri" pitchFamily="34" charset="0"/>
              </a:rPr>
              <a:t>&lt;body&gt;</a:t>
            </a:r>
          </a:p>
          <a:p>
            <a:pPr algn="l">
              <a:buSzPct val="100000"/>
            </a:pPr>
            <a:r>
              <a:rPr lang="en-US" sz="3200" dirty="0" smtClean="0">
                <a:latin typeface="Calibri" pitchFamily="34" charset="0"/>
              </a:rPr>
              <a:t>&lt;a </a:t>
            </a:r>
            <a:r>
              <a:rPr lang="en-US" sz="3200" dirty="0" err="1" smtClean="0">
                <a:latin typeface="Calibri" pitchFamily="34" charset="0"/>
              </a:rPr>
              <a:t>href</a:t>
            </a:r>
            <a:r>
              <a:rPr lang="en-US" sz="3200" dirty="0" smtClean="0">
                <a:latin typeface="Calibri" pitchFamily="34" charset="0"/>
              </a:rPr>
              <a:t>=http://gla.ac.in&gt;GLA University&lt;/a&gt;</a:t>
            </a:r>
          </a:p>
          <a:p>
            <a:pPr algn="l">
              <a:buSzPct val="100000"/>
            </a:pPr>
            <a:r>
              <a:rPr lang="en-US" sz="3200" dirty="0" smtClean="0">
                <a:latin typeface="Calibri" pitchFamily="34" charset="0"/>
              </a:rPr>
              <a:t>&lt;/body&gt;</a:t>
            </a:r>
          </a:p>
          <a:p>
            <a:pPr algn="l">
              <a:buSzPct val="100000"/>
            </a:pPr>
            <a:r>
              <a:rPr lang="en-US" sz="3200" dirty="0" smtClean="0">
                <a:latin typeface="Calibri" pitchFamily="34" charset="0"/>
              </a:rPr>
              <a:t>&lt;/html&gt;</a:t>
            </a: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Header Elements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Six Headers</a:t>
            </a:r>
          </a:p>
          <a:p>
            <a:pPr lvl="1">
              <a:buFont typeface="Wingdings" pitchFamily="2" charset="2"/>
              <a:buChar char="Ø"/>
            </a:pPr>
            <a:r>
              <a:rPr lang="en-US" dirty="0" smtClean="0"/>
              <a:t>&lt;h1&gt; is the biggest heading </a:t>
            </a:r>
          </a:p>
          <a:p>
            <a:pPr lvl="1">
              <a:buFont typeface="Wingdings" pitchFamily="2" charset="2"/>
              <a:buChar char="Ø"/>
            </a:pPr>
            <a:r>
              <a:rPr lang="en-US" dirty="0" smtClean="0"/>
              <a:t>&lt;h6&gt; is the smallest heading</a:t>
            </a:r>
          </a:p>
          <a:p>
            <a:pPr>
              <a:buFont typeface="Wingdings" pitchFamily="2" charset="2"/>
              <a:buChar char="Ø"/>
            </a:pPr>
            <a:r>
              <a:rPr lang="en-US" dirty="0" smtClean="0"/>
              <a:t>Search Engine crawlers look into the header elements to answer user’s query</a:t>
            </a:r>
          </a:p>
          <a:p>
            <a:pPr>
              <a:buFont typeface="Wingdings" pitchFamily="2" charset="2"/>
              <a:buChar char="Ø"/>
            </a:pPr>
            <a:r>
              <a:rPr lang="en-US" dirty="0" smtClean="0"/>
              <a:t>Example:</a:t>
            </a:r>
          </a:p>
          <a:p>
            <a:pPr>
              <a:buNone/>
            </a:pPr>
            <a:r>
              <a:rPr lang="en-US" dirty="0" smtClean="0"/>
              <a:t>&lt;h1&gt; GLA University&lt;/h1&gt;</a:t>
            </a:r>
          </a:p>
          <a:p>
            <a:pPr>
              <a:buNone/>
            </a:pPr>
            <a:r>
              <a:rPr lang="en-US" dirty="0" smtClean="0"/>
              <a:t>&lt;h2&gt; Ranked No. 1 University&lt;/h2&gt;</a:t>
            </a:r>
          </a:p>
          <a:p>
            <a:pPr>
              <a:buNone/>
            </a:pPr>
            <a:r>
              <a:rPr lang="en-US" dirty="0" smtClean="0"/>
              <a:t>and so on…..</a:t>
            </a:r>
          </a:p>
          <a:p>
            <a:pPr>
              <a:buNone/>
            </a:pP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image Tag</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lnSpcReduction="10000"/>
          </a:bodyPr>
          <a:lstStyle/>
          <a:p>
            <a:pPr algn="l">
              <a:buSzPct val="100000"/>
              <a:buFont typeface="Wingdings" pitchFamily="2" charset="2"/>
              <a:buChar char="Ø"/>
            </a:pPr>
            <a:r>
              <a:rPr lang="en-US" sz="3200" dirty="0" smtClean="0">
                <a:latin typeface="Calibri" pitchFamily="34" charset="0"/>
              </a:rPr>
              <a:t>Images can be displayed on a webpage using the &lt;</a:t>
            </a:r>
            <a:r>
              <a:rPr lang="en-US" sz="3200" dirty="0" err="1" smtClean="0">
                <a:latin typeface="Calibri" pitchFamily="34" charset="0"/>
              </a:rPr>
              <a:t>img</a:t>
            </a:r>
            <a:r>
              <a:rPr lang="en-US" sz="3200" dirty="0" smtClean="0">
                <a:latin typeface="Calibri" pitchFamily="34" charset="0"/>
              </a:rPr>
              <a:t>&gt; tag</a:t>
            </a:r>
          </a:p>
          <a:p>
            <a:pPr algn="l">
              <a:buSzPct val="100000"/>
              <a:buFont typeface="Wingdings" pitchFamily="2" charset="2"/>
              <a:buChar char="Ø"/>
            </a:pPr>
            <a:r>
              <a:rPr lang="en-US" sz="3200" dirty="0" smtClean="0">
                <a:latin typeface="Calibri" pitchFamily="34" charset="0"/>
              </a:rPr>
              <a:t>The source of the image to be displayed is specified in the </a:t>
            </a:r>
            <a:r>
              <a:rPr lang="en-US" sz="3200" dirty="0" err="1" smtClean="0">
                <a:latin typeface="Calibri" pitchFamily="34" charset="0"/>
              </a:rPr>
              <a:t>src</a:t>
            </a:r>
            <a:r>
              <a:rPr lang="en-US" sz="3200" dirty="0" smtClean="0">
                <a:latin typeface="Calibri" pitchFamily="34" charset="0"/>
              </a:rPr>
              <a:t> attribute.</a:t>
            </a:r>
          </a:p>
          <a:p>
            <a:pPr algn="l">
              <a:buSzPct val="100000"/>
              <a:buFont typeface="Wingdings" pitchFamily="2" charset="2"/>
              <a:buChar char="Ø"/>
            </a:pPr>
            <a:r>
              <a:rPr lang="en-US" sz="3200" dirty="0" smtClean="0">
                <a:latin typeface="Calibri" pitchFamily="34" charset="0"/>
              </a:rPr>
              <a:t>Some other attributes of &lt;</a:t>
            </a:r>
            <a:r>
              <a:rPr lang="en-US" sz="3200" dirty="0" err="1" smtClean="0">
                <a:latin typeface="Calibri" pitchFamily="34" charset="0"/>
              </a:rPr>
              <a:t>img</a:t>
            </a:r>
            <a:r>
              <a:rPr lang="en-US" sz="3200" dirty="0" smtClean="0">
                <a:latin typeface="Calibri" pitchFamily="34" charset="0"/>
              </a:rPr>
              <a:t>&gt; tag are:</a:t>
            </a:r>
          </a:p>
          <a:p>
            <a:pPr lvl="2" algn="l">
              <a:buSzPct val="100000"/>
              <a:buFont typeface="Arial" pitchFamily="34" charset="0"/>
              <a:buChar char="•"/>
            </a:pPr>
            <a:r>
              <a:rPr lang="en-US" sz="2800" dirty="0" smtClean="0">
                <a:latin typeface="Calibri" pitchFamily="34" charset="0"/>
              </a:rPr>
              <a:t> Height</a:t>
            </a:r>
          </a:p>
          <a:p>
            <a:pPr lvl="2" algn="l">
              <a:buSzPct val="100000"/>
              <a:buFont typeface="Arial" pitchFamily="34" charset="0"/>
              <a:buChar char="•"/>
            </a:pPr>
            <a:r>
              <a:rPr lang="en-US" sz="2800" dirty="0" smtClean="0">
                <a:latin typeface="Calibri" pitchFamily="34" charset="0"/>
              </a:rPr>
              <a:t> Width</a:t>
            </a:r>
          </a:p>
          <a:p>
            <a:pPr lvl="2" algn="l">
              <a:buSzPct val="100000"/>
              <a:buFont typeface="Arial" pitchFamily="34" charset="0"/>
              <a:buChar char="•"/>
            </a:pPr>
            <a:r>
              <a:rPr lang="en-US" sz="2800" dirty="0" smtClean="0">
                <a:latin typeface="Calibri" pitchFamily="34" charset="0"/>
              </a:rPr>
              <a:t> Alt</a:t>
            </a:r>
          </a:p>
          <a:p>
            <a:pPr lvl="2" algn="l">
              <a:buSzPct val="100000"/>
              <a:buFont typeface="Arial" pitchFamily="34" charset="0"/>
              <a:buChar char="•"/>
            </a:pPr>
            <a:r>
              <a:rPr lang="en-US" sz="2800" dirty="0" smtClean="0">
                <a:latin typeface="Calibri" pitchFamily="34" charset="0"/>
              </a:rPr>
              <a:t> </a:t>
            </a:r>
            <a:r>
              <a:rPr lang="en-US" sz="2800" dirty="0" err="1" smtClean="0">
                <a:latin typeface="Calibri" pitchFamily="34" charset="0"/>
              </a:rPr>
              <a:t>Hspace</a:t>
            </a:r>
            <a:endParaRPr lang="en-US" sz="2800" dirty="0" smtClean="0">
              <a:latin typeface="Calibri" pitchFamily="34" charset="0"/>
            </a:endParaRPr>
          </a:p>
          <a:p>
            <a:pPr lvl="2" algn="l">
              <a:buSzPct val="100000"/>
              <a:buFont typeface="Arial" pitchFamily="34" charset="0"/>
              <a:buChar char="•"/>
            </a:pPr>
            <a:r>
              <a:rPr lang="en-US" sz="2800" dirty="0" smtClean="0">
                <a:latin typeface="Calibri" pitchFamily="34" charset="0"/>
              </a:rPr>
              <a:t> </a:t>
            </a:r>
            <a:r>
              <a:rPr lang="en-US" sz="2800" dirty="0" err="1" smtClean="0">
                <a:latin typeface="Calibri" pitchFamily="34" charset="0"/>
              </a:rPr>
              <a:t>Vspace</a:t>
            </a:r>
            <a:endParaRPr lang="en-US" sz="2800" dirty="0" smtClean="0">
              <a:latin typeface="Calibri" pitchFamily="34" charset="0"/>
            </a:endParaRPr>
          </a:p>
          <a:p>
            <a:pPr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example of image Tag</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lnSpcReduction="10000"/>
          </a:bodyPr>
          <a:lstStyle/>
          <a:p>
            <a:pPr algn="l">
              <a:buSzPct val="100000"/>
            </a:pPr>
            <a:r>
              <a:rPr lang="en-US" sz="3200" dirty="0" smtClean="0">
                <a:latin typeface="Calibri" pitchFamily="34" charset="0"/>
              </a:rPr>
              <a:t>&lt;html&gt;</a:t>
            </a:r>
          </a:p>
          <a:p>
            <a:pPr algn="l">
              <a:buSzPct val="100000"/>
            </a:pPr>
            <a:r>
              <a:rPr lang="en-US" sz="3200" dirty="0" smtClean="0">
                <a:latin typeface="Calibri" pitchFamily="34" charset="0"/>
              </a:rPr>
              <a:t>&lt;head&gt;</a:t>
            </a:r>
          </a:p>
          <a:p>
            <a:pPr algn="l">
              <a:buSzPct val="100000"/>
            </a:pPr>
            <a:r>
              <a:rPr lang="en-US" sz="3200" dirty="0" smtClean="0">
                <a:latin typeface="Calibri" pitchFamily="34" charset="0"/>
              </a:rPr>
              <a:t>&lt;title&gt; Image Example&lt;/title&gt;</a:t>
            </a:r>
          </a:p>
          <a:p>
            <a:pPr algn="l">
              <a:buSzPct val="100000"/>
            </a:pPr>
            <a:r>
              <a:rPr lang="en-US" sz="3200" dirty="0" smtClean="0">
                <a:latin typeface="Calibri" pitchFamily="34" charset="0"/>
              </a:rPr>
              <a:t>&lt;/head&gt;</a:t>
            </a:r>
          </a:p>
          <a:p>
            <a:pPr algn="l">
              <a:buSzPct val="100000"/>
            </a:pPr>
            <a:r>
              <a:rPr lang="en-US" sz="3200" dirty="0" smtClean="0">
                <a:latin typeface="Calibri" pitchFamily="34" charset="0"/>
              </a:rPr>
              <a:t>&lt;body&gt;</a:t>
            </a:r>
          </a:p>
          <a:p>
            <a:pPr algn="l">
              <a:buSzPct val="100000"/>
            </a:pPr>
            <a:r>
              <a:rPr lang="en-US" sz="3200" dirty="0" smtClean="0">
                <a:latin typeface="Calibri" pitchFamily="34" charset="0"/>
              </a:rPr>
              <a:t>&lt;</a:t>
            </a:r>
            <a:r>
              <a:rPr lang="en-US" sz="3200" dirty="0" err="1" smtClean="0">
                <a:latin typeface="Calibri" pitchFamily="34" charset="0"/>
              </a:rPr>
              <a:t>img</a:t>
            </a:r>
            <a:r>
              <a:rPr lang="en-US" sz="3200" dirty="0" smtClean="0">
                <a:latin typeface="Calibri" pitchFamily="34" charset="0"/>
              </a:rPr>
              <a:t> </a:t>
            </a:r>
            <a:r>
              <a:rPr lang="en-US" sz="3200" dirty="0" err="1" smtClean="0">
                <a:latin typeface="Calibri" pitchFamily="34" charset="0"/>
              </a:rPr>
              <a:t>src</a:t>
            </a:r>
            <a:r>
              <a:rPr lang="en-US" sz="3200" dirty="0" smtClean="0">
                <a:latin typeface="Calibri" pitchFamily="34" charset="0"/>
              </a:rPr>
              <a:t>=“gla.jpg” height=“100” width=“250” alt=“My University”&gt;</a:t>
            </a:r>
          </a:p>
          <a:p>
            <a:pPr algn="l">
              <a:buSzPct val="100000"/>
            </a:pPr>
            <a:r>
              <a:rPr lang="en-US" sz="3200" dirty="0" smtClean="0">
                <a:latin typeface="Calibri" pitchFamily="34" charset="0"/>
              </a:rPr>
              <a:t>&lt;/body&gt;</a:t>
            </a:r>
          </a:p>
          <a:p>
            <a:pPr algn="l">
              <a:buSzPct val="100000"/>
            </a:pPr>
            <a:r>
              <a:rPr lang="en-US" sz="3200" dirty="0" smtClean="0">
                <a:latin typeface="Calibri" pitchFamily="34" charset="0"/>
              </a:rPr>
              <a:t>&lt;/html&gt;</a:t>
            </a: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Table Tag</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a:bodyPr>
          <a:lstStyle/>
          <a:p>
            <a:pPr algn="l">
              <a:buSzPct val="100000"/>
              <a:buFont typeface="Wingdings" pitchFamily="2" charset="2"/>
              <a:buChar char="Ø"/>
            </a:pPr>
            <a:r>
              <a:rPr lang="en-US" sz="3200" dirty="0" smtClean="0">
                <a:latin typeface="Calibri" pitchFamily="34" charset="0"/>
              </a:rPr>
              <a:t>Tables are used in Web pages for the systematic arrangement of information.</a:t>
            </a:r>
          </a:p>
          <a:p>
            <a:pPr algn="l">
              <a:buSzPct val="100000"/>
              <a:buFont typeface="Wingdings" pitchFamily="2" charset="2"/>
              <a:buChar char="Ø"/>
            </a:pPr>
            <a:r>
              <a:rPr lang="en-US" sz="3200" dirty="0" smtClean="0">
                <a:latin typeface="Calibri" pitchFamily="34" charset="0"/>
              </a:rPr>
              <a:t>Displays in tabular structure in rows and columns.</a:t>
            </a:r>
          </a:p>
          <a:p>
            <a:pPr algn="l">
              <a:buSzPct val="100000"/>
              <a:buFont typeface="Wingdings" pitchFamily="2" charset="2"/>
              <a:buChar char="Ø"/>
            </a:pPr>
            <a:r>
              <a:rPr lang="en-US" sz="3200" dirty="0" smtClean="0">
                <a:latin typeface="Calibri" pitchFamily="34" charset="0"/>
              </a:rPr>
              <a:t>The tag used is &lt;table&gt;&lt;/table&gt;.</a:t>
            </a:r>
          </a:p>
          <a:p>
            <a:pPr algn="l">
              <a:buSzPct val="100000"/>
              <a:buFont typeface="Wingdings" pitchFamily="2" charset="2"/>
              <a:buChar char="Ø"/>
            </a:pPr>
            <a:r>
              <a:rPr lang="en-US" sz="3200" dirty="0" smtClean="0">
                <a:latin typeface="Calibri" pitchFamily="34" charset="0"/>
              </a:rPr>
              <a:t>Within the &lt;table&gt; &lt;/table&gt; tags, we have: </a:t>
            </a:r>
          </a:p>
          <a:p>
            <a:pPr algn="l">
              <a:buSzPct val="100000"/>
              <a:buFont typeface="Arial" pitchFamily="34" charset="0"/>
              <a:buChar char="•"/>
            </a:pPr>
            <a:r>
              <a:rPr lang="en-US" sz="3200" dirty="0" smtClean="0">
                <a:latin typeface="Calibri" pitchFamily="34" charset="0"/>
              </a:rPr>
              <a:t> &lt;</a:t>
            </a:r>
            <a:r>
              <a:rPr lang="en-US" sz="3200" dirty="0" err="1" smtClean="0">
                <a:latin typeface="Calibri" pitchFamily="34" charset="0"/>
              </a:rPr>
              <a:t>tr</a:t>
            </a:r>
            <a:r>
              <a:rPr lang="en-US" sz="3200" dirty="0" smtClean="0">
                <a:latin typeface="Calibri" pitchFamily="34" charset="0"/>
              </a:rPr>
              <a:t>&gt; &lt;/</a:t>
            </a:r>
            <a:r>
              <a:rPr lang="en-US" sz="3200" dirty="0" err="1" smtClean="0">
                <a:latin typeface="Calibri" pitchFamily="34" charset="0"/>
              </a:rPr>
              <a:t>tr</a:t>
            </a:r>
            <a:r>
              <a:rPr lang="en-US" sz="3200" dirty="0" smtClean="0">
                <a:latin typeface="Calibri" pitchFamily="34" charset="0"/>
              </a:rPr>
              <a:t>&gt; tags for table rows, </a:t>
            </a:r>
          </a:p>
          <a:p>
            <a:pPr algn="l">
              <a:buSzPct val="100000"/>
              <a:buFont typeface="Arial" pitchFamily="34" charset="0"/>
              <a:buChar char="•"/>
            </a:pPr>
            <a:r>
              <a:rPr lang="en-US" sz="3200" dirty="0" smtClean="0">
                <a:latin typeface="Calibri" pitchFamily="34" charset="0"/>
              </a:rPr>
              <a:t> &lt;</a:t>
            </a:r>
            <a:r>
              <a:rPr lang="en-US" sz="3200" dirty="0" err="1" smtClean="0">
                <a:latin typeface="Calibri" pitchFamily="34" charset="0"/>
              </a:rPr>
              <a:t>th</a:t>
            </a:r>
            <a:r>
              <a:rPr lang="en-US" sz="3200" dirty="0" smtClean="0">
                <a:latin typeface="Calibri" pitchFamily="34" charset="0"/>
              </a:rPr>
              <a:t>&gt; &lt;/</a:t>
            </a:r>
            <a:r>
              <a:rPr lang="en-US" sz="3200" dirty="0" err="1" smtClean="0">
                <a:latin typeface="Calibri" pitchFamily="34" charset="0"/>
              </a:rPr>
              <a:t>th</a:t>
            </a:r>
            <a:r>
              <a:rPr lang="en-US" sz="3200" dirty="0" smtClean="0">
                <a:latin typeface="Calibri" pitchFamily="34" charset="0"/>
              </a:rPr>
              <a:t>&gt; tags for table header, and </a:t>
            </a:r>
          </a:p>
          <a:p>
            <a:pPr algn="l">
              <a:buSzPct val="100000"/>
              <a:buFont typeface="Arial" pitchFamily="34" charset="0"/>
              <a:buChar char="•"/>
            </a:pPr>
            <a:r>
              <a:rPr lang="en-US" sz="3200" dirty="0" smtClean="0">
                <a:latin typeface="Calibri" pitchFamily="34" charset="0"/>
              </a:rPr>
              <a:t> &lt;td&gt; &lt;/td&gt; tags for table data.</a:t>
            </a:r>
          </a:p>
          <a:p>
            <a:pPr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attributes  of table Tag</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fontScale="92500" lnSpcReduction="20000"/>
          </a:bodyPr>
          <a:lstStyle/>
          <a:p>
            <a:pPr algn="l">
              <a:buSzPct val="100000"/>
            </a:pPr>
            <a:r>
              <a:rPr lang="en-US" sz="3200" dirty="0" smtClean="0">
                <a:latin typeface="Calibri" pitchFamily="34" charset="0"/>
              </a:rPr>
              <a:t>Various attributes of &lt;table&gt; &lt;/table&gt; tags are:</a:t>
            </a:r>
          </a:p>
          <a:p>
            <a:pPr marL="514350" indent="-514350" algn="l">
              <a:buSzPct val="100000"/>
              <a:buAutoNum type="arabicPeriod"/>
            </a:pPr>
            <a:r>
              <a:rPr lang="en-US" sz="3200" dirty="0" smtClean="0">
                <a:latin typeface="Calibri" pitchFamily="34" charset="0"/>
              </a:rPr>
              <a:t>border: The border attribute specifies the border of the table in pixels</a:t>
            </a:r>
          </a:p>
          <a:p>
            <a:pPr marL="514350" indent="-514350" algn="l">
              <a:buSzPct val="100000"/>
              <a:buAutoNum type="arabicPeriod"/>
            </a:pPr>
            <a:r>
              <a:rPr lang="en-US" sz="3200" dirty="0" err="1" smtClean="0">
                <a:latin typeface="Calibri" pitchFamily="34" charset="0"/>
              </a:rPr>
              <a:t>bgcolor</a:t>
            </a:r>
            <a:r>
              <a:rPr lang="en-US" sz="3200" dirty="0" smtClean="0">
                <a:latin typeface="Calibri" pitchFamily="34" charset="0"/>
              </a:rPr>
              <a:t>: The </a:t>
            </a:r>
            <a:r>
              <a:rPr lang="en-US" sz="3200" dirty="0" err="1" smtClean="0">
                <a:latin typeface="Calibri" pitchFamily="34" charset="0"/>
              </a:rPr>
              <a:t>bgcolor</a:t>
            </a:r>
            <a:r>
              <a:rPr lang="en-US" sz="3200" dirty="0" smtClean="0">
                <a:latin typeface="Calibri" pitchFamily="34" charset="0"/>
              </a:rPr>
              <a:t> attribute specifies the background color of the table row, or table data, or the table as a whole. </a:t>
            </a:r>
          </a:p>
          <a:p>
            <a:pPr marL="514350" indent="-514350" algn="l">
              <a:buSzPct val="100000"/>
              <a:buAutoNum type="arabicPeriod"/>
            </a:pPr>
            <a:r>
              <a:rPr lang="en-US" sz="3200" dirty="0" err="1" smtClean="0">
                <a:latin typeface="Calibri" pitchFamily="34" charset="0"/>
              </a:rPr>
              <a:t>rowspan</a:t>
            </a:r>
            <a:r>
              <a:rPr lang="en-US" sz="3200" dirty="0" smtClean="0">
                <a:latin typeface="Calibri" pitchFamily="34" charset="0"/>
              </a:rPr>
              <a:t>: The </a:t>
            </a:r>
            <a:r>
              <a:rPr lang="en-US" sz="3200" dirty="0" err="1" smtClean="0">
                <a:latin typeface="Calibri" pitchFamily="34" charset="0"/>
              </a:rPr>
              <a:t>rowspan</a:t>
            </a:r>
            <a:r>
              <a:rPr lang="en-US" sz="3200" dirty="0" smtClean="0">
                <a:latin typeface="Calibri" pitchFamily="34" charset="0"/>
              </a:rPr>
              <a:t> is an attribute of the &lt;td&gt; &lt;/td&gt; tag which specifies how many rows are to be merged together. </a:t>
            </a:r>
          </a:p>
          <a:p>
            <a:pPr marL="514350" indent="-514350" algn="l">
              <a:buSzPct val="100000"/>
              <a:buAutoNum type="arabicPeriod"/>
            </a:pPr>
            <a:r>
              <a:rPr lang="en-US" sz="3200" dirty="0" err="1" smtClean="0">
                <a:latin typeface="Calibri" pitchFamily="34" charset="0"/>
              </a:rPr>
              <a:t>colspan</a:t>
            </a:r>
            <a:r>
              <a:rPr lang="en-US" sz="3200" dirty="0" smtClean="0">
                <a:latin typeface="Calibri" pitchFamily="34" charset="0"/>
              </a:rPr>
              <a:t>: The </a:t>
            </a:r>
            <a:r>
              <a:rPr lang="en-US" sz="3200" dirty="0" err="1" smtClean="0">
                <a:latin typeface="Calibri" pitchFamily="34" charset="0"/>
              </a:rPr>
              <a:t>colspan</a:t>
            </a:r>
            <a:r>
              <a:rPr lang="en-US" sz="3200" dirty="0" smtClean="0">
                <a:latin typeface="Calibri" pitchFamily="34" charset="0"/>
              </a:rPr>
              <a:t> is an attribute of the &lt;td&gt; &lt;/td&gt; tag which specifies how many columns are to be merged together.</a:t>
            </a:r>
          </a:p>
          <a:p>
            <a:pPr marL="514350" indent="-514350" algn="l">
              <a:buSzPct val="100000"/>
            </a:pPr>
            <a:endParaRPr lang="en-US" sz="3200" dirty="0" smtClean="0">
              <a:latin typeface="Calibri" pitchFamily="34" charset="0"/>
            </a:endParaRPr>
          </a:p>
          <a:p>
            <a:pPr marL="514350" indent="-514350" algn="l">
              <a:buSzPct val="100000"/>
              <a:buAutoNum type="arabicPeriod"/>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Example  of table Tag</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fontScale="77500" lnSpcReduction="20000"/>
          </a:bodyPr>
          <a:lstStyle/>
          <a:p>
            <a:pPr marL="514350" indent="-514350" algn="l">
              <a:buSzPct val="100000"/>
            </a:pPr>
            <a:r>
              <a:rPr lang="en-US" sz="3200" dirty="0" smtClean="0">
                <a:latin typeface="Calibri" pitchFamily="34" charset="0"/>
              </a:rPr>
              <a:t>&lt;html&gt;</a:t>
            </a:r>
          </a:p>
          <a:p>
            <a:pPr marL="514350" indent="-514350" algn="l">
              <a:buSzPct val="100000"/>
            </a:pPr>
            <a:r>
              <a:rPr lang="en-US" sz="3200" dirty="0" smtClean="0">
                <a:latin typeface="Calibri" pitchFamily="34" charset="0"/>
              </a:rPr>
              <a:t>&lt;head&gt;</a:t>
            </a:r>
          </a:p>
          <a:p>
            <a:pPr marL="514350" indent="-514350" algn="l">
              <a:buSzPct val="100000"/>
            </a:pPr>
            <a:r>
              <a:rPr lang="en-US" sz="3200" dirty="0" smtClean="0">
                <a:latin typeface="Calibri" pitchFamily="34" charset="0"/>
              </a:rPr>
              <a:t>&lt;title&gt; Table Example&lt;/title&gt;</a:t>
            </a:r>
          </a:p>
          <a:p>
            <a:pPr marL="514350" indent="-514350" algn="l">
              <a:buSzPct val="100000"/>
            </a:pPr>
            <a:r>
              <a:rPr lang="en-US" sz="3200" dirty="0" smtClean="0">
                <a:latin typeface="Calibri" pitchFamily="34" charset="0"/>
              </a:rPr>
              <a:t>&lt;/head&gt;</a:t>
            </a:r>
          </a:p>
          <a:p>
            <a:pPr marL="514350" indent="-514350" algn="l">
              <a:buSzPct val="100000"/>
            </a:pPr>
            <a:r>
              <a:rPr lang="en-US" sz="3200" dirty="0" smtClean="0">
                <a:latin typeface="Calibri" pitchFamily="34" charset="0"/>
              </a:rPr>
              <a:t>&lt;body&gt;</a:t>
            </a:r>
          </a:p>
          <a:p>
            <a:pPr marL="514350" indent="-514350" algn="l">
              <a:buSzPct val="100000"/>
            </a:pPr>
            <a:r>
              <a:rPr lang="en-US" sz="3200" dirty="0" smtClean="0">
                <a:latin typeface="Calibri" pitchFamily="34" charset="0"/>
              </a:rPr>
              <a:t>&lt;table border=“1”&gt;</a:t>
            </a:r>
          </a:p>
          <a:p>
            <a:pPr marL="514350" indent="-514350" algn="l">
              <a:buSzPct val="100000"/>
            </a:pPr>
            <a:r>
              <a:rPr lang="en-US" sz="3200" dirty="0" smtClean="0">
                <a:latin typeface="Calibri" pitchFamily="34" charset="0"/>
              </a:rPr>
              <a:t>&lt;</a:t>
            </a:r>
            <a:r>
              <a:rPr lang="en-US" sz="3200" dirty="0" err="1" smtClean="0">
                <a:latin typeface="Calibri" pitchFamily="34" charset="0"/>
              </a:rPr>
              <a:t>tr</a:t>
            </a:r>
            <a:r>
              <a:rPr lang="en-US" sz="3200" dirty="0" smtClean="0">
                <a:latin typeface="Calibri" pitchFamily="34" charset="0"/>
              </a:rPr>
              <a:t>&gt; &lt;</a:t>
            </a:r>
            <a:r>
              <a:rPr lang="en-US" sz="3200" dirty="0" err="1" smtClean="0">
                <a:latin typeface="Calibri" pitchFamily="34" charset="0"/>
              </a:rPr>
              <a:t>th</a:t>
            </a:r>
            <a:r>
              <a:rPr lang="en-US" sz="3200" dirty="0" smtClean="0">
                <a:latin typeface="Calibri" pitchFamily="34" charset="0"/>
              </a:rPr>
              <a:t>&gt; Fruits&lt;/</a:t>
            </a:r>
            <a:r>
              <a:rPr lang="en-US" sz="3200" dirty="0" err="1" smtClean="0">
                <a:latin typeface="Calibri" pitchFamily="34" charset="0"/>
              </a:rPr>
              <a:t>th</a:t>
            </a:r>
            <a:r>
              <a:rPr lang="en-US" sz="3200" dirty="0" smtClean="0">
                <a:latin typeface="Calibri" pitchFamily="34" charset="0"/>
              </a:rPr>
              <a:t>&gt;&lt;</a:t>
            </a:r>
            <a:r>
              <a:rPr lang="en-US" sz="3200" dirty="0" err="1" smtClean="0">
                <a:latin typeface="Calibri" pitchFamily="34" charset="0"/>
              </a:rPr>
              <a:t>th</a:t>
            </a:r>
            <a:r>
              <a:rPr lang="en-US" sz="3200" dirty="0" smtClean="0">
                <a:latin typeface="Calibri" pitchFamily="34" charset="0"/>
              </a:rPr>
              <a:t>&gt; Color&lt;/</a:t>
            </a:r>
            <a:r>
              <a:rPr lang="en-US" sz="3200" dirty="0" err="1" smtClean="0">
                <a:latin typeface="Calibri" pitchFamily="34" charset="0"/>
              </a:rPr>
              <a:t>th</a:t>
            </a:r>
            <a:r>
              <a:rPr lang="en-US" sz="3200" dirty="0" smtClean="0">
                <a:latin typeface="Calibri" pitchFamily="34" charset="0"/>
              </a:rPr>
              <a:t>&gt;&lt;/</a:t>
            </a:r>
            <a:r>
              <a:rPr lang="en-US" sz="3200" dirty="0" err="1" smtClean="0">
                <a:latin typeface="Calibri" pitchFamily="34" charset="0"/>
              </a:rPr>
              <a:t>tr</a:t>
            </a:r>
            <a:r>
              <a:rPr lang="en-US" sz="3200" dirty="0" smtClean="0">
                <a:latin typeface="Calibri" pitchFamily="34" charset="0"/>
              </a:rPr>
              <a:t>&gt;</a:t>
            </a:r>
          </a:p>
          <a:p>
            <a:pPr marL="514350" indent="-514350" algn="l">
              <a:buSzPct val="100000"/>
            </a:pPr>
            <a:r>
              <a:rPr lang="en-US" sz="3200" dirty="0" smtClean="0">
                <a:latin typeface="Calibri" pitchFamily="34" charset="0"/>
              </a:rPr>
              <a:t>&lt;</a:t>
            </a:r>
            <a:r>
              <a:rPr lang="en-US" sz="3200" dirty="0" err="1" smtClean="0">
                <a:latin typeface="Calibri" pitchFamily="34" charset="0"/>
              </a:rPr>
              <a:t>tr</a:t>
            </a:r>
            <a:r>
              <a:rPr lang="en-US" sz="3200" dirty="0" smtClean="0">
                <a:latin typeface="Calibri" pitchFamily="34" charset="0"/>
              </a:rPr>
              <a:t>&gt; &lt;td </a:t>
            </a:r>
            <a:r>
              <a:rPr lang="en-US" sz="3200" dirty="0" err="1" smtClean="0">
                <a:latin typeface="Calibri" pitchFamily="34" charset="0"/>
              </a:rPr>
              <a:t>bgcolor</a:t>
            </a:r>
            <a:r>
              <a:rPr lang="en-US" sz="3200" dirty="0" smtClean="0">
                <a:latin typeface="Calibri" pitchFamily="34" charset="0"/>
              </a:rPr>
              <a:t>=“red”&gt; Apple&lt;/td&gt;&lt;td&gt; Red&lt;/td&gt;&lt;/</a:t>
            </a:r>
            <a:r>
              <a:rPr lang="en-US" sz="3200" dirty="0" err="1" smtClean="0">
                <a:latin typeface="Calibri" pitchFamily="34" charset="0"/>
              </a:rPr>
              <a:t>tr</a:t>
            </a:r>
            <a:r>
              <a:rPr lang="en-US" sz="3200" dirty="0" smtClean="0">
                <a:latin typeface="Calibri" pitchFamily="34" charset="0"/>
              </a:rPr>
              <a:t>&gt;</a:t>
            </a:r>
          </a:p>
          <a:p>
            <a:pPr marL="514350" indent="-514350" algn="l">
              <a:buSzPct val="100000"/>
            </a:pPr>
            <a:r>
              <a:rPr lang="en-US" sz="3200" dirty="0" smtClean="0">
                <a:latin typeface="Calibri" pitchFamily="34" charset="0"/>
              </a:rPr>
              <a:t>&lt;</a:t>
            </a:r>
            <a:r>
              <a:rPr lang="en-US" sz="3200" dirty="0" err="1" smtClean="0">
                <a:latin typeface="Calibri" pitchFamily="34" charset="0"/>
              </a:rPr>
              <a:t>tr</a:t>
            </a:r>
            <a:r>
              <a:rPr lang="en-US" sz="3200" dirty="0" smtClean="0">
                <a:latin typeface="Calibri" pitchFamily="34" charset="0"/>
              </a:rPr>
              <a:t>&gt; &lt;td </a:t>
            </a:r>
            <a:r>
              <a:rPr lang="en-US" sz="3200" dirty="0" err="1" smtClean="0">
                <a:latin typeface="Calibri" pitchFamily="34" charset="0"/>
              </a:rPr>
              <a:t>bgcolor</a:t>
            </a:r>
            <a:r>
              <a:rPr lang="en-US" sz="3200" dirty="0" smtClean="0">
                <a:latin typeface="Calibri" pitchFamily="34" charset="0"/>
              </a:rPr>
              <a:t>=“yellow”&gt; Mango&lt;/td&gt;&lt;td&gt; Yellow&lt;/td&gt;&lt;/</a:t>
            </a:r>
            <a:r>
              <a:rPr lang="en-US" sz="3200" dirty="0" err="1" smtClean="0">
                <a:latin typeface="Calibri" pitchFamily="34" charset="0"/>
              </a:rPr>
              <a:t>tr</a:t>
            </a:r>
            <a:r>
              <a:rPr lang="en-US" sz="3200" dirty="0" smtClean="0">
                <a:latin typeface="Calibri" pitchFamily="34" charset="0"/>
              </a:rPr>
              <a:t>&gt;</a:t>
            </a:r>
          </a:p>
          <a:p>
            <a:pPr marL="514350" indent="-514350" algn="l">
              <a:buSzPct val="100000"/>
            </a:pPr>
            <a:r>
              <a:rPr lang="en-US" sz="3200" dirty="0" smtClean="0">
                <a:latin typeface="Calibri" pitchFamily="34" charset="0"/>
              </a:rPr>
              <a:t>&lt;</a:t>
            </a:r>
            <a:r>
              <a:rPr lang="en-US" sz="3200" dirty="0" err="1" smtClean="0">
                <a:latin typeface="Calibri" pitchFamily="34" charset="0"/>
              </a:rPr>
              <a:t>tr</a:t>
            </a:r>
            <a:r>
              <a:rPr lang="en-US" sz="3200" dirty="0" smtClean="0">
                <a:latin typeface="Calibri" pitchFamily="34" charset="0"/>
              </a:rPr>
              <a:t>&gt; &lt;td </a:t>
            </a:r>
            <a:r>
              <a:rPr lang="en-US" sz="3200" dirty="0" err="1" smtClean="0">
                <a:latin typeface="Calibri" pitchFamily="34" charset="0"/>
              </a:rPr>
              <a:t>bgcolor</a:t>
            </a:r>
            <a:r>
              <a:rPr lang="en-US" sz="3200" dirty="0" smtClean="0">
                <a:latin typeface="Calibri" pitchFamily="34" charset="0"/>
              </a:rPr>
              <a:t>=“orange”&gt; Orange&lt;/td&gt;&lt;td&gt; Orange&lt;/td&gt;&lt;/</a:t>
            </a:r>
            <a:r>
              <a:rPr lang="en-US" sz="3200" dirty="0" err="1" smtClean="0">
                <a:latin typeface="Calibri" pitchFamily="34" charset="0"/>
              </a:rPr>
              <a:t>tr</a:t>
            </a:r>
            <a:r>
              <a:rPr lang="en-US" sz="3200" dirty="0" smtClean="0">
                <a:latin typeface="Calibri" pitchFamily="34" charset="0"/>
              </a:rPr>
              <a:t>&gt;</a:t>
            </a:r>
          </a:p>
          <a:p>
            <a:pPr marL="514350" indent="-514350" algn="l">
              <a:buSzPct val="100000"/>
            </a:pPr>
            <a:r>
              <a:rPr lang="en-US" sz="3200" dirty="0" smtClean="0">
                <a:latin typeface="Calibri" pitchFamily="34" charset="0"/>
              </a:rPr>
              <a:t>&lt;/table&gt;</a:t>
            </a:r>
          </a:p>
          <a:p>
            <a:pPr marL="514350" indent="-514350" algn="l">
              <a:buSzPct val="100000"/>
            </a:pPr>
            <a:r>
              <a:rPr lang="en-US" sz="3200" dirty="0" smtClean="0">
                <a:latin typeface="Calibri" pitchFamily="34" charset="0"/>
              </a:rPr>
              <a:t>&lt;/body&gt;</a:t>
            </a:r>
          </a:p>
          <a:p>
            <a:pPr marL="514350" indent="-514350" algn="l">
              <a:buSzPct val="100000"/>
            </a:pPr>
            <a:r>
              <a:rPr lang="en-US" sz="3200" dirty="0" smtClean="0">
                <a:latin typeface="Calibri" pitchFamily="34" charset="0"/>
              </a:rPr>
              <a:t>&lt;/html&gt;</a:t>
            </a: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List</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a:bodyPr>
          <a:lstStyle/>
          <a:p>
            <a:pPr marL="514350" indent="-514350" algn="l">
              <a:buSzPct val="100000"/>
              <a:buFont typeface="Wingdings" pitchFamily="2" charset="2"/>
              <a:buChar char="Ø"/>
            </a:pPr>
            <a:r>
              <a:rPr lang="en-US" sz="3200" dirty="0" smtClean="0">
                <a:latin typeface="Calibri" pitchFamily="34" charset="0"/>
              </a:rPr>
              <a:t>Lists are used to display the text on a web page in the form of listings.</a:t>
            </a:r>
          </a:p>
          <a:p>
            <a:pPr marL="514350" indent="-514350" algn="l">
              <a:buSzPct val="100000"/>
            </a:pPr>
            <a:r>
              <a:rPr lang="en-US" sz="3200" dirty="0" smtClean="0">
                <a:latin typeface="Calibri" pitchFamily="34" charset="0"/>
              </a:rPr>
              <a:t>Lists are of three types:</a:t>
            </a:r>
          </a:p>
          <a:p>
            <a:pPr marL="514350" indent="-514350" algn="l">
              <a:buSzPct val="100000"/>
              <a:buAutoNum type="arabicPeriod"/>
            </a:pPr>
            <a:r>
              <a:rPr lang="en-US" sz="3200" dirty="0" smtClean="0">
                <a:latin typeface="Calibri" pitchFamily="34" charset="0"/>
              </a:rPr>
              <a:t>Unordered List (No specific Order)</a:t>
            </a:r>
          </a:p>
          <a:p>
            <a:pPr marL="514350" indent="-514350" algn="l">
              <a:buSzPct val="100000"/>
              <a:buAutoNum type="arabicPeriod"/>
            </a:pPr>
            <a:r>
              <a:rPr lang="en-US" sz="3200" dirty="0" smtClean="0">
                <a:latin typeface="Calibri" pitchFamily="34" charset="0"/>
              </a:rPr>
              <a:t>Ordered List (Specific Order)</a:t>
            </a:r>
          </a:p>
          <a:p>
            <a:pPr marL="514350" indent="-514350" algn="l">
              <a:buSzPct val="100000"/>
              <a:buAutoNum type="arabicPeriod"/>
            </a:pPr>
            <a:r>
              <a:rPr lang="en-US" sz="3200" dirty="0" smtClean="0">
                <a:latin typeface="Calibri" pitchFamily="34" charset="0"/>
              </a:rPr>
              <a:t>Definition List (Some data followed by its definition)</a:t>
            </a:r>
          </a:p>
          <a:p>
            <a:pPr marL="514350" indent="-514350"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tags for list</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a:bodyPr>
          <a:lstStyle/>
          <a:p>
            <a:pPr marL="514350" indent="-514350" algn="l">
              <a:buSzPct val="100000"/>
              <a:buFont typeface="Wingdings" pitchFamily="2" charset="2"/>
              <a:buChar char="Ø"/>
            </a:pPr>
            <a:r>
              <a:rPr lang="en-US" sz="3200" dirty="0" smtClean="0">
                <a:latin typeface="Calibri" pitchFamily="34" charset="0"/>
              </a:rPr>
              <a:t>For ordered list, we use &lt;</a:t>
            </a:r>
            <a:r>
              <a:rPr lang="en-US" sz="3200" dirty="0" err="1" smtClean="0">
                <a:latin typeface="Calibri" pitchFamily="34" charset="0"/>
              </a:rPr>
              <a:t>ol</a:t>
            </a:r>
            <a:r>
              <a:rPr lang="en-US" sz="3200" dirty="0" smtClean="0">
                <a:latin typeface="Calibri" pitchFamily="34" charset="0"/>
              </a:rPr>
              <a:t>&gt; &lt;/</a:t>
            </a:r>
            <a:r>
              <a:rPr lang="en-US" sz="3200" dirty="0" err="1" smtClean="0">
                <a:latin typeface="Calibri" pitchFamily="34" charset="0"/>
              </a:rPr>
              <a:t>ol</a:t>
            </a:r>
            <a:r>
              <a:rPr lang="en-US" sz="3200" dirty="0" smtClean="0">
                <a:latin typeface="Calibri" pitchFamily="34" charset="0"/>
              </a:rPr>
              <a:t>&gt; tags.</a:t>
            </a:r>
          </a:p>
          <a:p>
            <a:pPr marL="514350" indent="-514350" algn="l">
              <a:buSzPct val="100000"/>
              <a:buFont typeface="Wingdings" pitchFamily="2" charset="2"/>
              <a:buChar char="Ø"/>
            </a:pPr>
            <a:r>
              <a:rPr lang="en-US" sz="3200" dirty="0" smtClean="0">
                <a:latin typeface="Calibri" pitchFamily="34" charset="0"/>
              </a:rPr>
              <a:t>For unordered list, we use &lt;</a:t>
            </a:r>
            <a:r>
              <a:rPr lang="en-US" sz="3200" dirty="0" err="1" smtClean="0">
                <a:latin typeface="Calibri" pitchFamily="34" charset="0"/>
              </a:rPr>
              <a:t>ul</a:t>
            </a:r>
            <a:r>
              <a:rPr lang="en-US" sz="3200" dirty="0" smtClean="0">
                <a:latin typeface="Calibri" pitchFamily="34" charset="0"/>
              </a:rPr>
              <a:t>&gt; &lt;/</a:t>
            </a:r>
            <a:r>
              <a:rPr lang="en-US" sz="3200" dirty="0" err="1" smtClean="0">
                <a:latin typeface="Calibri" pitchFamily="34" charset="0"/>
              </a:rPr>
              <a:t>ul</a:t>
            </a:r>
            <a:r>
              <a:rPr lang="en-US" sz="3200" dirty="0" smtClean="0">
                <a:latin typeface="Calibri" pitchFamily="34" charset="0"/>
              </a:rPr>
              <a:t>&gt; tags.</a:t>
            </a:r>
          </a:p>
          <a:p>
            <a:pPr marL="514350" indent="-514350" algn="l">
              <a:buSzPct val="100000"/>
              <a:buFont typeface="Wingdings" pitchFamily="2" charset="2"/>
              <a:buChar char="Ø"/>
            </a:pPr>
            <a:r>
              <a:rPr lang="en-US" sz="3200" dirty="0" smtClean="0">
                <a:latin typeface="Calibri" pitchFamily="34" charset="0"/>
              </a:rPr>
              <a:t>For data definition list, we use &lt;dl&gt; &lt;/dl&gt; tags.</a:t>
            </a:r>
          </a:p>
          <a:p>
            <a:pPr marL="514350" indent="-514350" algn="l">
              <a:buSzPct val="100000"/>
              <a:buFont typeface="Wingdings" pitchFamily="2" charset="2"/>
              <a:buChar char="Ø"/>
            </a:pPr>
            <a:r>
              <a:rPr lang="en-US" sz="3200" dirty="0" smtClean="0">
                <a:latin typeface="Calibri" pitchFamily="34" charset="0"/>
              </a:rPr>
              <a:t>The items are listed within the &lt;</a:t>
            </a:r>
            <a:r>
              <a:rPr lang="en-US" sz="3200" dirty="0" err="1" smtClean="0">
                <a:latin typeface="Calibri" pitchFamily="34" charset="0"/>
              </a:rPr>
              <a:t>li</a:t>
            </a:r>
            <a:r>
              <a:rPr lang="en-US" sz="3200" dirty="0" smtClean="0">
                <a:latin typeface="Calibri" pitchFamily="34" charset="0"/>
              </a:rPr>
              <a:t>&gt; tag in the case of ordered and unordered list.</a:t>
            </a:r>
          </a:p>
          <a:p>
            <a:pPr marL="514350" indent="-514350" algn="l">
              <a:buSzPct val="100000"/>
              <a:buFont typeface="Wingdings" pitchFamily="2" charset="2"/>
              <a:buChar char="Ø"/>
            </a:pPr>
            <a:r>
              <a:rPr lang="en-US" sz="3200" dirty="0" smtClean="0">
                <a:latin typeface="Calibri" pitchFamily="34" charset="0"/>
              </a:rPr>
              <a:t>For data definition list, the data term is listed using &lt;</a:t>
            </a:r>
            <a:r>
              <a:rPr lang="en-US" sz="3200" dirty="0" err="1" smtClean="0">
                <a:latin typeface="Calibri" pitchFamily="34" charset="0"/>
              </a:rPr>
              <a:t>dt</a:t>
            </a:r>
            <a:r>
              <a:rPr lang="en-US" sz="3200" dirty="0" smtClean="0">
                <a:latin typeface="Calibri" pitchFamily="34" charset="0"/>
              </a:rPr>
              <a:t>&gt; &lt;/</a:t>
            </a:r>
            <a:r>
              <a:rPr lang="en-US" sz="3200" dirty="0" err="1" smtClean="0">
                <a:latin typeface="Calibri" pitchFamily="34" charset="0"/>
              </a:rPr>
              <a:t>dt</a:t>
            </a:r>
            <a:r>
              <a:rPr lang="en-US" sz="3200" dirty="0" smtClean="0">
                <a:latin typeface="Calibri" pitchFamily="34" charset="0"/>
              </a:rPr>
              <a:t>&gt; tag, and the definition is listed using &lt;</a:t>
            </a:r>
            <a:r>
              <a:rPr lang="en-US" sz="3200" dirty="0" err="1" smtClean="0">
                <a:latin typeface="Calibri" pitchFamily="34" charset="0"/>
              </a:rPr>
              <a:t>dd</a:t>
            </a:r>
            <a:r>
              <a:rPr lang="en-US" sz="3200" dirty="0" smtClean="0">
                <a:latin typeface="Calibri" pitchFamily="34" charset="0"/>
              </a:rPr>
              <a:t>&gt; &lt;/</a:t>
            </a:r>
            <a:r>
              <a:rPr lang="en-US" sz="3200" dirty="0" err="1" smtClean="0">
                <a:latin typeface="Calibri" pitchFamily="34" charset="0"/>
              </a:rPr>
              <a:t>dd</a:t>
            </a:r>
            <a:r>
              <a:rPr lang="en-US" sz="3200" dirty="0" smtClean="0">
                <a:latin typeface="Calibri" pitchFamily="34" charset="0"/>
              </a:rPr>
              <a:t>&gt; tag.</a:t>
            </a:r>
          </a:p>
          <a:p>
            <a:pPr marL="514350" indent="-514350"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Html</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228600" y="1295400"/>
            <a:ext cx="8915400" cy="5029200"/>
          </a:xfrm>
        </p:spPr>
        <p:txBody>
          <a:bodyPr>
            <a:normAutofit fontScale="92500"/>
          </a:bodyPr>
          <a:lstStyle/>
          <a:p>
            <a:pPr algn="l">
              <a:buSzPct val="100000"/>
              <a:buFont typeface="Wingdings" pitchFamily="2" charset="2"/>
              <a:buChar char="Ø"/>
            </a:pPr>
            <a:r>
              <a:rPr lang="en-US" sz="3200" dirty="0" smtClean="0">
                <a:latin typeface="Calibri" pitchFamily="34" charset="0"/>
              </a:rPr>
              <a:t>HTML is a language for describing web pages.</a:t>
            </a:r>
          </a:p>
          <a:p>
            <a:pPr algn="l">
              <a:buSzPct val="100000"/>
              <a:buFont typeface="Wingdings" pitchFamily="2" charset="2"/>
              <a:buChar char="Ø"/>
            </a:pPr>
            <a:r>
              <a:rPr lang="en-US" sz="3200" dirty="0" smtClean="0">
                <a:latin typeface="Calibri" pitchFamily="34" charset="0"/>
              </a:rPr>
              <a:t>HTML stands for </a:t>
            </a:r>
            <a:r>
              <a:rPr lang="en-US" sz="3200" b="1" dirty="0" smtClean="0">
                <a:latin typeface="Calibri" pitchFamily="34" charset="0"/>
              </a:rPr>
              <a:t>H</a:t>
            </a:r>
            <a:r>
              <a:rPr lang="en-US" sz="3200" dirty="0" smtClean="0">
                <a:latin typeface="Calibri" pitchFamily="34" charset="0"/>
              </a:rPr>
              <a:t>yper </a:t>
            </a:r>
            <a:r>
              <a:rPr lang="en-US" sz="3200" b="1" dirty="0" smtClean="0">
                <a:latin typeface="Calibri" pitchFamily="34" charset="0"/>
              </a:rPr>
              <a:t>T</a:t>
            </a:r>
            <a:r>
              <a:rPr lang="en-US" sz="3200" dirty="0" smtClean="0">
                <a:latin typeface="Calibri" pitchFamily="34" charset="0"/>
              </a:rPr>
              <a:t>ext </a:t>
            </a:r>
            <a:r>
              <a:rPr lang="en-US" sz="3200" b="1" dirty="0" smtClean="0">
                <a:latin typeface="Calibri" pitchFamily="34" charset="0"/>
              </a:rPr>
              <a:t>M</a:t>
            </a:r>
            <a:r>
              <a:rPr lang="en-US" sz="3200" dirty="0" smtClean="0">
                <a:latin typeface="Calibri" pitchFamily="34" charset="0"/>
              </a:rPr>
              <a:t>arkup </a:t>
            </a:r>
            <a:r>
              <a:rPr lang="en-US" sz="3200" b="1" dirty="0" smtClean="0">
                <a:latin typeface="Calibri" pitchFamily="34" charset="0"/>
              </a:rPr>
              <a:t>L</a:t>
            </a:r>
            <a:r>
              <a:rPr lang="en-US" sz="3200" dirty="0" smtClean="0">
                <a:latin typeface="Calibri" pitchFamily="34" charset="0"/>
              </a:rPr>
              <a:t>anguage</a:t>
            </a:r>
          </a:p>
          <a:p>
            <a:pPr algn="l">
              <a:buSzPct val="100000"/>
              <a:buFont typeface="Wingdings" pitchFamily="2" charset="2"/>
              <a:buChar char="Ø"/>
            </a:pPr>
            <a:r>
              <a:rPr lang="en-US" sz="3200" dirty="0" smtClean="0">
                <a:latin typeface="Calibri" pitchFamily="34" charset="0"/>
              </a:rPr>
              <a:t>HTML is a </a:t>
            </a:r>
            <a:r>
              <a:rPr lang="en-US" sz="3200" b="1" dirty="0" smtClean="0">
                <a:latin typeface="Calibri" pitchFamily="34" charset="0"/>
              </a:rPr>
              <a:t>markup </a:t>
            </a:r>
            <a:r>
              <a:rPr lang="en-US" sz="3200" dirty="0" smtClean="0">
                <a:latin typeface="Calibri" pitchFamily="34" charset="0"/>
              </a:rPr>
              <a:t>language</a:t>
            </a:r>
          </a:p>
          <a:p>
            <a:pPr algn="l">
              <a:buSzPct val="100000"/>
              <a:buFont typeface="Wingdings" pitchFamily="2" charset="2"/>
              <a:buChar char="Ø"/>
            </a:pPr>
            <a:r>
              <a:rPr lang="en-US" sz="3200" dirty="0" smtClean="0">
                <a:latin typeface="Calibri" pitchFamily="34" charset="0"/>
              </a:rPr>
              <a:t>A markup language is a set of markup</a:t>
            </a:r>
            <a:r>
              <a:rPr lang="en-US" sz="3200" b="1" dirty="0" smtClean="0">
                <a:latin typeface="Calibri" pitchFamily="34" charset="0"/>
              </a:rPr>
              <a:t> tags</a:t>
            </a:r>
          </a:p>
          <a:p>
            <a:pPr algn="l">
              <a:buSzPct val="100000"/>
              <a:buFont typeface="Wingdings" pitchFamily="2" charset="2"/>
              <a:buChar char="Ø"/>
            </a:pPr>
            <a:r>
              <a:rPr lang="en-US" sz="3200" dirty="0" smtClean="0"/>
              <a:t>HTML tags are keywords (tag names) surrounded by </a:t>
            </a:r>
            <a:r>
              <a:rPr lang="en-US" sz="3200" b="1" dirty="0" smtClean="0"/>
              <a:t>angle brackets </a:t>
            </a:r>
            <a:r>
              <a:rPr lang="en-US" sz="3200" dirty="0" smtClean="0"/>
              <a:t>like &lt;html&gt;</a:t>
            </a:r>
            <a:endParaRPr lang="en-US" sz="3200" dirty="0" smtClean="0">
              <a:latin typeface="Calibri" pitchFamily="34" charset="0"/>
            </a:endParaRPr>
          </a:p>
          <a:p>
            <a:pPr algn="l">
              <a:buSzPct val="100000"/>
              <a:buFont typeface="Wingdings" pitchFamily="2" charset="2"/>
              <a:buChar char="Ø"/>
            </a:pPr>
            <a:r>
              <a:rPr lang="en-US" sz="3200" dirty="0" smtClean="0">
                <a:latin typeface="Calibri" pitchFamily="34" charset="0"/>
              </a:rPr>
              <a:t>The tags </a:t>
            </a:r>
            <a:r>
              <a:rPr lang="en-US" sz="3200" b="1" dirty="0" smtClean="0">
                <a:latin typeface="Calibri" pitchFamily="34" charset="0"/>
              </a:rPr>
              <a:t>describe</a:t>
            </a:r>
            <a:r>
              <a:rPr lang="en-US" sz="3200" dirty="0" smtClean="0">
                <a:latin typeface="Calibri" pitchFamily="34" charset="0"/>
              </a:rPr>
              <a:t> document content</a:t>
            </a:r>
          </a:p>
          <a:p>
            <a:pPr algn="l">
              <a:buSzPct val="100000"/>
              <a:buFont typeface="Wingdings" pitchFamily="2" charset="2"/>
              <a:buChar char="Ø"/>
            </a:pPr>
            <a:r>
              <a:rPr lang="en-US" sz="3200" dirty="0" smtClean="0">
                <a:latin typeface="Calibri" pitchFamily="34" charset="0"/>
              </a:rPr>
              <a:t>HTML documents contain</a:t>
            </a:r>
            <a:r>
              <a:rPr lang="en-US" sz="3200" b="1" dirty="0" smtClean="0">
                <a:latin typeface="Calibri" pitchFamily="34" charset="0"/>
              </a:rPr>
              <a:t> </a:t>
            </a:r>
            <a:r>
              <a:rPr lang="en-US" sz="3200" dirty="0" smtClean="0">
                <a:latin typeface="Calibri" pitchFamily="34" charset="0"/>
              </a:rPr>
              <a:t>HTML</a:t>
            </a:r>
            <a:r>
              <a:rPr lang="en-US" sz="3200" b="1" dirty="0" smtClean="0">
                <a:latin typeface="Calibri" pitchFamily="34" charset="0"/>
              </a:rPr>
              <a:t> tags</a:t>
            </a:r>
            <a:r>
              <a:rPr lang="en-US" sz="3200" dirty="0" smtClean="0">
                <a:latin typeface="Calibri" pitchFamily="34" charset="0"/>
              </a:rPr>
              <a:t> and plain </a:t>
            </a:r>
            <a:r>
              <a:rPr lang="en-US" sz="3200" b="1" dirty="0" smtClean="0">
                <a:latin typeface="Calibri" pitchFamily="34" charset="0"/>
              </a:rPr>
              <a:t>text</a:t>
            </a:r>
            <a:endParaRPr lang="en-US" sz="3200" dirty="0" smtClean="0">
              <a:latin typeface="Calibri" pitchFamily="34" charset="0"/>
            </a:endParaRPr>
          </a:p>
          <a:p>
            <a:pPr algn="l">
              <a:buSzPct val="100000"/>
              <a:buFont typeface="Wingdings" pitchFamily="2" charset="2"/>
              <a:buChar char="Ø"/>
            </a:pPr>
            <a:r>
              <a:rPr lang="en-US" sz="3200" dirty="0" smtClean="0">
                <a:latin typeface="Calibri" pitchFamily="34" charset="0"/>
              </a:rPr>
              <a:t>HTML documents are also called</a:t>
            </a:r>
            <a:r>
              <a:rPr lang="en-US" sz="3200" b="1" dirty="0" smtClean="0">
                <a:latin typeface="Calibri" pitchFamily="34" charset="0"/>
              </a:rPr>
              <a:t> web pages</a:t>
            </a:r>
            <a:endParaRPr lang="en-US" sz="3200" dirty="0" smtClean="0">
              <a:latin typeface="Calibri" pitchFamily="34" charset="0"/>
            </a:endParaRPr>
          </a:p>
          <a:p>
            <a:pPr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 list Example</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Autofit/>
          </a:bodyPr>
          <a:lstStyle/>
          <a:p>
            <a:pPr marL="514350" indent="-514350" algn="l">
              <a:buSzPct val="100000"/>
            </a:pPr>
            <a:r>
              <a:rPr lang="en-US" sz="3200" dirty="0" smtClean="0">
                <a:latin typeface="Calibri" pitchFamily="34" charset="0"/>
              </a:rPr>
              <a:t>&lt;html&gt;</a:t>
            </a:r>
          </a:p>
          <a:p>
            <a:pPr marL="514350" indent="-514350" algn="l">
              <a:buSzPct val="100000"/>
            </a:pPr>
            <a:r>
              <a:rPr lang="en-US" sz="3200" dirty="0" smtClean="0">
                <a:latin typeface="Calibri" pitchFamily="34" charset="0"/>
              </a:rPr>
              <a:t>&lt;head&gt;&lt;title&gt; List Example&lt;/title&gt;&lt;/head&gt;</a:t>
            </a:r>
          </a:p>
          <a:p>
            <a:pPr marL="514350" indent="-514350" algn="l">
              <a:buSzPct val="100000"/>
            </a:pPr>
            <a:r>
              <a:rPr lang="en-US" sz="3200" dirty="0" smtClean="0">
                <a:latin typeface="Calibri" pitchFamily="34" charset="0"/>
              </a:rPr>
              <a:t>&lt;body&gt;</a:t>
            </a:r>
          </a:p>
          <a:p>
            <a:pPr marL="514350" indent="-514350" algn="l">
              <a:buSzPct val="100000"/>
            </a:pPr>
            <a:r>
              <a:rPr lang="en-US" sz="3200" dirty="0" smtClean="0">
                <a:latin typeface="Calibri" pitchFamily="34" charset="0"/>
              </a:rPr>
              <a:t>&lt;</a:t>
            </a:r>
            <a:r>
              <a:rPr lang="en-US" sz="3200" dirty="0" err="1" smtClean="0">
                <a:latin typeface="Calibri" pitchFamily="34" charset="0"/>
              </a:rPr>
              <a:t>ul</a:t>
            </a:r>
            <a:r>
              <a:rPr lang="en-US" sz="3200" dirty="0" smtClean="0">
                <a:latin typeface="Calibri" pitchFamily="34" charset="0"/>
              </a:rPr>
              <a:t> type="circle"&gt;</a:t>
            </a:r>
          </a:p>
          <a:p>
            <a:pPr marL="514350" indent="-514350" algn="l">
              <a:buSzPct val="100000"/>
            </a:pPr>
            <a:r>
              <a:rPr lang="en-US" sz="3200" dirty="0" smtClean="0">
                <a:latin typeface="Calibri" pitchFamily="34" charset="0"/>
              </a:rPr>
              <a:t>&lt;</a:t>
            </a:r>
            <a:r>
              <a:rPr lang="en-US" sz="3200" dirty="0" err="1" smtClean="0">
                <a:latin typeface="Calibri" pitchFamily="34" charset="0"/>
              </a:rPr>
              <a:t>li</a:t>
            </a:r>
            <a:r>
              <a:rPr lang="en-US" sz="3200" dirty="0" smtClean="0">
                <a:latin typeface="Calibri" pitchFamily="34" charset="0"/>
              </a:rPr>
              <a:t>&gt; Playing Chess</a:t>
            </a:r>
          </a:p>
          <a:p>
            <a:pPr marL="514350" indent="-514350" algn="l">
              <a:buSzPct val="100000"/>
            </a:pPr>
            <a:r>
              <a:rPr lang="en-US" sz="3200" dirty="0" smtClean="0">
                <a:latin typeface="Calibri" pitchFamily="34" charset="0"/>
              </a:rPr>
              <a:t>&lt;</a:t>
            </a:r>
            <a:r>
              <a:rPr lang="en-US" sz="3200" dirty="0" err="1" smtClean="0">
                <a:latin typeface="Calibri" pitchFamily="34" charset="0"/>
              </a:rPr>
              <a:t>li</a:t>
            </a:r>
            <a:r>
              <a:rPr lang="en-US" sz="3200" dirty="0" smtClean="0">
                <a:latin typeface="Calibri" pitchFamily="34" charset="0"/>
              </a:rPr>
              <a:t>&gt; Watching Cricket</a:t>
            </a:r>
          </a:p>
          <a:p>
            <a:pPr marL="514350" indent="-514350" algn="l">
              <a:buSzPct val="100000"/>
            </a:pPr>
            <a:r>
              <a:rPr lang="en-US" sz="3200" dirty="0" smtClean="0">
                <a:latin typeface="Calibri" pitchFamily="34" charset="0"/>
              </a:rPr>
              <a:t>&lt;</a:t>
            </a:r>
            <a:r>
              <a:rPr lang="en-US" sz="3200" dirty="0" err="1" smtClean="0">
                <a:latin typeface="Calibri" pitchFamily="34" charset="0"/>
              </a:rPr>
              <a:t>li</a:t>
            </a:r>
            <a:r>
              <a:rPr lang="en-US" sz="3200" dirty="0" smtClean="0">
                <a:latin typeface="Calibri" pitchFamily="34" charset="0"/>
              </a:rPr>
              <a:t>&gt; Singing</a:t>
            </a:r>
          </a:p>
          <a:p>
            <a:pPr marL="514350" indent="-514350" algn="l">
              <a:buSzPct val="100000"/>
            </a:pPr>
            <a:r>
              <a:rPr lang="en-US" sz="3200" dirty="0" smtClean="0">
                <a:latin typeface="Calibri" pitchFamily="34" charset="0"/>
              </a:rPr>
              <a:t>&lt;</a:t>
            </a:r>
            <a:r>
              <a:rPr lang="en-US" sz="3200" dirty="0" err="1" smtClean="0">
                <a:latin typeface="Calibri" pitchFamily="34" charset="0"/>
              </a:rPr>
              <a:t>li</a:t>
            </a:r>
            <a:r>
              <a:rPr lang="en-US" sz="3200" dirty="0" smtClean="0">
                <a:latin typeface="Calibri" pitchFamily="34" charset="0"/>
              </a:rPr>
              <a:t>&gt; Dancing</a:t>
            </a:r>
          </a:p>
          <a:p>
            <a:pPr marL="514350" indent="-514350" algn="l">
              <a:buSzPct val="100000"/>
            </a:pPr>
            <a:r>
              <a:rPr lang="en-US" sz="3200" dirty="0" smtClean="0">
                <a:latin typeface="Calibri" pitchFamily="34" charset="0"/>
              </a:rPr>
              <a:t>&lt;/</a:t>
            </a:r>
            <a:r>
              <a:rPr lang="en-US" sz="3200" dirty="0" err="1" smtClean="0">
                <a:latin typeface="Calibri" pitchFamily="34" charset="0"/>
              </a:rPr>
              <a:t>ul</a:t>
            </a:r>
            <a:r>
              <a:rPr lang="en-US" sz="3200" dirty="0" smtClean="0">
                <a:latin typeface="Calibri" pitchFamily="34" charset="0"/>
              </a:rPr>
              <a:t>&gt;</a:t>
            </a:r>
          </a:p>
          <a:p>
            <a:pPr marL="514350" indent="-514350" algn="l">
              <a:buSzPct val="100000"/>
            </a:pPr>
            <a:endParaRPr lang="en-US" sz="2000" dirty="0" smtClean="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 list Example (contd.)</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Autofit/>
          </a:bodyPr>
          <a:lstStyle/>
          <a:p>
            <a:pPr marL="514350" indent="-514350" algn="l">
              <a:buSzPct val="100000"/>
            </a:pPr>
            <a:r>
              <a:rPr lang="en-US" sz="3200" dirty="0" smtClean="0">
                <a:latin typeface="Calibri" pitchFamily="34" charset="0"/>
              </a:rPr>
              <a:t>&lt;</a:t>
            </a:r>
            <a:r>
              <a:rPr lang="en-US" sz="3200" dirty="0" err="1" smtClean="0">
                <a:latin typeface="Calibri" pitchFamily="34" charset="0"/>
              </a:rPr>
              <a:t>ol</a:t>
            </a:r>
            <a:r>
              <a:rPr lang="en-US" sz="3200" dirty="0" smtClean="0">
                <a:latin typeface="Calibri" pitchFamily="34" charset="0"/>
              </a:rPr>
              <a:t> type=“a”&gt;</a:t>
            </a:r>
          </a:p>
          <a:p>
            <a:pPr marL="514350" indent="-514350" algn="l">
              <a:buSzPct val="100000"/>
            </a:pPr>
            <a:r>
              <a:rPr lang="en-US" sz="3200" dirty="0" smtClean="0">
                <a:latin typeface="Calibri" pitchFamily="34" charset="0"/>
              </a:rPr>
              <a:t>&lt;</a:t>
            </a:r>
            <a:r>
              <a:rPr lang="en-US" sz="3200" dirty="0" err="1" smtClean="0">
                <a:latin typeface="Calibri" pitchFamily="34" charset="0"/>
              </a:rPr>
              <a:t>li</a:t>
            </a:r>
            <a:r>
              <a:rPr lang="en-US" sz="3200" dirty="0" smtClean="0">
                <a:latin typeface="Calibri" pitchFamily="34" charset="0"/>
              </a:rPr>
              <a:t>&gt; Take some water in a pan</a:t>
            </a:r>
          </a:p>
          <a:p>
            <a:pPr marL="514350" indent="-514350" algn="l">
              <a:buSzPct val="100000"/>
            </a:pPr>
            <a:r>
              <a:rPr lang="en-US" sz="3200" dirty="0" smtClean="0">
                <a:latin typeface="Calibri" pitchFamily="34" charset="0"/>
              </a:rPr>
              <a:t>&lt;</a:t>
            </a:r>
            <a:r>
              <a:rPr lang="en-US" sz="3200" dirty="0" err="1" smtClean="0">
                <a:latin typeface="Calibri" pitchFamily="34" charset="0"/>
              </a:rPr>
              <a:t>li</a:t>
            </a:r>
            <a:r>
              <a:rPr lang="en-US" sz="3200" dirty="0" smtClean="0">
                <a:latin typeface="Calibri" pitchFamily="34" charset="0"/>
              </a:rPr>
              <a:t>&gt; Add some sugar and tea leaves and let it boil</a:t>
            </a:r>
          </a:p>
          <a:p>
            <a:pPr marL="514350" indent="-514350" algn="l">
              <a:buSzPct val="100000"/>
            </a:pPr>
            <a:r>
              <a:rPr lang="en-US" sz="3200" dirty="0" smtClean="0">
                <a:latin typeface="Calibri" pitchFamily="34" charset="0"/>
              </a:rPr>
              <a:t>&lt;</a:t>
            </a:r>
            <a:r>
              <a:rPr lang="en-US" sz="3200" dirty="0" err="1" smtClean="0">
                <a:latin typeface="Calibri" pitchFamily="34" charset="0"/>
              </a:rPr>
              <a:t>li</a:t>
            </a:r>
            <a:r>
              <a:rPr lang="en-US" sz="3200" dirty="0" smtClean="0">
                <a:latin typeface="Calibri" pitchFamily="34" charset="0"/>
              </a:rPr>
              <a:t>&gt; Add some milk and boil</a:t>
            </a:r>
          </a:p>
          <a:p>
            <a:pPr marL="514350" indent="-514350" algn="l">
              <a:buSzPct val="100000"/>
            </a:pPr>
            <a:r>
              <a:rPr lang="en-US" sz="3200" dirty="0" smtClean="0">
                <a:latin typeface="Calibri" pitchFamily="34" charset="0"/>
              </a:rPr>
              <a:t>&lt;</a:t>
            </a:r>
            <a:r>
              <a:rPr lang="en-US" sz="3200" dirty="0" err="1" smtClean="0">
                <a:latin typeface="Calibri" pitchFamily="34" charset="0"/>
              </a:rPr>
              <a:t>li</a:t>
            </a:r>
            <a:r>
              <a:rPr lang="en-US" sz="3200" dirty="0" smtClean="0">
                <a:latin typeface="Calibri" pitchFamily="34" charset="0"/>
              </a:rPr>
              <a:t>&gt; Serve Hot</a:t>
            </a:r>
          </a:p>
          <a:p>
            <a:pPr marL="514350" indent="-514350" algn="l">
              <a:buSzPct val="100000"/>
            </a:pPr>
            <a:r>
              <a:rPr lang="en-US" sz="3200" dirty="0" smtClean="0">
                <a:latin typeface="Calibri" pitchFamily="34" charset="0"/>
              </a:rPr>
              <a:t>&lt;/</a:t>
            </a:r>
            <a:r>
              <a:rPr lang="en-US" sz="3200" dirty="0" err="1" smtClean="0">
                <a:latin typeface="Calibri" pitchFamily="34" charset="0"/>
              </a:rPr>
              <a:t>ol</a:t>
            </a:r>
            <a:r>
              <a:rPr lang="en-US" sz="3200" dirty="0" smtClean="0">
                <a:latin typeface="Calibri" pitchFamily="34" charset="0"/>
              </a:rPr>
              <a:t>&gt;</a:t>
            </a:r>
          </a:p>
          <a:p>
            <a:pPr marL="514350" indent="-514350" algn="l">
              <a:buSzPct val="100000"/>
            </a:pPr>
            <a:endParaRPr lang="en-US" sz="2000" dirty="0" smtClean="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 list Example (contd.)</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Autofit/>
          </a:bodyPr>
          <a:lstStyle/>
          <a:p>
            <a:pPr marL="514350" indent="-514350" algn="l">
              <a:buSzPct val="100000"/>
            </a:pPr>
            <a:r>
              <a:rPr lang="en-US" sz="3600" dirty="0" smtClean="0">
                <a:latin typeface="Calibri" pitchFamily="34" charset="0"/>
              </a:rPr>
              <a:t>&lt;dl&gt;</a:t>
            </a:r>
          </a:p>
          <a:p>
            <a:pPr marL="514350" indent="-514350" algn="l">
              <a:buSzPct val="100000"/>
            </a:pPr>
            <a:r>
              <a:rPr lang="en-US" sz="3600" dirty="0" smtClean="0">
                <a:latin typeface="Calibri" pitchFamily="34" charset="0"/>
              </a:rPr>
              <a:t>  &lt;</a:t>
            </a:r>
            <a:r>
              <a:rPr lang="en-US" sz="3600" dirty="0" err="1" smtClean="0">
                <a:latin typeface="Calibri" pitchFamily="34" charset="0"/>
              </a:rPr>
              <a:t>dt</a:t>
            </a:r>
            <a:r>
              <a:rPr lang="en-US" sz="3600" dirty="0" smtClean="0">
                <a:latin typeface="Calibri" pitchFamily="34" charset="0"/>
              </a:rPr>
              <a:t>&gt;Coffee&lt;/</a:t>
            </a:r>
            <a:r>
              <a:rPr lang="en-US" sz="3600" dirty="0" err="1" smtClean="0">
                <a:latin typeface="Calibri" pitchFamily="34" charset="0"/>
              </a:rPr>
              <a:t>dt</a:t>
            </a:r>
            <a:r>
              <a:rPr lang="en-US" sz="3600" dirty="0" smtClean="0">
                <a:latin typeface="Calibri" pitchFamily="34" charset="0"/>
              </a:rPr>
              <a:t>&gt;</a:t>
            </a:r>
          </a:p>
          <a:p>
            <a:pPr marL="514350" indent="-514350" algn="l">
              <a:buSzPct val="100000"/>
            </a:pPr>
            <a:r>
              <a:rPr lang="en-US" sz="3600" dirty="0" smtClean="0">
                <a:latin typeface="Calibri" pitchFamily="34" charset="0"/>
              </a:rPr>
              <a:t>    &lt;</a:t>
            </a:r>
            <a:r>
              <a:rPr lang="en-US" sz="3600" dirty="0" err="1" smtClean="0">
                <a:latin typeface="Calibri" pitchFamily="34" charset="0"/>
              </a:rPr>
              <a:t>dd</a:t>
            </a:r>
            <a:r>
              <a:rPr lang="en-US" sz="3600" dirty="0" smtClean="0">
                <a:latin typeface="Calibri" pitchFamily="34" charset="0"/>
              </a:rPr>
              <a:t>&gt;Black hot drink&lt;/</a:t>
            </a:r>
            <a:r>
              <a:rPr lang="en-US" sz="3600" dirty="0" err="1" smtClean="0">
                <a:latin typeface="Calibri" pitchFamily="34" charset="0"/>
              </a:rPr>
              <a:t>dd</a:t>
            </a:r>
            <a:r>
              <a:rPr lang="en-US" sz="3600" dirty="0" smtClean="0">
                <a:latin typeface="Calibri" pitchFamily="34" charset="0"/>
              </a:rPr>
              <a:t>&gt;</a:t>
            </a:r>
          </a:p>
          <a:p>
            <a:pPr marL="514350" indent="-514350" algn="l">
              <a:buSzPct val="100000"/>
            </a:pPr>
            <a:r>
              <a:rPr lang="en-US" sz="3600" dirty="0" smtClean="0">
                <a:latin typeface="Calibri" pitchFamily="34" charset="0"/>
              </a:rPr>
              <a:t>  &lt;</a:t>
            </a:r>
            <a:r>
              <a:rPr lang="en-US" sz="3600" dirty="0" err="1" smtClean="0">
                <a:latin typeface="Calibri" pitchFamily="34" charset="0"/>
              </a:rPr>
              <a:t>dt</a:t>
            </a:r>
            <a:r>
              <a:rPr lang="en-US" sz="3600" dirty="0" smtClean="0">
                <a:latin typeface="Calibri" pitchFamily="34" charset="0"/>
              </a:rPr>
              <a:t>&gt;Milk&lt;/</a:t>
            </a:r>
            <a:r>
              <a:rPr lang="en-US" sz="3600" dirty="0" err="1" smtClean="0">
                <a:latin typeface="Calibri" pitchFamily="34" charset="0"/>
              </a:rPr>
              <a:t>dt</a:t>
            </a:r>
            <a:r>
              <a:rPr lang="en-US" sz="3600" dirty="0" smtClean="0">
                <a:latin typeface="Calibri" pitchFamily="34" charset="0"/>
              </a:rPr>
              <a:t>&gt;</a:t>
            </a:r>
          </a:p>
          <a:p>
            <a:pPr marL="514350" indent="-514350" algn="l">
              <a:buSzPct val="100000"/>
            </a:pPr>
            <a:r>
              <a:rPr lang="en-US" sz="3600" dirty="0" smtClean="0">
                <a:latin typeface="Calibri" pitchFamily="34" charset="0"/>
              </a:rPr>
              <a:t>    &lt;</a:t>
            </a:r>
            <a:r>
              <a:rPr lang="en-US" sz="3600" dirty="0" err="1" smtClean="0">
                <a:latin typeface="Calibri" pitchFamily="34" charset="0"/>
              </a:rPr>
              <a:t>dd</a:t>
            </a:r>
            <a:r>
              <a:rPr lang="en-US" sz="3600" dirty="0" smtClean="0">
                <a:latin typeface="Calibri" pitchFamily="34" charset="0"/>
              </a:rPr>
              <a:t>&gt;White cold drink&lt;/</a:t>
            </a:r>
            <a:r>
              <a:rPr lang="en-US" sz="3600" dirty="0" err="1" smtClean="0">
                <a:latin typeface="Calibri" pitchFamily="34" charset="0"/>
              </a:rPr>
              <a:t>dd</a:t>
            </a:r>
            <a:r>
              <a:rPr lang="en-US" sz="3600" dirty="0" smtClean="0">
                <a:latin typeface="Calibri" pitchFamily="34" charset="0"/>
              </a:rPr>
              <a:t>&gt;</a:t>
            </a:r>
          </a:p>
          <a:p>
            <a:pPr marL="514350" indent="-514350" algn="l">
              <a:buSzPct val="100000"/>
            </a:pPr>
            <a:r>
              <a:rPr lang="en-US" sz="3600" dirty="0" smtClean="0">
                <a:latin typeface="Calibri" pitchFamily="34" charset="0"/>
              </a:rPr>
              <a:t>&lt;/dl&gt;</a:t>
            </a:r>
          </a:p>
          <a:p>
            <a:pPr marL="514350" indent="-514350" algn="l">
              <a:buSzPct val="100000"/>
            </a:pPr>
            <a:r>
              <a:rPr lang="en-US" sz="3600" dirty="0" smtClean="0">
                <a:latin typeface="Calibri" pitchFamily="34" charset="0"/>
              </a:rPr>
              <a:t>&lt;/body&gt;</a:t>
            </a:r>
          </a:p>
          <a:p>
            <a:pPr marL="514350" indent="-514350" algn="l">
              <a:buSzPct val="100000"/>
            </a:pPr>
            <a:r>
              <a:rPr lang="en-US" sz="3600" dirty="0" smtClean="0">
                <a:latin typeface="Calibri" pitchFamily="34" charset="0"/>
              </a:rPr>
              <a:t>&lt;/html&gt;</a:t>
            </a: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Form</a:t>
            </a:r>
          </a:p>
        </p:txBody>
      </p:sp>
      <p:sp>
        <p:nvSpPr>
          <p:cNvPr id="3" name="Content Placeholder 2"/>
          <p:cNvSpPr>
            <a:spLocks noGrp="1"/>
          </p:cNvSpPr>
          <p:nvPr>
            <p:ph idx="1"/>
          </p:nvPr>
        </p:nvSpPr>
        <p:spPr/>
        <p:txBody>
          <a:bodyPr/>
          <a:lstStyle/>
          <a:p>
            <a:pPr>
              <a:buFont typeface="Wingdings" pitchFamily="2" charset="2"/>
              <a:buChar char="Ø"/>
            </a:pPr>
            <a:r>
              <a:rPr lang="en-US" dirty="0" smtClean="0"/>
              <a:t>Form is used to input data from the user and send the data to the server</a:t>
            </a:r>
          </a:p>
          <a:p>
            <a:pPr>
              <a:buFont typeface="Wingdings" pitchFamily="2" charset="2"/>
              <a:buChar char="Ø"/>
            </a:pPr>
            <a:r>
              <a:rPr lang="en-US" dirty="0" smtClean="0"/>
              <a:t>Encapsulates the data into an object</a:t>
            </a:r>
          </a:p>
          <a:p>
            <a:pPr>
              <a:buFont typeface="Wingdings" pitchFamily="2" charset="2"/>
              <a:buChar char="Ø"/>
            </a:pPr>
            <a:r>
              <a:rPr lang="en-US" dirty="0" smtClean="0"/>
              <a:t>Object is sent to a specific file to the server</a:t>
            </a:r>
          </a:p>
          <a:p>
            <a:pPr>
              <a:buFont typeface="Wingdings" pitchFamily="2" charset="2"/>
              <a:buChar char="Ø"/>
            </a:pPr>
            <a:r>
              <a:rPr lang="en-US" dirty="0" smtClean="0"/>
              <a:t>Object is sent on clicking on the “submit” button</a:t>
            </a:r>
          </a:p>
          <a:p>
            <a:pPr>
              <a:buFont typeface="Wingdings" pitchFamily="2" charset="2"/>
              <a:buChar char="Ø"/>
            </a:pPr>
            <a:r>
              <a:rPr lang="en-US" dirty="0" smtClean="0"/>
              <a:t>Data is entered into a form using control elements</a:t>
            </a:r>
          </a:p>
          <a:p>
            <a:pPr>
              <a:buFont typeface="Wingdings" pitchFamily="2" charset="2"/>
              <a:buChar char="Ø"/>
            </a:pPr>
            <a:r>
              <a:rPr lang="en-US" dirty="0" smtClean="0"/>
              <a:t>Control elements are also known as fields</a:t>
            </a: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Form</a:t>
            </a:r>
            <a:endParaRPr lang="en-US" dirty="0"/>
          </a:p>
        </p:txBody>
      </p:sp>
      <p:sp>
        <p:nvSpPr>
          <p:cNvPr id="3" name="Content Placeholder 2"/>
          <p:cNvSpPr>
            <a:spLocks noGrp="1"/>
          </p:cNvSpPr>
          <p:nvPr>
            <p:ph idx="1"/>
          </p:nvPr>
        </p:nvSpPr>
        <p:spPr/>
        <p:txBody>
          <a:bodyPr/>
          <a:lstStyle/>
          <a:p>
            <a:pPr>
              <a:buNone/>
            </a:pPr>
            <a:r>
              <a:rPr lang="en-US" dirty="0" smtClean="0"/>
              <a:t>Control elements:</a:t>
            </a:r>
          </a:p>
          <a:p>
            <a:pPr>
              <a:buFont typeface="Wingdings" pitchFamily="2" charset="2"/>
              <a:buChar char="Ø"/>
            </a:pPr>
            <a:r>
              <a:rPr lang="en-US" dirty="0" smtClean="0"/>
              <a:t>Textbox</a:t>
            </a:r>
          </a:p>
          <a:p>
            <a:pPr>
              <a:buFont typeface="Wingdings" pitchFamily="2" charset="2"/>
              <a:buChar char="Ø"/>
            </a:pPr>
            <a:r>
              <a:rPr lang="en-US" dirty="0" smtClean="0"/>
              <a:t>Radio Buttons</a:t>
            </a:r>
          </a:p>
          <a:p>
            <a:pPr>
              <a:buFont typeface="Wingdings" pitchFamily="2" charset="2"/>
              <a:buChar char="Ø"/>
            </a:pPr>
            <a:r>
              <a:rPr lang="en-US" dirty="0" smtClean="0"/>
              <a:t>Check Boxes</a:t>
            </a:r>
          </a:p>
          <a:p>
            <a:pPr>
              <a:buFont typeface="Wingdings" pitchFamily="2" charset="2"/>
              <a:buChar char="Ø"/>
            </a:pPr>
            <a:r>
              <a:rPr lang="en-US" dirty="0" smtClean="0"/>
              <a:t>Drop down Boxes</a:t>
            </a:r>
          </a:p>
          <a:p>
            <a:pPr>
              <a:buFont typeface="Wingdings" pitchFamily="2" charset="2"/>
              <a:buChar char="Ø"/>
            </a:pPr>
            <a:r>
              <a:rPr lang="en-US" dirty="0" err="1" smtClean="0"/>
              <a:t>Textarea</a:t>
            </a:r>
            <a:endParaRPr lang="en-US" dirty="0" smtClean="0"/>
          </a:p>
          <a:p>
            <a:pPr>
              <a:buFont typeface="Wingdings" pitchFamily="2" charset="2"/>
              <a:buChar char="Ø"/>
            </a:pPr>
            <a:r>
              <a:rPr lang="en-US" dirty="0" smtClean="0"/>
              <a:t>Submit Buttons, etc.</a:t>
            </a: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Form</a:t>
            </a:r>
            <a:endParaRPr lang="en-US" dirty="0"/>
          </a:p>
        </p:txBody>
      </p:sp>
      <p:sp>
        <p:nvSpPr>
          <p:cNvPr id="3" name="Content Placeholder 2"/>
          <p:cNvSpPr>
            <a:spLocks noGrp="1"/>
          </p:cNvSpPr>
          <p:nvPr>
            <p:ph idx="1"/>
          </p:nvPr>
        </p:nvSpPr>
        <p:spPr>
          <a:xfrm>
            <a:off x="457200" y="1615440"/>
            <a:ext cx="8229600" cy="4709160"/>
          </a:xfrm>
        </p:spPr>
        <p:txBody>
          <a:bodyPr/>
          <a:lstStyle/>
          <a:p>
            <a:pPr>
              <a:lnSpc>
                <a:spcPct val="90000"/>
              </a:lnSpc>
              <a:buNone/>
            </a:pPr>
            <a:r>
              <a:rPr lang="en-US" sz="2200" dirty="0" smtClean="0"/>
              <a:t>General syntax of the </a:t>
            </a:r>
            <a:r>
              <a:rPr lang="en-US" sz="2200" b="1" dirty="0" smtClean="0">
                <a:latin typeface="Courier New" pitchFamily="49" charset="0"/>
              </a:rPr>
              <a:t>&lt;form&gt;</a:t>
            </a:r>
            <a:r>
              <a:rPr lang="en-US" sz="2200" dirty="0" smtClean="0"/>
              <a:t> tag is:</a:t>
            </a:r>
          </a:p>
          <a:p>
            <a:pPr lvl="1">
              <a:lnSpc>
                <a:spcPct val="90000"/>
              </a:lnSpc>
              <a:buFontTx/>
              <a:buNone/>
            </a:pPr>
            <a:endParaRPr lang="en-US" sz="2000" b="1" dirty="0" smtClean="0">
              <a:latin typeface="Courier New" pitchFamily="49" charset="0"/>
            </a:endParaRPr>
          </a:p>
          <a:p>
            <a:pPr lvl="1">
              <a:lnSpc>
                <a:spcPct val="90000"/>
              </a:lnSpc>
              <a:buFontTx/>
              <a:buNone/>
            </a:pPr>
            <a:r>
              <a:rPr lang="en-US" sz="3200" b="1" dirty="0" smtClean="0">
                <a:latin typeface="Courier New" pitchFamily="49" charset="0"/>
              </a:rPr>
              <a:t>&lt;form attributes&gt;</a:t>
            </a:r>
          </a:p>
          <a:p>
            <a:pPr lvl="1">
              <a:lnSpc>
                <a:spcPct val="90000"/>
              </a:lnSpc>
              <a:buFontTx/>
              <a:buNone/>
            </a:pPr>
            <a:r>
              <a:rPr lang="en-US" sz="3200" b="1" dirty="0" smtClean="0">
                <a:latin typeface="Courier New" pitchFamily="49" charset="0"/>
              </a:rPr>
              <a:t>	form elements</a:t>
            </a:r>
          </a:p>
          <a:p>
            <a:pPr lvl="1">
              <a:lnSpc>
                <a:spcPct val="90000"/>
              </a:lnSpc>
              <a:buFontTx/>
              <a:buNone/>
            </a:pPr>
            <a:r>
              <a:rPr lang="en-US" sz="3200" b="1" dirty="0" smtClean="0">
                <a:latin typeface="Courier New" pitchFamily="49" charset="0"/>
              </a:rPr>
              <a:t>&lt;/form&gt;</a:t>
            </a:r>
          </a:p>
          <a:p>
            <a:pPr>
              <a:buNone/>
            </a:pP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Form</a:t>
            </a:r>
            <a:endParaRPr lang="en-US" dirty="0"/>
          </a:p>
        </p:txBody>
      </p:sp>
      <p:sp>
        <p:nvSpPr>
          <p:cNvPr id="3" name="Content Placeholder 2"/>
          <p:cNvSpPr>
            <a:spLocks noGrp="1"/>
          </p:cNvSpPr>
          <p:nvPr>
            <p:ph idx="1"/>
          </p:nvPr>
        </p:nvSpPr>
        <p:spPr/>
        <p:txBody>
          <a:bodyPr/>
          <a:lstStyle/>
          <a:p>
            <a:pPr>
              <a:buNone/>
            </a:pPr>
            <a:r>
              <a:rPr lang="en-US" dirty="0" smtClean="0"/>
              <a:t>Attributes of &lt;form&gt; tag</a:t>
            </a:r>
          </a:p>
          <a:p>
            <a:pPr>
              <a:buFont typeface="Wingdings" pitchFamily="2" charset="2"/>
              <a:buChar char="Ø"/>
            </a:pPr>
            <a:r>
              <a:rPr lang="en-US" dirty="0" smtClean="0"/>
              <a:t>Name</a:t>
            </a:r>
          </a:p>
          <a:p>
            <a:pPr>
              <a:buFont typeface="Wingdings" pitchFamily="2" charset="2"/>
              <a:buChar char="Ø"/>
            </a:pPr>
            <a:r>
              <a:rPr lang="en-US" dirty="0" smtClean="0"/>
              <a:t>Method</a:t>
            </a:r>
          </a:p>
          <a:p>
            <a:pPr lvl="1">
              <a:buFont typeface="Wingdings" pitchFamily="2" charset="2"/>
              <a:buChar char="Ø"/>
            </a:pPr>
            <a:r>
              <a:rPr lang="en-US" dirty="0" smtClean="0"/>
              <a:t>Get/Post</a:t>
            </a:r>
          </a:p>
          <a:p>
            <a:pPr>
              <a:buFont typeface="Wingdings" pitchFamily="2" charset="2"/>
              <a:buChar char="Ø"/>
            </a:pPr>
            <a:r>
              <a:rPr lang="en-US" dirty="0" smtClean="0"/>
              <a:t>Action</a:t>
            </a:r>
          </a:p>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Example of a form</a:t>
            </a:r>
          </a:p>
        </p:txBody>
      </p:sp>
      <p:sp>
        <p:nvSpPr>
          <p:cNvPr id="3" name="Content Placeholder 2"/>
          <p:cNvSpPr>
            <a:spLocks noGrp="1"/>
          </p:cNvSpPr>
          <p:nvPr>
            <p:ph idx="1"/>
          </p:nvPr>
        </p:nvSpPr>
        <p:spPr/>
        <p:txBody>
          <a:bodyPr/>
          <a:lstStyle/>
          <a:p>
            <a:pPr>
              <a:buNone/>
            </a:pPr>
            <a:r>
              <a:rPr lang="en-US" dirty="0" smtClean="0"/>
              <a:t>&lt;form name=“f1” method=“post” action=“a.jsp”&gt;</a:t>
            </a:r>
          </a:p>
          <a:p>
            <a:pPr>
              <a:buNone/>
            </a:pPr>
            <a:r>
              <a:rPr lang="en-US" dirty="0" smtClean="0"/>
              <a:t>Username &lt;input type=“text” name=“t1”&gt; </a:t>
            </a:r>
          </a:p>
          <a:p>
            <a:pPr>
              <a:buNone/>
            </a:pPr>
            <a:r>
              <a:rPr lang="en-US" dirty="0" smtClean="0"/>
              <a:t>&lt;</a:t>
            </a:r>
            <a:r>
              <a:rPr lang="en-US" dirty="0" err="1" smtClean="0"/>
              <a:t>br</a:t>
            </a:r>
            <a:r>
              <a:rPr lang="en-US" dirty="0" smtClean="0"/>
              <a:t>&gt;</a:t>
            </a:r>
          </a:p>
          <a:p>
            <a:pPr>
              <a:buNone/>
            </a:pPr>
            <a:r>
              <a:rPr lang="en-US" dirty="0" smtClean="0"/>
              <a:t>Password &lt;input type=“password” name=“t2”&gt;</a:t>
            </a:r>
          </a:p>
          <a:p>
            <a:pPr>
              <a:buNone/>
            </a:pPr>
            <a:r>
              <a:rPr lang="en-US" dirty="0" smtClean="0"/>
              <a:t>&lt;</a:t>
            </a:r>
            <a:r>
              <a:rPr lang="en-US" dirty="0" err="1" smtClean="0"/>
              <a:t>br</a:t>
            </a:r>
            <a:r>
              <a:rPr lang="en-US" dirty="0" smtClean="0"/>
              <a:t>&gt; </a:t>
            </a:r>
          </a:p>
          <a:p>
            <a:pPr>
              <a:buNone/>
            </a:pPr>
            <a:r>
              <a:rPr lang="en-US" dirty="0" smtClean="0"/>
              <a:t>&lt;input type=“submit” value=“OK”&gt;</a:t>
            </a:r>
          </a:p>
          <a:p>
            <a:pPr>
              <a:buNone/>
            </a:pPr>
            <a:r>
              <a:rPr lang="en-US" dirty="0" smtClean="0"/>
              <a:t>&lt;/form&gt;</a:t>
            </a:r>
          </a:p>
          <a:p>
            <a:pPr>
              <a:buNone/>
            </a:pPr>
            <a:endParaRPr lang="en-US" dirty="0" smtClean="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Example of a form</a:t>
            </a: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295400" y="1905000"/>
            <a:ext cx="6781800" cy="3657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Example of a form using table</a:t>
            </a:r>
          </a:p>
        </p:txBody>
      </p:sp>
      <p:sp>
        <p:nvSpPr>
          <p:cNvPr id="3" name="Content Placeholder 2"/>
          <p:cNvSpPr>
            <a:spLocks noGrp="1"/>
          </p:cNvSpPr>
          <p:nvPr>
            <p:ph idx="1"/>
          </p:nvPr>
        </p:nvSpPr>
        <p:spPr/>
        <p:txBody>
          <a:bodyPr>
            <a:normAutofit fontScale="92500" lnSpcReduction="10000"/>
          </a:bodyPr>
          <a:lstStyle/>
          <a:p>
            <a:pPr>
              <a:buNone/>
            </a:pPr>
            <a:r>
              <a:rPr lang="en-US" dirty="0" smtClean="0"/>
              <a:t>&lt;form name="f1" method="get"&gt;</a:t>
            </a:r>
          </a:p>
          <a:p>
            <a:pPr>
              <a:buNone/>
            </a:pPr>
            <a:r>
              <a:rPr lang="en-US" dirty="0" smtClean="0"/>
              <a:t>&lt;table border="2"&gt;</a:t>
            </a:r>
          </a:p>
          <a:p>
            <a:pPr>
              <a:buNone/>
            </a:pPr>
            <a:r>
              <a:rPr lang="en-US" dirty="0" smtClean="0"/>
              <a:t>&lt;</a:t>
            </a:r>
            <a:r>
              <a:rPr lang="en-US" dirty="0" err="1" smtClean="0"/>
              <a:t>tr</a:t>
            </a:r>
            <a:r>
              <a:rPr lang="en-US" dirty="0" smtClean="0"/>
              <a:t>&gt;</a:t>
            </a:r>
          </a:p>
          <a:p>
            <a:pPr>
              <a:buNone/>
            </a:pPr>
            <a:r>
              <a:rPr lang="en-US" dirty="0" smtClean="0"/>
              <a:t>&lt;td&gt;Name&lt;/td&gt;</a:t>
            </a:r>
          </a:p>
          <a:p>
            <a:pPr>
              <a:buNone/>
            </a:pPr>
            <a:r>
              <a:rPr lang="en-US" dirty="0" smtClean="0"/>
              <a:t>&lt;td&gt;&lt;input type="text" name="name"&gt;&lt;/td&gt;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&lt;td&gt;Mobile&lt;/td&gt;</a:t>
            </a:r>
          </a:p>
          <a:p>
            <a:pPr>
              <a:buNone/>
            </a:pPr>
            <a:r>
              <a:rPr lang="en-US" dirty="0" smtClean="0"/>
              <a:t>&lt;td&gt;&lt;input type="text" name="mob"&gt;&lt;/td&gt;</a:t>
            </a:r>
          </a:p>
          <a:p>
            <a:pPr>
              <a:buNone/>
            </a:pPr>
            <a:r>
              <a:rPr lang="en-US" dirty="0" smtClean="0"/>
              <a:t>&lt;/</a:t>
            </a:r>
            <a:r>
              <a:rPr lang="en-US" dirty="0" err="1" smtClean="0"/>
              <a:t>tr</a:t>
            </a:r>
            <a:r>
              <a:rPr lang="en-US" dirty="0" smtClean="0"/>
              <a:t>&gt;</a:t>
            </a:r>
          </a:p>
          <a:p>
            <a:endParaRPr lang="en-US" dirty="0" smtClean="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err="1" smtClean="0">
                <a:solidFill>
                  <a:srgbClr val="FF0000"/>
                </a:solidFill>
                <a:latin typeface="Arial" pitchFamily="34" charset="0"/>
                <a:cs typeface="Arial" pitchFamily="34" charset="0"/>
              </a:rPr>
              <a:t>HtML</a:t>
            </a:r>
            <a:r>
              <a:rPr lang="en-US" sz="4400" dirty="0" smtClean="0">
                <a:solidFill>
                  <a:srgbClr val="FF0000"/>
                </a:solidFill>
                <a:latin typeface="Arial" pitchFamily="34" charset="0"/>
                <a:cs typeface="Arial" pitchFamily="34" charset="0"/>
              </a:rPr>
              <a:t> page structure</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228600" y="1295400"/>
            <a:ext cx="8915400" cy="5029200"/>
          </a:xfrm>
        </p:spPr>
        <p:txBody>
          <a:bodyPr>
            <a:normAutofit/>
          </a:bodyPr>
          <a:lstStyle/>
          <a:p>
            <a:pPr algn="l"/>
            <a:r>
              <a:rPr lang="en-US" sz="3200" dirty="0" smtClean="0"/>
              <a:t>&lt;html&gt;</a:t>
            </a:r>
          </a:p>
          <a:p>
            <a:pPr algn="l"/>
            <a:r>
              <a:rPr lang="en-US" sz="3200" dirty="0" smtClean="0"/>
              <a:t>&lt;head&gt;</a:t>
            </a:r>
          </a:p>
          <a:p>
            <a:pPr algn="l"/>
            <a:r>
              <a:rPr lang="en-US" sz="3200" dirty="0" smtClean="0"/>
              <a:t>&lt;title&gt;My First page&lt;/title&gt;</a:t>
            </a:r>
          </a:p>
          <a:p>
            <a:pPr algn="l"/>
            <a:r>
              <a:rPr lang="en-US" sz="3200" dirty="0" smtClean="0"/>
              <a:t>&lt;/head&gt;</a:t>
            </a:r>
          </a:p>
          <a:p>
            <a:pPr algn="l"/>
            <a:r>
              <a:rPr lang="en-US" sz="3200" dirty="0" smtClean="0"/>
              <a:t>&lt;body&gt;</a:t>
            </a:r>
          </a:p>
          <a:p>
            <a:pPr algn="l"/>
            <a:r>
              <a:rPr lang="en-US" sz="3200" dirty="0" smtClean="0"/>
              <a:t>The content goes here</a:t>
            </a:r>
          </a:p>
          <a:p>
            <a:pPr algn="l"/>
            <a:r>
              <a:rPr lang="en-US" sz="3200" dirty="0" smtClean="0"/>
              <a:t>&lt;/body&gt;</a:t>
            </a:r>
          </a:p>
          <a:p>
            <a:pPr algn="l"/>
            <a:r>
              <a:rPr lang="en-US" sz="3200" dirty="0" smtClean="0"/>
              <a:t>&lt;/html&gt;</a:t>
            </a:r>
          </a:p>
          <a:p>
            <a:endParaRPr lang="en-US" sz="3200" dirty="0" smtClean="0"/>
          </a:p>
          <a:p>
            <a:pPr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Example of a form using table</a:t>
            </a:r>
            <a:endParaRPr lang="en-US" dirty="0"/>
          </a:p>
        </p:txBody>
      </p:sp>
      <p:sp>
        <p:nvSpPr>
          <p:cNvPr id="3" name="Content Placeholder 2"/>
          <p:cNvSpPr>
            <a:spLocks noGrp="1"/>
          </p:cNvSpPr>
          <p:nvPr>
            <p:ph idx="1"/>
          </p:nvPr>
        </p:nvSpPr>
        <p:spPr>
          <a:xfrm>
            <a:off x="304800" y="1600200"/>
            <a:ext cx="8686800" cy="4709160"/>
          </a:xfrm>
        </p:spPr>
        <p:txBody>
          <a:bodyPr>
            <a:normAutofit fontScale="77500" lnSpcReduction="20000"/>
          </a:bodyPr>
          <a:lstStyle/>
          <a:p>
            <a:pPr>
              <a:buNone/>
            </a:pPr>
            <a:r>
              <a:rPr lang="en-US" dirty="0" smtClean="0"/>
              <a:t>&lt;</a:t>
            </a:r>
            <a:r>
              <a:rPr lang="en-US" dirty="0" err="1" smtClean="0"/>
              <a:t>tr</a:t>
            </a:r>
            <a:r>
              <a:rPr lang="en-US" dirty="0" smtClean="0"/>
              <a:t>&gt;&lt;td&gt;Gender&lt;/td&gt;</a:t>
            </a:r>
          </a:p>
          <a:p>
            <a:pPr>
              <a:buNone/>
            </a:pPr>
            <a:r>
              <a:rPr lang="en-US" dirty="0" smtClean="0"/>
              <a:t>&lt;td&gt;&lt;input type="radio" name="gen" value="male"&gt;Male&lt;</a:t>
            </a:r>
            <a:r>
              <a:rPr lang="en-US" dirty="0" err="1" smtClean="0"/>
              <a:t>br</a:t>
            </a:r>
            <a:r>
              <a:rPr lang="en-US" dirty="0" smtClean="0"/>
              <a:t>&gt;</a:t>
            </a:r>
          </a:p>
          <a:p>
            <a:pPr>
              <a:buNone/>
            </a:pPr>
            <a:r>
              <a:rPr lang="en-US" dirty="0" smtClean="0"/>
              <a:t>&lt;input type="radio" name="gen" </a:t>
            </a:r>
            <a:r>
              <a:rPr lang="en-US" smtClean="0"/>
              <a:t>value</a:t>
            </a:r>
            <a:r>
              <a:rPr lang="en-US" smtClean="0"/>
              <a:t>=“female</a:t>
            </a:r>
            <a:r>
              <a:rPr lang="en-US" dirty="0" smtClean="0"/>
              <a:t>"&gt;Female&lt;/td&gt;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&lt;td&gt;Course&lt;/td&gt;</a:t>
            </a:r>
          </a:p>
          <a:p>
            <a:pPr>
              <a:buNone/>
            </a:pPr>
            <a:r>
              <a:rPr lang="en-US" dirty="0" smtClean="0"/>
              <a:t>&lt;td&gt;&lt;input type="radio" name="courses" value="</a:t>
            </a:r>
            <a:r>
              <a:rPr lang="en-US" dirty="0" err="1" smtClean="0"/>
              <a:t>BTech</a:t>
            </a:r>
            <a:r>
              <a:rPr lang="en-US" dirty="0" smtClean="0"/>
              <a:t>"&gt;B. Tech &lt;</a:t>
            </a:r>
            <a:r>
              <a:rPr lang="en-US" dirty="0" err="1" smtClean="0"/>
              <a:t>br</a:t>
            </a:r>
            <a:r>
              <a:rPr lang="en-US" dirty="0" smtClean="0"/>
              <a:t>&gt;</a:t>
            </a:r>
          </a:p>
          <a:p>
            <a:pPr>
              <a:buNone/>
            </a:pPr>
            <a:r>
              <a:rPr lang="en-US" dirty="0" smtClean="0"/>
              <a:t>&lt;input type="radio" name="courses" value="MCA"&gt;MCA&lt;</a:t>
            </a:r>
            <a:r>
              <a:rPr lang="en-US" dirty="0" err="1" smtClean="0"/>
              <a:t>br</a:t>
            </a:r>
            <a:r>
              <a:rPr lang="en-US" dirty="0" smtClean="0"/>
              <a:t>&gt;</a:t>
            </a:r>
          </a:p>
          <a:p>
            <a:pPr>
              <a:buNone/>
            </a:pPr>
            <a:r>
              <a:rPr lang="en-US" dirty="0" smtClean="0"/>
              <a:t>&lt;input type="radio" name="courses" value="BBA"&gt;BBA&lt;</a:t>
            </a:r>
            <a:r>
              <a:rPr lang="en-US" dirty="0" err="1" smtClean="0"/>
              <a:t>br</a:t>
            </a:r>
            <a:r>
              <a:rPr lang="en-US" dirty="0" smtClean="0"/>
              <a:t>&gt; </a:t>
            </a:r>
          </a:p>
          <a:p>
            <a:pPr>
              <a:buNone/>
            </a:pPr>
            <a:r>
              <a:rPr lang="en-US" dirty="0" smtClean="0"/>
              <a:t>&lt;input type="radio" name="courses" value="BCA"&gt;BCA</a:t>
            </a:r>
          </a:p>
          <a:p>
            <a:pPr>
              <a:buNone/>
            </a:pPr>
            <a:r>
              <a:rPr lang="en-US" dirty="0" smtClean="0"/>
              <a:t>&lt;/td&gt;</a:t>
            </a:r>
          </a:p>
          <a:p>
            <a:pPr>
              <a:buNone/>
            </a:pPr>
            <a:r>
              <a:rPr lang="en-US" dirty="0" smtClean="0"/>
              <a:t>&lt;/</a:t>
            </a:r>
            <a:r>
              <a:rPr lang="en-US" dirty="0" err="1" smtClean="0"/>
              <a:t>tr</a:t>
            </a:r>
            <a:r>
              <a:rPr lang="en-US" dirty="0" smtClean="0"/>
              <a:t>&gt;</a:t>
            </a:r>
          </a:p>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Example of a form using table</a:t>
            </a:r>
            <a:endParaRPr lang="en-US" dirty="0"/>
          </a:p>
        </p:txBody>
      </p:sp>
      <p:sp>
        <p:nvSpPr>
          <p:cNvPr id="3" name="Content Placeholder 2"/>
          <p:cNvSpPr>
            <a:spLocks noGrp="1"/>
          </p:cNvSpPr>
          <p:nvPr>
            <p:ph idx="1"/>
          </p:nvPr>
        </p:nvSpPr>
        <p:spPr/>
        <p:txBody>
          <a:bodyPr>
            <a:normAutofit/>
          </a:bodyPr>
          <a:lstStyle/>
          <a:p>
            <a:pPr>
              <a:buNone/>
            </a:pPr>
            <a:r>
              <a:rPr lang="en-US" dirty="0" smtClean="0"/>
              <a:t>&lt;</a:t>
            </a:r>
            <a:r>
              <a:rPr lang="en-US" dirty="0" err="1" smtClean="0"/>
              <a:t>tr</a:t>
            </a:r>
            <a:r>
              <a:rPr lang="en-US" dirty="0" smtClean="0"/>
              <a:t>&gt;&lt;td&gt;Highest Qualification&lt;/td&gt; </a:t>
            </a:r>
          </a:p>
          <a:p>
            <a:pPr>
              <a:buNone/>
            </a:pPr>
            <a:r>
              <a:rPr lang="en-US" dirty="0" smtClean="0"/>
              <a:t>&lt;td&gt;</a:t>
            </a:r>
          </a:p>
          <a:p>
            <a:pPr>
              <a:buNone/>
            </a:pPr>
            <a:r>
              <a:rPr lang="en-US" dirty="0" smtClean="0"/>
              <a:t>&lt;select name="</a:t>
            </a:r>
            <a:r>
              <a:rPr lang="en-US" dirty="0" err="1" smtClean="0"/>
              <a:t>HQual</a:t>
            </a:r>
            <a:r>
              <a:rPr lang="en-US" dirty="0" smtClean="0"/>
              <a:t>"&gt;</a:t>
            </a:r>
          </a:p>
          <a:p>
            <a:pPr>
              <a:buNone/>
            </a:pPr>
            <a:r>
              <a:rPr lang="en-US" dirty="0" smtClean="0"/>
              <a:t>&lt;option&gt; Undergraduate&lt;/option&gt;</a:t>
            </a:r>
          </a:p>
          <a:p>
            <a:pPr>
              <a:buNone/>
            </a:pPr>
            <a:r>
              <a:rPr lang="en-US" dirty="0" smtClean="0"/>
              <a:t>&lt;option&gt; Graduate&lt;/option&gt;</a:t>
            </a:r>
          </a:p>
          <a:p>
            <a:pPr>
              <a:buNone/>
            </a:pPr>
            <a:r>
              <a:rPr lang="en-US" dirty="0" smtClean="0"/>
              <a:t>&lt;option&gt; Post graduate&lt;/option&gt;</a:t>
            </a:r>
          </a:p>
          <a:p>
            <a:pPr>
              <a:buNone/>
            </a:pPr>
            <a:r>
              <a:rPr lang="en-US" dirty="0" smtClean="0"/>
              <a:t>&lt;option&gt; Doctorate&lt;/option&gt;</a:t>
            </a:r>
          </a:p>
          <a:p>
            <a:pPr>
              <a:buNone/>
            </a:pPr>
            <a:r>
              <a:rPr lang="en-US" dirty="0" smtClean="0"/>
              <a:t>&lt;/select&gt;</a:t>
            </a:r>
          </a:p>
          <a:p>
            <a:pPr>
              <a:buNone/>
            </a:pPr>
            <a:r>
              <a:rPr lang="en-US" dirty="0" smtClean="0"/>
              <a:t>&lt;/td&gt;</a:t>
            </a:r>
          </a:p>
          <a:p>
            <a:pPr>
              <a:buNone/>
            </a:pP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Example of a form using table</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tr</a:t>
            </a:r>
            <a:r>
              <a:rPr lang="en-US" dirty="0" smtClean="0"/>
              <a:t>&gt;&lt;td </a:t>
            </a:r>
            <a:r>
              <a:rPr lang="en-US" dirty="0" err="1" smtClean="0"/>
              <a:t>colspan</a:t>
            </a:r>
            <a:r>
              <a:rPr lang="en-US" dirty="0" smtClean="0"/>
              <a:t>="2" align="center"&gt;</a:t>
            </a:r>
          </a:p>
          <a:p>
            <a:pPr>
              <a:buNone/>
            </a:pPr>
            <a:r>
              <a:rPr lang="en-US" dirty="0" smtClean="0"/>
              <a:t>&lt;input type="submit" value="Go"&gt;</a:t>
            </a:r>
          </a:p>
          <a:p>
            <a:pPr>
              <a:buNone/>
            </a:pPr>
            <a:r>
              <a:rPr lang="en-US" dirty="0" smtClean="0"/>
              <a:t>&lt;/td&gt;&lt;/</a:t>
            </a:r>
            <a:r>
              <a:rPr lang="en-US" dirty="0" err="1" smtClean="0"/>
              <a:t>tr</a:t>
            </a:r>
            <a:r>
              <a:rPr lang="en-US" dirty="0" smtClean="0"/>
              <a:t>&gt;</a:t>
            </a:r>
          </a:p>
          <a:p>
            <a:pPr>
              <a:buNone/>
            </a:pPr>
            <a:r>
              <a:rPr lang="en-US" dirty="0" smtClean="0"/>
              <a:t>&lt;/table&gt;</a:t>
            </a:r>
          </a:p>
          <a:p>
            <a:pPr>
              <a:buNone/>
            </a:pPr>
            <a:r>
              <a:rPr lang="en-US" dirty="0" smtClean="0"/>
              <a:t>&lt;/form&gt;</a:t>
            </a:r>
          </a:p>
          <a:p>
            <a:pPr>
              <a:buNone/>
            </a:pP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cap="all" dirty="0" smtClean="0">
                <a:solidFill>
                  <a:srgbClr val="FF0000"/>
                </a:solidFill>
                <a:effectLst>
                  <a:outerShdw blurRad="127000" dist="200000" dir="2700000" algn="tl" rotWithShape="0">
                    <a:srgbClr val="000000">
                      <a:alpha val="30000"/>
                    </a:srgbClr>
                  </a:outerShdw>
                </a:effectLst>
                <a:latin typeface="Arial" pitchFamily="34" charset="0"/>
                <a:cs typeface="Arial" pitchFamily="34" charset="0"/>
              </a:rPr>
              <a:t>Example of a form using table</a:t>
            </a:r>
            <a:endParaRPr lang="en-US" dirty="0"/>
          </a:p>
        </p:txBody>
      </p:sp>
      <p:sp>
        <p:nvSpPr>
          <p:cNvPr id="4" name="Date Placeholder 3"/>
          <p:cNvSpPr>
            <a:spLocks noGrp="1"/>
          </p:cNvSpPr>
          <p:nvPr>
            <p:ph type="dt" sz="half" idx="10"/>
          </p:nvPr>
        </p:nvSpPr>
        <p:spPr/>
        <p:txBody>
          <a:bodyPr/>
          <a:lstStyle/>
          <a:p>
            <a:fld id="{7BBB3541-F5BE-4319-854C-E1EEF90A8FE6}" type="datetime1">
              <a:rPr lang="en-US" smtClean="0"/>
              <a:pPr/>
              <a:t>18-Oct-22</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371600" y="1600200"/>
            <a:ext cx="6705600" cy="46482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a:bodyPr>
          <a:lstStyle/>
          <a:p>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a:bodyPr>
          <a:lstStyle/>
          <a:p>
            <a:pPr>
              <a:buSzPct val="100000"/>
            </a:pPr>
            <a:endParaRPr lang="en-US" sz="8800" dirty="0" smtClean="0">
              <a:latin typeface="Calibri" pitchFamily="34" charset="0"/>
            </a:endParaRPr>
          </a:p>
          <a:p>
            <a:pPr>
              <a:buSzPct val="100000"/>
            </a:pPr>
            <a:r>
              <a:rPr lang="en-US" sz="8800" dirty="0" smtClean="0">
                <a:latin typeface="Calibri" pitchFamily="34" charset="0"/>
              </a:rPr>
              <a:t>Thank You</a:t>
            </a: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err="1" smtClean="0">
                <a:solidFill>
                  <a:srgbClr val="FF0000"/>
                </a:solidFill>
                <a:latin typeface="Arial" pitchFamily="34" charset="0"/>
                <a:cs typeface="Arial" pitchFamily="34" charset="0"/>
              </a:rPr>
              <a:t>HtML</a:t>
            </a:r>
            <a:r>
              <a:rPr lang="en-US" sz="4400" dirty="0" smtClean="0">
                <a:solidFill>
                  <a:srgbClr val="FF0000"/>
                </a:solidFill>
                <a:latin typeface="Arial" pitchFamily="34" charset="0"/>
                <a:cs typeface="Arial" pitchFamily="34" charset="0"/>
              </a:rPr>
              <a:t> page structure</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228600" y="1295400"/>
            <a:ext cx="8915400" cy="5029200"/>
          </a:xfrm>
        </p:spPr>
        <p:txBody>
          <a:bodyPr>
            <a:normAutofit fontScale="92500" lnSpcReduction="10000"/>
          </a:bodyPr>
          <a:lstStyle/>
          <a:p>
            <a:pPr algn="l">
              <a:buClr>
                <a:schemeClr val="tx1"/>
              </a:buClr>
              <a:buSzPct val="100000"/>
              <a:buFont typeface="Wingdings" pitchFamily="2" charset="2"/>
              <a:buChar char="Ø"/>
            </a:pPr>
            <a:r>
              <a:rPr lang="en-US" sz="3000" dirty="0" smtClean="0">
                <a:latin typeface="Calibri" pitchFamily="34" charset="0"/>
              </a:rPr>
              <a:t> The HEAD of your document point to above window part. The TITLE of your document appears in the very top line of the user’s browser. If the user chooses to “Bookmark” your page or save as a “Favorite”; it is the TITLE that </a:t>
            </a:r>
            <a:r>
              <a:rPr lang="en-US" sz="3200" dirty="0" smtClean="0"/>
              <a:t>is added to the list.</a:t>
            </a:r>
          </a:p>
          <a:p>
            <a:pPr algn="l">
              <a:buClr>
                <a:schemeClr val="tx1"/>
              </a:buClr>
              <a:buSzPct val="100000"/>
              <a:buFont typeface="Wingdings" pitchFamily="2" charset="2"/>
              <a:buChar char="Ø"/>
            </a:pPr>
            <a:r>
              <a:rPr lang="en-US" sz="3200" dirty="0" smtClean="0"/>
              <a:t> The text in your TITLE should be as descriptive as possible because this is what many search engines, on the internet, use for indexing your site.</a:t>
            </a:r>
          </a:p>
          <a:p>
            <a:pPr algn="l">
              <a:buClr>
                <a:schemeClr val="tx1"/>
              </a:buClr>
              <a:buSzPct val="100000"/>
              <a:buFont typeface="Wingdings" pitchFamily="2" charset="2"/>
              <a:buChar char="Ø"/>
            </a:pPr>
            <a:r>
              <a:rPr lang="en-US" sz="3200" dirty="0" smtClean="0"/>
              <a:t>The body contains the data to be displayed on the web page.</a:t>
            </a:r>
            <a:br>
              <a:rPr lang="en-US" sz="3200" dirty="0" smtClean="0"/>
            </a:br>
            <a:endParaRPr lang="en-US" sz="3200" dirty="0" smtClean="0"/>
          </a:p>
          <a:p>
            <a:pPr algn="l"/>
            <a:endParaRPr lang="en-US" sz="3200" dirty="0" smtClean="0"/>
          </a:p>
          <a:p>
            <a:endParaRPr lang="en-US" sz="3200" dirty="0" smtClean="0"/>
          </a:p>
          <a:p>
            <a:pPr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Html Tags</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228600" y="990600"/>
            <a:ext cx="8915400" cy="5486400"/>
          </a:xfrm>
        </p:spPr>
        <p:txBody>
          <a:bodyPr>
            <a:normAutofit fontScale="92500" lnSpcReduction="20000"/>
          </a:bodyPr>
          <a:lstStyle/>
          <a:p>
            <a:pPr algn="l">
              <a:buSzPct val="100000"/>
              <a:buFont typeface="Wingdings" pitchFamily="2" charset="2"/>
              <a:buChar char="Ø"/>
            </a:pPr>
            <a:endParaRPr lang="en-US" sz="3200" dirty="0" smtClean="0"/>
          </a:p>
          <a:p>
            <a:pPr algn="l">
              <a:buSzPct val="100000"/>
              <a:buFont typeface="Wingdings" pitchFamily="2" charset="2"/>
              <a:buChar char="Ø"/>
            </a:pPr>
            <a:r>
              <a:rPr lang="en-US" sz="3200" dirty="0" smtClean="0"/>
              <a:t> HTML tags are predefined tags that have special meaning</a:t>
            </a:r>
          </a:p>
          <a:p>
            <a:pPr algn="l">
              <a:buSzPct val="100000"/>
              <a:buFont typeface="Wingdings" pitchFamily="2" charset="2"/>
              <a:buChar char="Ø"/>
            </a:pPr>
            <a:r>
              <a:rPr lang="en-US" sz="3200" dirty="0" smtClean="0"/>
              <a:t> HTML tags normally </a:t>
            </a:r>
            <a:r>
              <a:rPr lang="en-US" sz="3200" b="1" dirty="0" smtClean="0"/>
              <a:t>come in pairs</a:t>
            </a:r>
            <a:r>
              <a:rPr lang="en-US" sz="3200" dirty="0" smtClean="0"/>
              <a:t> like &lt;p&gt; and &lt;/p&gt;</a:t>
            </a:r>
          </a:p>
          <a:p>
            <a:pPr algn="l">
              <a:buSzPct val="100000"/>
              <a:buFont typeface="Wingdings" pitchFamily="2" charset="2"/>
              <a:buChar char="Ø"/>
            </a:pPr>
            <a:r>
              <a:rPr lang="en-US" sz="3200" dirty="0" smtClean="0"/>
              <a:t> The first tag in a pair is the start tag, the second tag is the end tag</a:t>
            </a:r>
          </a:p>
          <a:p>
            <a:pPr algn="l">
              <a:buSzPct val="100000"/>
              <a:buFont typeface="Wingdings" pitchFamily="2" charset="2"/>
              <a:buChar char="Ø"/>
            </a:pPr>
            <a:r>
              <a:rPr lang="en-US" sz="3200" dirty="0" smtClean="0"/>
              <a:t> The end tag is written like the start tag, with a slash before the tag name</a:t>
            </a:r>
          </a:p>
          <a:p>
            <a:pPr algn="l">
              <a:buSzPct val="100000"/>
              <a:buFont typeface="Wingdings" pitchFamily="2" charset="2"/>
              <a:buChar char="Ø"/>
            </a:pPr>
            <a:r>
              <a:rPr lang="en-US" sz="3200" dirty="0" smtClean="0"/>
              <a:t> Start and end tags are also called opening tags and closing tags</a:t>
            </a:r>
          </a:p>
          <a:p>
            <a:r>
              <a:rPr lang="en-US" sz="3200" dirty="0" smtClean="0"/>
              <a:t/>
            </a:r>
            <a:br>
              <a:rPr lang="en-US" sz="3200" dirty="0" smtClean="0"/>
            </a:br>
            <a:endParaRPr lang="en-US" sz="3200" dirty="0" smtClean="0"/>
          </a:p>
          <a:p>
            <a:pPr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Html Tags</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228600" y="1295400"/>
            <a:ext cx="8915400" cy="5029200"/>
          </a:xfrm>
        </p:spPr>
        <p:txBody>
          <a:bodyPr>
            <a:normAutofit/>
          </a:bodyPr>
          <a:lstStyle/>
          <a:p>
            <a:pPr algn="l">
              <a:buSzPct val="100000"/>
              <a:buFont typeface="Wingdings" pitchFamily="2" charset="2"/>
              <a:buChar char="Ø"/>
            </a:pPr>
            <a:r>
              <a:rPr lang="en-US" sz="3200" dirty="0" smtClean="0"/>
              <a:t> Tags may be paired or singleton.</a:t>
            </a:r>
          </a:p>
          <a:p>
            <a:pPr algn="l">
              <a:buSzPct val="100000"/>
              <a:buFont typeface="Wingdings" pitchFamily="2" charset="2"/>
              <a:buChar char="Ø"/>
            </a:pPr>
            <a:r>
              <a:rPr lang="en-US" sz="3200" dirty="0" smtClean="0"/>
              <a:t> Some of the paired tags are </a:t>
            </a:r>
          </a:p>
          <a:p>
            <a:pPr algn="l">
              <a:buSzPct val="100000"/>
            </a:pPr>
            <a:r>
              <a:rPr lang="en-US" sz="3200" dirty="0" smtClean="0"/>
              <a:t>&lt;html&gt; &lt;/html&gt;, &lt;body&gt;&lt;/body&gt;, &lt;title&gt;&lt;title&gt;, &lt;b&gt;&lt;/b&gt;, &lt;</a:t>
            </a:r>
            <a:r>
              <a:rPr lang="en-US" sz="3200" dirty="0" err="1" smtClean="0"/>
              <a:t>i</a:t>
            </a:r>
            <a:r>
              <a:rPr lang="en-US" sz="3200" dirty="0" smtClean="0"/>
              <a:t>&gt;&lt;/</a:t>
            </a:r>
            <a:r>
              <a:rPr lang="en-US" sz="3200" dirty="0" err="1" smtClean="0"/>
              <a:t>i</a:t>
            </a:r>
            <a:r>
              <a:rPr lang="en-US" sz="3200" dirty="0" smtClean="0"/>
              <a:t>&gt;, &lt;font&gt;&lt;/font&gt;, etc.</a:t>
            </a:r>
          </a:p>
          <a:p>
            <a:pPr algn="l">
              <a:buSzPct val="100000"/>
              <a:buFont typeface="Wingdings" pitchFamily="2" charset="2"/>
              <a:buChar char="Ø"/>
            </a:pPr>
            <a:r>
              <a:rPr lang="en-US" sz="3200" dirty="0" smtClean="0"/>
              <a:t> &lt;</a:t>
            </a:r>
            <a:r>
              <a:rPr lang="en-US" sz="3200" dirty="0" err="1" smtClean="0"/>
              <a:t>br</a:t>
            </a:r>
            <a:r>
              <a:rPr lang="en-US" sz="3200" dirty="0" smtClean="0"/>
              <a:t>&gt;, &lt;p&gt;, &lt;</a:t>
            </a:r>
            <a:r>
              <a:rPr lang="en-US" sz="3200" dirty="0" err="1" smtClean="0"/>
              <a:t>li</a:t>
            </a:r>
            <a:r>
              <a:rPr lang="en-US" sz="3200" dirty="0" smtClean="0"/>
              <a:t>&gt;, &lt;</a:t>
            </a:r>
            <a:r>
              <a:rPr lang="en-US" sz="3200" dirty="0" err="1" smtClean="0"/>
              <a:t>img</a:t>
            </a:r>
            <a:r>
              <a:rPr lang="en-US" sz="3200" dirty="0" smtClean="0"/>
              <a:t>&gt;, &lt;hr&gt;, &lt;input&gt;, etc. are singleton tags</a:t>
            </a:r>
          </a:p>
          <a:p>
            <a:pPr algn="l">
              <a:buSzPct val="100000"/>
              <a:buFont typeface="Wingdings" pitchFamily="2" charset="2"/>
              <a:buChar char="Ø"/>
            </a:pPr>
            <a:r>
              <a:rPr lang="en-US" sz="3200" dirty="0" smtClean="0"/>
              <a:t> HTML tags may not necessarily be properly nested.</a:t>
            </a:r>
          </a:p>
          <a:p>
            <a:endParaRPr lang="en-US" sz="3200" dirty="0" smtClean="0"/>
          </a:p>
          <a:p>
            <a:pPr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formatting Tags</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a:bodyPr>
          <a:lstStyle/>
          <a:p>
            <a:pPr algn="l">
              <a:buSzPct val="100000"/>
            </a:pPr>
            <a:r>
              <a:rPr lang="en-US" sz="3200" dirty="0" smtClean="0"/>
              <a:t>Formatting tags are: </a:t>
            </a:r>
          </a:p>
          <a:p>
            <a:pPr algn="l">
              <a:buSzPct val="100000"/>
              <a:buFont typeface="Arial" pitchFamily="34" charset="0"/>
              <a:buChar char="•"/>
            </a:pPr>
            <a:r>
              <a:rPr lang="en-US" sz="3200" dirty="0" smtClean="0"/>
              <a:t> Bold</a:t>
            </a:r>
          </a:p>
          <a:p>
            <a:pPr algn="l">
              <a:buSzPct val="100000"/>
              <a:buFont typeface="Arial" pitchFamily="34" charset="0"/>
              <a:buChar char="•"/>
            </a:pPr>
            <a:r>
              <a:rPr lang="en-US" sz="3200" dirty="0" smtClean="0"/>
              <a:t> Underline</a:t>
            </a:r>
          </a:p>
          <a:p>
            <a:pPr algn="l">
              <a:buSzPct val="100000"/>
              <a:buFont typeface="Arial" pitchFamily="34" charset="0"/>
              <a:buChar char="•"/>
            </a:pPr>
            <a:r>
              <a:rPr lang="en-US" sz="3200" dirty="0" smtClean="0"/>
              <a:t> Italics</a:t>
            </a:r>
          </a:p>
          <a:p>
            <a:pPr algn="l">
              <a:buSzPct val="100000"/>
            </a:pPr>
            <a:r>
              <a:rPr lang="en-US" sz="3200" dirty="0" smtClean="0"/>
              <a:t>&lt;b&gt;GLA University&lt;/b&gt; will appear as bold</a:t>
            </a:r>
          </a:p>
          <a:p>
            <a:pPr algn="l">
              <a:buSzPct val="100000"/>
            </a:pPr>
            <a:r>
              <a:rPr lang="en-US" sz="3200" dirty="0" smtClean="0"/>
              <a:t>&lt;u&gt;GLA University&lt;/u&gt; will appear as underlined</a:t>
            </a:r>
          </a:p>
          <a:p>
            <a:pPr algn="l">
              <a:buSzPct val="100000"/>
            </a:pPr>
            <a:r>
              <a:rPr lang="en-US" sz="3200" dirty="0" smtClean="0"/>
              <a:t>&lt;</a:t>
            </a:r>
            <a:r>
              <a:rPr lang="en-US" sz="3200" dirty="0" err="1" smtClean="0"/>
              <a:t>i</a:t>
            </a:r>
            <a:r>
              <a:rPr lang="en-US" sz="3200" dirty="0" smtClean="0"/>
              <a:t>&gt;GLA University&lt;/</a:t>
            </a:r>
            <a:r>
              <a:rPr lang="en-US" sz="3200" dirty="0" err="1" smtClean="0"/>
              <a:t>i</a:t>
            </a:r>
            <a:r>
              <a:rPr lang="en-US" sz="3200" dirty="0" smtClean="0"/>
              <a:t>&gt; will appear as italicized</a:t>
            </a:r>
          </a:p>
          <a:p>
            <a:endParaRPr lang="en-US" sz="3200" dirty="0" smtClean="0"/>
          </a:p>
          <a:p>
            <a:pPr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font Tag</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a:bodyPr>
          <a:lstStyle/>
          <a:p>
            <a:pPr algn="l">
              <a:buSzPct val="100000"/>
            </a:pPr>
            <a:r>
              <a:rPr lang="en-US" sz="3200" dirty="0" smtClean="0">
                <a:latin typeface="Calibri" pitchFamily="34" charset="0"/>
              </a:rPr>
              <a:t>&lt;font&gt; tag has the following three attributes which changes the font of the text within the &lt;font&gt;&lt;/font&gt; tag:</a:t>
            </a:r>
          </a:p>
          <a:p>
            <a:pPr marL="514350" indent="-514350" algn="l">
              <a:buSzPct val="100000"/>
              <a:buAutoNum type="arabicPeriod"/>
            </a:pPr>
            <a:r>
              <a:rPr lang="en-US" sz="3200" dirty="0" smtClean="0">
                <a:latin typeface="Calibri" pitchFamily="34" charset="0"/>
              </a:rPr>
              <a:t>Size</a:t>
            </a:r>
          </a:p>
          <a:p>
            <a:pPr marL="514350" indent="-514350" algn="l">
              <a:buSzPct val="100000"/>
              <a:buAutoNum type="arabicPeriod"/>
            </a:pPr>
            <a:r>
              <a:rPr lang="en-US" sz="3200" dirty="0" smtClean="0">
                <a:latin typeface="Calibri" pitchFamily="34" charset="0"/>
              </a:rPr>
              <a:t>Color</a:t>
            </a:r>
          </a:p>
          <a:p>
            <a:pPr marL="514350" indent="-514350" algn="l">
              <a:buSzPct val="100000"/>
              <a:buAutoNum type="arabicPeriod"/>
            </a:pPr>
            <a:r>
              <a:rPr lang="en-US" sz="3200" dirty="0" smtClean="0">
                <a:latin typeface="Calibri" pitchFamily="34" charset="0"/>
              </a:rPr>
              <a:t>Face</a:t>
            </a:r>
          </a:p>
          <a:p>
            <a:pPr marL="514350" indent="-514350" algn="l">
              <a:buSzPct val="100000"/>
            </a:pPr>
            <a:r>
              <a:rPr lang="en-US" sz="3200" dirty="0" smtClean="0">
                <a:latin typeface="Calibri" pitchFamily="34" charset="0"/>
              </a:rPr>
              <a:t>     The values of these attributes may vary according to the need of the developer</a:t>
            </a:r>
          </a:p>
          <a:p>
            <a:pPr algn="l">
              <a:buSzPct val="100000"/>
            </a:pP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609600"/>
          </a:xfrm>
        </p:spPr>
        <p:txBody>
          <a:bodyPr>
            <a:normAutofit fontScale="90000"/>
          </a:bodyPr>
          <a:lstStyle/>
          <a:p>
            <a:r>
              <a:rPr lang="en-US" sz="3200" dirty="0" smtClean="0">
                <a:solidFill>
                  <a:srgbClr val="FF0000"/>
                </a:solidFill>
                <a:latin typeface="Arial" pitchFamily="34" charset="0"/>
                <a:cs typeface="Arial" pitchFamily="34" charset="0"/>
              </a:rPr>
              <a:t> </a:t>
            </a:r>
            <a:r>
              <a:rPr lang="en-US" sz="4400" dirty="0" smtClean="0">
                <a:solidFill>
                  <a:srgbClr val="FF0000"/>
                </a:solidFill>
                <a:latin typeface="Arial" pitchFamily="34" charset="0"/>
                <a:cs typeface="Arial" pitchFamily="34" charset="0"/>
              </a:rPr>
              <a:t>example of font Tag</a:t>
            </a:r>
            <a:r>
              <a:rPr lang="en-US" sz="3200" dirty="0" smtClean="0">
                <a:solidFill>
                  <a:srgbClr val="FF0000"/>
                </a:solidFill>
                <a:latin typeface="Arial" pitchFamily="34" charset="0"/>
                <a:cs typeface="Arial" pitchFamily="34" charset="0"/>
              </a:rPr>
              <a:t> </a:t>
            </a:r>
            <a:endParaRPr lang="en-US" sz="3200"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0" y="1295400"/>
            <a:ext cx="9144000" cy="5029200"/>
          </a:xfrm>
        </p:spPr>
        <p:txBody>
          <a:bodyPr>
            <a:normAutofit fontScale="92500" lnSpcReduction="10000"/>
          </a:bodyPr>
          <a:lstStyle/>
          <a:p>
            <a:pPr algn="l">
              <a:buSzPct val="100000"/>
            </a:pPr>
            <a:r>
              <a:rPr lang="en-US" sz="3200" dirty="0" smtClean="0">
                <a:latin typeface="Calibri" pitchFamily="34" charset="0"/>
              </a:rPr>
              <a:t>&lt;html&gt;</a:t>
            </a:r>
          </a:p>
          <a:p>
            <a:pPr algn="l">
              <a:buSzPct val="100000"/>
            </a:pPr>
            <a:r>
              <a:rPr lang="en-US" sz="3200" dirty="0" smtClean="0">
                <a:latin typeface="Calibri" pitchFamily="34" charset="0"/>
              </a:rPr>
              <a:t>&lt;head&gt;</a:t>
            </a:r>
          </a:p>
          <a:p>
            <a:pPr algn="l">
              <a:buSzPct val="100000"/>
            </a:pPr>
            <a:r>
              <a:rPr lang="en-US" sz="3200" dirty="0" smtClean="0">
                <a:latin typeface="Calibri" pitchFamily="34" charset="0"/>
              </a:rPr>
              <a:t>&lt;title&gt;Font Example&lt;/title&gt;</a:t>
            </a:r>
          </a:p>
          <a:p>
            <a:pPr algn="l">
              <a:buSzPct val="100000"/>
            </a:pPr>
            <a:r>
              <a:rPr lang="en-US" sz="3200" dirty="0" smtClean="0">
                <a:latin typeface="Calibri" pitchFamily="34" charset="0"/>
              </a:rPr>
              <a:t>&lt;/head&gt;</a:t>
            </a:r>
          </a:p>
          <a:p>
            <a:pPr algn="l">
              <a:buSzPct val="100000"/>
            </a:pPr>
            <a:r>
              <a:rPr lang="en-US" sz="3200" dirty="0" smtClean="0">
                <a:latin typeface="Calibri" pitchFamily="34" charset="0"/>
              </a:rPr>
              <a:t>&lt;body&gt;</a:t>
            </a:r>
          </a:p>
          <a:p>
            <a:pPr algn="l">
              <a:buSzPct val="100000"/>
            </a:pPr>
            <a:r>
              <a:rPr lang="en-US" sz="3200" dirty="0" smtClean="0">
                <a:latin typeface="Calibri" pitchFamily="34" charset="0"/>
              </a:rPr>
              <a:t>&lt;font size=“14” color=“red” face=“</a:t>
            </a:r>
            <a:r>
              <a:rPr lang="en-US" sz="3200" dirty="0" err="1" smtClean="0">
                <a:latin typeface="Calibri" pitchFamily="34" charset="0"/>
              </a:rPr>
              <a:t>algerian</a:t>
            </a:r>
            <a:r>
              <a:rPr lang="en-US" sz="3200" dirty="0" smtClean="0">
                <a:latin typeface="Calibri" pitchFamily="34" charset="0"/>
              </a:rPr>
              <a:t>”&gt;</a:t>
            </a:r>
          </a:p>
          <a:p>
            <a:pPr algn="l">
              <a:buSzPct val="100000"/>
            </a:pPr>
            <a:r>
              <a:rPr lang="en-US" sz="3200" dirty="0" smtClean="0">
                <a:latin typeface="Calibri" pitchFamily="34" charset="0"/>
              </a:rPr>
              <a:t>GLA University</a:t>
            </a:r>
          </a:p>
          <a:p>
            <a:pPr algn="l">
              <a:buSzPct val="100000"/>
            </a:pPr>
            <a:r>
              <a:rPr lang="en-US" sz="3200" dirty="0" smtClean="0">
                <a:latin typeface="Calibri" pitchFamily="34" charset="0"/>
              </a:rPr>
              <a:t>&lt;/font&gt;</a:t>
            </a:r>
          </a:p>
          <a:p>
            <a:pPr algn="l">
              <a:buSzPct val="100000"/>
            </a:pPr>
            <a:r>
              <a:rPr lang="en-US" sz="3200" dirty="0" smtClean="0">
                <a:latin typeface="Calibri" pitchFamily="34" charset="0"/>
              </a:rPr>
              <a:t>&lt;/body&gt;</a:t>
            </a:r>
          </a:p>
          <a:p>
            <a:pPr algn="l">
              <a:buSzPct val="100000"/>
            </a:pPr>
            <a:r>
              <a:rPr lang="en-US" sz="3200" dirty="0" smtClean="0">
                <a:latin typeface="Calibri" pitchFamily="34" charset="0"/>
              </a:rPr>
              <a:t>&lt;/html&gt;</a:t>
            </a:r>
            <a:endParaRPr lang="en-US" sz="3200" dirty="0">
              <a:latin typeface="Calibri" pitchFamily="34" charset="0"/>
            </a:endParaRPr>
          </a:p>
        </p:txBody>
      </p:sp>
      <p:sp>
        <p:nvSpPr>
          <p:cNvPr id="4" name="Date Placeholder 3"/>
          <p:cNvSpPr>
            <a:spLocks noGrp="1"/>
          </p:cNvSpPr>
          <p:nvPr>
            <p:ph type="dt" sz="half" idx="10"/>
          </p:nvPr>
        </p:nvSpPr>
        <p:spPr/>
        <p:txBody>
          <a:bodyPr/>
          <a:lstStyle/>
          <a:p>
            <a:fld id="{DCBAD8D3-A71C-4B52-9968-808CE650FC2A}" type="datetime1">
              <a:rPr lang="en-US" smtClean="0">
                <a:solidFill>
                  <a:schemeClr val="tx1"/>
                </a:solidFill>
              </a:rPr>
              <a:pPr/>
              <a:t>18-Oct-22</a:t>
            </a:fld>
            <a:endParaRPr lang="en-US"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184</TotalTime>
  <Words>1792</Words>
  <Application>Microsoft Office PowerPoint</Application>
  <PresentationFormat>On-screen Show (4:3)</PresentationFormat>
  <Paragraphs>287</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Book Antiqua</vt:lpstr>
      <vt:lpstr>Calibri</vt:lpstr>
      <vt:lpstr>Courier New</vt:lpstr>
      <vt:lpstr>Lucida Sans</vt:lpstr>
      <vt:lpstr>Wingdings</vt:lpstr>
      <vt:lpstr>Wingdings 2</vt:lpstr>
      <vt:lpstr>Wingdings 3</vt:lpstr>
      <vt:lpstr>Apex</vt:lpstr>
      <vt:lpstr>Hyper Text Markup Language  </vt:lpstr>
      <vt:lpstr> Html </vt:lpstr>
      <vt:lpstr> HtML page structure</vt:lpstr>
      <vt:lpstr> HtML page structure</vt:lpstr>
      <vt:lpstr> Html Tags </vt:lpstr>
      <vt:lpstr> Html Tags </vt:lpstr>
      <vt:lpstr> formatting Tags </vt:lpstr>
      <vt:lpstr> font Tag </vt:lpstr>
      <vt:lpstr> example of font Tag </vt:lpstr>
      <vt:lpstr> anchor Tag </vt:lpstr>
      <vt:lpstr> example of anchor Tag </vt:lpstr>
      <vt:lpstr>Header Elements</vt:lpstr>
      <vt:lpstr> image Tag </vt:lpstr>
      <vt:lpstr> example of image Tag </vt:lpstr>
      <vt:lpstr> Table Tag </vt:lpstr>
      <vt:lpstr> attributes  of table Tag </vt:lpstr>
      <vt:lpstr> Example  of table Tag </vt:lpstr>
      <vt:lpstr> List</vt:lpstr>
      <vt:lpstr> tags for list</vt:lpstr>
      <vt:lpstr>  list Example</vt:lpstr>
      <vt:lpstr>  list Example (contd.)</vt:lpstr>
      <vt:lpstr>  list Example (contd.)</vt:lpstr>
      <vt:lpstr>Form</vt:lpstr>
      <vt:lpstr>Form</vt:lpstr>
      <vt:lpstr>Form</vt:lpstr>
      <vt:lpstr>Form</vt:lpstr>
      <vt:lpstr>Example of a form</vt:lpstr>
      <vt:lpstr>Example of a form</vt:lpstr>
      <vt:lpstr>Example of a form using table</vt:lpstr>
      <vt:lpstr>Example of a form using table</vt:lpstr>
      <vt:lpstr>Example of a form using table</vt:lpstr>
      <vt:lpstr>Example of a form using table</vt:lpstr>
      <vt:lpstr>Example of a form using table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 Text Markup Language  </dc:title>
  <dc:creator>gla</dc:creator>
  <cp:lastModifiedBy>GLAU</cp:lastModifiedBy>
  <cp:revision>35</cp:revision>
  <dcterms:created xsi:type="dcterms:W3CDTF">2014-08-07T09:15:40Z</dcterms:created>
  <dcterms:modified xsi:type="dcterms:W3CDTF">2022-10-18T05:35:53Z</dcterms:modified>
</cp:coreProperties>
</file>