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5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7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3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E20A-EA1D-4B22-8F32-1DD182F993F0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2C77-433B-4CDA-B159-5938547B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4876800"/>
            <a:ext cx="32004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Presented By:</a:t>
            </a:r>
          </a:p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Jitesh Kumar Bhatia</a:t>
            </a:r>
          </a:p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GLA University, Mathura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1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&lt;html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&lt;script&gt;</a:t>
            </a:r>
          </a:p>
          <a:p>
            <a:pPr marL="0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myTimer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innerHTML</a:t>
            </a:r>
            <a:r>
              <a:rPr lang="en-US" sz="1600" dirty="0"/>
              <a:t> = Date();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&lt;/script&gt;</a:t>
            </a:r>
          </a:p>
          <a:p>
            <a:pPr marL="0" indent="0">
              <a:buNone/>
            </a:pPr>
            <a:r>
              <a:rPr lang="en-US" sz="1600" dirty="0" smtClean="0"/>
              <a:t>&lt;/head&gt;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button type="button" </a:t>
            </a:r>
            <a:r>
              <a:rPr lang="en-US" sz="1600" dirty="0" err="1"/>
              <a:t>onclick</a:t>
            </a:r>
            <a:r>
              <a:rPr lang="en-US" sz="1600" dirty="0"/>
              <a:t>="</a:t>
            </a:r>
            <a:r>
              <a:rPr lang="en-US" sz="1600" b="1" dirty="0" err="1"/>
              <a:t>setInterval</a:t>
            </a:r>
            <a:r>
              <a:rPr lang="en-US" sz="1600" b="1" dirty="0"/>
              <a:t>(function(){</a:t>
            </a:r>
            <a:r>
              <a:rPr lang="en-US" sz="1600" b="1" dirty="0" err="1"/>
              <a:t>myTimer</a:t>
            </a:r>
            <a:r>
              <a:rPr lang="en-US" sz="1600" b="1" dirty="0"/>
              <a:t>()}, 1000);</a:t>
            </a:r>
            <a:r>
              <a:rPr lang="en-US" sz="1600" dirty="0"/>
              <a:t>"&gt;Start Clock&lt;/button&gt;</a:t>
            </a:r>
          </a:p>
          <a:p>
            <a:pPr marL="0" indent="0">
              <a:buNone/>
            </a:pPr>
            <a:r>
              <a:rPr lang="en-US" sz="1600" dirty="0"/>
              <a:t>&lt;p id="demo"&gt;&lt;/p&gt;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938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&lt;html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&lt;script&gt;</a:t>
            </a:r>
          </a:p>
          <a:p>
            <a:pPr marL="0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myTimer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d = new Date();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innerHTML</a:t>
            </a:r>
            <a:r>
              <a:rPr lang="en-US" sz="1600" dirty="0"/>
              <a:t> = </a:t>
            </a:r>
            <a:r>
              <a:rPr lang="en-US" sz="1600" dirty="0" err="1"/>
              <a:t>d.toLocaleTimeString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&lt;/script&gt;</a:t>
            </a:r>
          </a:p>
          <a:p>
            <a:pPr marL="0" indent="0">
              <a:buNone/>
            </a:pPr>
            <a:r>
              <a:rPr lang="en-US" sz="1600" dirty="0" smtClean="0"/>
              <a:t>&lt;/head&gt;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button type="button" </a:t>
            </a:r>
            <a:r>
              <a:rPr lang="en-US" sz="1600" dirty="0" err="1"/>
              <a:t>onclick</a:t>
            </a:r>
            <a:r>
              <a:rPr lang="en-US" sz="1600" dirty="0"/>
              <a:t>="</a:t>
            </a:r>
            <a:r>
              <a:rPr lang="en-US" sz="1600" dirty="0" err="1"/>
              <a:t>setInterval</a:t>
            </a:r>
            <a:r>
              <a:rPr lang="en-US" sz="1600" dirty="0"/>
              <a:t>(function(){</a:t>
            </a:r>
            <a:r>
              <a:rPr lang="en-US" sz="1600" dirty="0" err="1"/>
              <a:t>myTimer</a:t>
            </a:r>
            <a:r>
              <a:rPr lang="en-US" sz="1600" dirty="0"/>
              <a:t>()}, 1000);"&gt;Start Clock&lt;/button&gt;</a:t>
            </a:r>
          </a:p>
          <a:p>
            <a:pPr marL="0" indent="0">
              <a:buNone/>
            </a:pPr>
            <a:r>
              <a:rPr lang="en-US" sz="1600" dirty="0"/>
              <a:t>&lt;p id="demo"&gt;&lt;/p&gt;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00600"/>
            <a:ext cx="5638800" cy="1676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00599"/>
            <a:ext cx="5638800" cy="1676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94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9188"/>
            <a:ext cx="89154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&lt;script 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function facto</a:t>
            </a:r>
            <a:r>
              <a:rPr lang="en-US" sz="1600" dirty="0" smtClean="0"/>
              <a:t>(){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str</a:t>
            </a:r>
            <a:r>
              <a:rPr lang="en-US" sz="1600" dirty="0"/>
              <a:t>=</a:t>
            </a:r>
            <a:r>
              <a:rPr lang="en-US" sz="1600" dirty="0" err="1"/>
              <a:t>document.getElementById</a:t>
            </a:r>
            <a:r>
              <a:rPr lang="en-US" sz="1600" dirty="0"/>
              <a:t>("</a:t>
            </a:r>
            <a:r>
              <a:rPr lang="en-US" sz="1600" dirty="0" err="1"/>
              <a:t>num</a:t>
            </a:r>
            <a:r>
              <a:rPr lang="en-US" sz="1600" dirty="0"/>
              <a:t>").value;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f=1;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=</a:t>
            </a:r>
            <a:r>
              <a:rPr lang="en-US" sz="1600" dirty="0" err="1"/>
              <a:t>parseInt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for(i=</a:t>
            </a:r>
            <a:r>
              <a:rPr lang="en-US" sz="1600" dirty="0" err="1"/>
              <a:t>num;i</a:t>
            </a:r>
            <a:r>
              <a:rPr lang="en-US" sz="1600" dirty="0"/>
              <a:t>&gt;0;i-</a:t>
            </a:r>
            <a:r>
              <a:rPr lang="en-US" sz="1600" dirty="0" smtClean="0"/>
              <a:t>-){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f=f*i;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err="1"/>
              <a:t>document.getElementById</a:t>
            </a:r>
            <a:r>
              <a:rPr lang="en-US" sz="1600" dirty="0"/>
              <a:t>("result").</a:t>
            </a:r>
            <a:r>
              <a:rPr lang="en-US" sz="1600" dirty="0" err="1"/>
              <a:t>innerHTML</a:t>
            </a:r>
            <a:r>
              <a:rPr lang="en-US" sz="1600" dirty="0"/>
              <a:t>="The factorial of "+</a:t>
            </a:r>
            <a:r>
              <a:rPr lang="en-US" sz="1600" dirty="0" err="1"/>
              <a:t>num</a:t>
            </a:r>
            <a:r>
              <a:rPr lang="en-US" sz="1600" dirty="0"/>
              <a:t>+" is "+f;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&lt;/script&gt;</a:t>
            </a:r>
          </a:p>
          <a:p>
            <a:pPr marL="0" indent="0">
              <a:buNone/>
            </a:pPr>
            <a:r>
              <a:rPr lang="en-US" sz="1600" dirty="0"/>
              <a:t>&lt;/head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/>
              <a:t>Enter a number&lt;input type=text name=t1 id=</a:t>
            </a:r>
            <a:r>
              <a:rPr lang="en-US" sz="1600" dirty="0" err="1"/>
              <a:t>num</a:t>
            </a:r>
            <a:r>
              <a:rPr lang="en-US" sz="1600" dirty="0"/>
              <a:t>&gt; </a:t>
            </a:r>
          </a:p>
          <a:p>
            <a:pPr marL="0" indent="0">
              <a:buNone/>
            </a:pPr>
            <a:r>
              <a:rPr lang="en-US" sz="1600" dirty="0"/>
              <a:t>&lt;input type=button value="Find Factorial" </a:t>
            </a:r>
            <a:r>
              <a:rPr lang="en-US" sz="1600" dirty="0" err="1"/>
              <a:t>onclick</a:t>
            </a:r>
            <a:r>
              <a:rPr lang="en-US" sz="1600" dirty="0"/>
              <a:t>=facto()&gt;</a:t>
            </a:r>
          </a:p>
          <a:p>
            <a:pPr marL="0" indent="0">
              <a:buNone/>
            </a:pPr>
            <a:r>
              <a:rPr lang="en-US" sz="1600" dirty="0"/>
              <a:t>&lt;p id=result&gt;&lt;/p&gt;</a:t>
            </a:r>
          </a:p>
          <a:p>
            <a:pPr marL="0" indent="0">
              <a:buNone/>
            </a:pPr>
            <a:r>
              <a:rPr lang="en-US" sz="1600" dirty="0"/>
              <a:t>&lt;/body</a:t>
            </a:r>
            <a:r>
              <a:rPr lang="en-US" sz="1600" dirty="0" smtClean="0"/>
              <a:t>&gt;&lt;/</a:t>
            </a:r>
            <a:r>
              <a:rPr lang="en-US" sz="1600" dirty="0"/>
              <a:t>html&gt;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6153150" cy="109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74" y="4381500"/>
            <a:ext cx="6278626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63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script without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&lt;head&gt;&lt;/head&gt;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script 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str</a:t>
            </a:r>
            <a:r>
              <a:rPr lang="en-US" sz="1600" dirty="0"/>
              <a:t>=prompt("Enter a number","10");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f=1;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=</a:t>
            </a:r>
            <a:r>
              <a:rPr lang="en-US" sz="1600" dirty="0" err="1"/>
              <a:t>parseInt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for(i=</a:t>
            </a:r>
            <a:r>
              <a:rPr lang="en-US" sz="1600" dirty="0" err="1"/>
              <a:t>num;i</a:t>
            </a:r>
            <a:r>
              <a:rPr lang="en-US" sz="1600" dirty="0"/>
              <a:t>&gt;0;i--)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f=f*i;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err="1"/>
              <a:t>document.write</a:t>
            </a:r>
            <a:r>
              <a:rPr lang="en-US" sz="1600" dirty="0"/>
              <a:t>("The factorial of "+</a:t>
            </a:r>
            <a:r>
              <a:rPr lang="en-US" sz="1600" dirty="0" err="1"/>
              <a:t>num</a:t>
            </a:r>
            <a:r>
              <a:rPr lang="en-US" sz="1600" dirty="0"/>
              <a:t>+" is "+f);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script&gt;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19200"/>
            <a:ext cx="51054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16" y="3590544"/>
            <a:ext cx="4133850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40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&lt;html</a:t>
            </a:r>
            <a:r>
              <a:rPr lang="en-US" sz="1600" dirty="0" smtClean="0"/>
              <a:t>&gt;&lt;</a:t>
            </a:r>
            <a:r>
              <a:rPr lang="en-US" sz="1600" dirty="0"/>
              <a:t>head&gt;</a:t>
            </a:r>
          </a:p>
          <a:p>
            <a:pPr marL="0" indent="0">
              <a:buNone/>
            </a:pPr>
            <a:r>
              <a:rPr lang="en-US" sz="1600" dirty="0"/>
              <a:t>&lt;script 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function xyz(){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str</a:t>
            </a:r>
            <a:r>
              <a:rPr lang="en-US" sz="1600" dirty="0"/>
              <a:t>=</a:t>
            </a:r>
            <a:r>
              <a:rPr lang="en-US" sz="1600" dirty="0" err="1"/>
              <a:t>document.getElementById</a:t>
            </a:r>
            <a:r>
              <a:rPr lang="en-US" sz="1600" dirty="0"/>
              <a:t>("</a:t>
            </a:r>
            <a:r>
              <a:rPr lang="en-US" sz="1600" dirty="0" err="1"/>
              <a:t>num</a:t>
            </a:r>
            <a:r>
              <a:rPr lang="en-US" sz="1600" dirty="0"/>
              <a:t>").value;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=</a:t>
            </a:r>
            <a:r>
              <a:rPr lang="en-US" sz="1600" dirty="0" err="1"/>
              <a:t>parseInt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document.getElementById</a:t>
            </a:r>
            <a:r>
              <a:rPr lang="en-US" sz="1600" dirty="0"/>
              <a:t>("result").</a:t>
            </a:r>
            <a:r>
              <a:rPr lang="en-US" sz="1600" dirty="0" err="1"/>
              <a:t>innerHTML</a:t>
            </a:r>
            <a:r>
              <a:rPr lang="en-US" sz="1600" dirty="0"/>
              <a:t>="";</a:t>
            </a:r>
          </a:p>
          <a:p>
            <a:pPr marL="0" indent="0">
              <a:buNone/>
            </a:pPr>
            <a:r>
              <a:rPr lang="en-US" sz="1600" dirty="0"/>
              <a:t>for(i=1;i&lt;=10;i++){</a:t>
            </a:r>
          </a:p>
          <a:p>
            <a:pPr marL="0" indent="0">
              <a:buNone/>
            </a:pPr>
            <a:r>
              <a:rPr lang="en-US" sz="1600" dirty="0" err="1" smtClean="0"/>
              <a:t>document.getElementById</a:t>
            </a:r>
            <a:r>
              <a:rPr lang="en-US" sz="1600" dirty="0"/>
              <a:t>("result").</a:t>
            </a:r>
            <a:r>
              <a:rPr lang="en-US" sz="1600" dirty="0" err="1"/>
              <a:t>innerHTML</a:t>
            </a:r>
            <a:r>
              <a:rPr lang="en-US" sz="1600" dirty="0"/>
              <a:t>+="&lt;</a:t>
            </a:r>
            <a:r>
              <a:rPr lang="en-US" sz="1600" dirty="0" err="1"/>
              <a:t>tr</a:t>
            </a:r>
            <a:r>
              <a:rPr lang="en-US" sz="1600" dirty="0"/>
              <a:t>&gt;&lt;td&gt;" + </a:t>
            </a:r>
            <a:r>
              <a:rPr lang="en-US" sz="1600" dirty="0" err="1"/>
              <a:t>num</a:t>
            </a:r>
            <a:r>
              <a:rPr lang="en-US" sz="1600" dirty="0"/>
              <a:t> + "&lt;/td&gt;&lt;td&gt;*&lt;/td&gt;&lt;td&gt;" + i + "&lt;/td&gt;&lt;td&gt;=&lt;/td&gt;&lt;td&gt;" + </a:t>
            </a:r>
            <a:r>
              <a:rPr lang="en-US" sz="1600" dirty="0" err="1"/>
              <a:t>num</a:t>
            </a:r>
            <a:r>
              <a:rPr lang="en-US" sz="1600" dirty="0"/>
              <a:t>*i+ "&lt;/td&gt;&lt;/</a:t>
            </a:r>
            <a:r>
              <a:rPr lang="en-US" sz="1600" dirty="0" err="1"/>
              <a:t>tr</a:t>
            </a:r>
            <a:r>
              <a:rPr lang="en-US" sz="1600" dirty="0"/>
              <a:t>&gt;";</a:t>
            </a:r>
          </a:p>
          <a:p>
            <a:pPr marL="0" indent="0">
              <a:buNone/>
            </a:pPr>
            <a:r>
              <a:rPr lang="en-US" sz="1600" dirty="0" smtClean="0"/>
              <a:t>}}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&lt;/script&gt;</a:t>
            </a:r>
          </a:p>
          <a:p>
            <a:pPr marL="0" indent="0">
              <a:buNone/>
            </a:pPr>
            <a:r>
              <a:rPr lang="en-US" sz="1600" dirty="0"/>
              <a:t>&lt;/head&gt;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/>
              <a:t>Enter a number&lt;input type=text name=t1 id=</a:t>
            </a:r>
            <a:r>
              <a:rPr lang="en-US" sz="1600" dirty="0" err="1"/>
              <a:t>num</a:t>
            </a:r>
            <a:r>
              <a:rPr lang="en-US" sz="1600" dirty="0"/>
              <a:t>&gt; </a:t>
            </a:r>
          </a:p>
          <a:p>
            <a:pPr marL="0" indent="0">
              <a:buNone/>
            </a:pPr>
            <a:r>
              <a:rPr lang="en-US" sz="1600" dirty="0"/>
              <a:t>&lt;input type=button value="Show Table" </a:t>
            </a:r>
            <a:r>
              <a:rPr lang="en-US" sz="1600" dirty="0" err="1"/>
              <a:t>onclick</a:t>
            </a:r>
            <a:r>
              <a:rPr lang="en-US" sz="1600" dirty="0"/>
              <a:t>=xyz()&gt;</a:t>
            </a:r>
          </a:p>
          <a:p>
            <a:pPr marL="0" indent="0">
              <a:buNone/>
            </a:pPr>
            <a:r>
              <a:rPr lang="en-US" sz="1600" dirty="0"/>
              <a:t>&lt;table border=1 id=result&gt;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table&gt;</a:t>
            </a:r>
          </a:p>
          <a:p>
            <a:pPr marL="0" indent="0">
              <a:buNone/>
            </a:pPr>
            <a:r>
              <a:rPr lang="en-US" sz="1600" dirty="0"/>
              <a:t>&lt;/body</a:t>
            </a:r>
            <a:r>
              <a:rPr lang="en-US" sz="1600" dirty="0" smtClean="0"/>
              <a:t>&gt;&lt;/</a:t>
            </a:r>
            <a:r>
              <a:rPr lang="en-US" sz="1600" dirty="0"/>
              <a:t>html&gt;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33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&lt;html</a:t>
            </a:r>
            <a:r>
              <a:rPr lang="en-US" sz="1600" dirty="0" smtClean="0"/>
              <a:t>&gt;&lt;head&gt;</a:t>
            </a:r>
          </a:p>
          <a:p>
            <a:pPr marL="0" indent="0">
              <a:buNone/>
            </a:pPr>
            <a:r>
              <a:rPr lang="en-US" sz="1600" dirty="0"/>
              <a:t>&lt;script&gt;</a:t>
            </a:r>
          </a:p>
          <a:p>
            <a:pPr marL="0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changeImage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image = </a:t>
            </a:r>
            <a:r>
              <a:rPr lang="en-US" sz="1600" dirty="0" err="1"/>
              <a:t>document.getElementById</a:t>
            </a:r>
            <a:r>
              <a:rPr lang="en-US" sz="1600" dirty="0"/>
              <a:t>('</a:t>
            </a:r>
            <a:r>
              <a:rPr lang="en-US" sz="1600" dirty="0" err="1"/>
              <a:t>myImage</a:t>
            </a:r>
            <a:r>
              <a:rPr lang="en-US" sz="1600" dirty="0"/>
              <a:t>');</a:t>
            </a:r>
          </a:p>
          <a:p>
            <a:pPr marL="0" indent="0">
              <a:buNone/>
            </a:pPr>
            <a:r>
              <a:rPr lang="en-US" sz="1600" dirty="0"/>
              <a:t>    if (</a:t>
            </a:r>
            <a:r>
              <a:rPr lang="en-US" sz="1600" dirty="0" err="1"/>
              <a:t>image.src.match</a:t>
            </a:r>
            <a:r>
              <a:rPr lang="en-US" sz="1600" dirty="0"/>
              <a:t>("</a:t>
            </a:r>
            <a:r>
              <a:rPr lang="en-US" sz="1600" dirty="0" err="1"/>
              <a:t>bulbon</a:t>
            </a:r>
            <a:r>
              <a:rPr lang="en-US" sz="1600" dirty="0"/>
              <a:t>"))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image.src</a:t>
            </a:r>
            <a:r>
              <a:rPr lang="en-US" sz="1600" dirty="0"/>
              <a:t> = "pic_bulboff.gif";</a:t>
            </a:r>
          </a:p>
          <a:p>
            <a:pPr marL="0" indent="0">
              <a:buNone/>
            </a:pPr>
            <a:r>
              <a:rPr lang="en-US" sz="1600" dirty="0"/>
              <a:t>    } else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image.src</a:t>
            </a:r>
            <a:r>
              <a:rPr lang="en-US" sz="1600" dirty="0"/>
              <a:t> = "pic_bulbon.gif";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&lt;/script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&lt;/head&gt;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h1&gt;Click the bulb for ON/OFF&lt;/h1&gt;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center&gt;&lt;</a:t>
            </a:r>
            <a:r>
              <a:rPr lang="en-US" sz="1600" dirty="0" err="1"/>
              <a:t>img</a:t>
            </a:r>
            <a:r>
              <a:rPr lang="en-US" sz="1600" dirty="0"/>
              <a:t> id="</a:t>
            </a:r>
            <a:r>
              <a:rPr lang="en-US" sz="1600" dirty="0" err="1"/>
              <a:t>myImage</a:t>
            </a:r>
            <a:r>
              <a:rPr lang="en-US" sz="1600" dirty="0"/>
              <a:t>" </a:t>
            </a:r>
            <a:r>
              <a:rPr lang="en-US" sz="1600" dirty="0" err="1"/>
              <a:t>onclick</a:t>
            </a:r>
            <a:r>
              <a:rPr lang="en-US" sz="1600" dirty="0"/>
              <a:t>="</a:t>
            </a:r>
            <a:r>
              <a:rPr lang="en-US" sz="1600" dirty="0" err="1"/>
              <a:t>changeImage</a:t>
            </a:r>
            <a:r>
              <a:rPr lang="en-US" sz="1600" dirty="0"/>
              <a:t>()" </a:t>
            </a:r>
            <a:r>
              <a:rPr lang="en-US" sz="1600" dirty="0" err="1"/>
              <a:t>src</a:t>
            </a:r>
            <a:r>
              <a:rPr lang="en-US" sz="1600" dirty="0"/>
              <a:t>="pic_bulboff.gif" width="100" height="180"&gt;</a:t>
            </a:r>
          </a:p>
          <a:p>
            <a:pPr marL="0" indent="0">
              <a:buNone/>
            </a:pPr>
            <a:r>
              <a:rPr lang="en-US" sz="1600" dirty="0"/>
              <a:t>&lt;/center&gt;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800"/>
            <a:ext cx="71628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68" y="3733800"/>
            <a:ext cx="7228332" cy="120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452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Javascript (some)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57182"/>
              </p:ext>
            </p:extLst>
          </p:nvPr>
        </p:nvGraphicFramePr>
        <p:xfrm>
          <a:off x="457200" y="1397000"/>
          <a:ext cx="830580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124"/>
                <a:gridCol w="6264676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Event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onchange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 HTML element has been changed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clicks an HTML element</a:t>
                      </a:r>
                    </a:p>
                  </a:txBody>
                  <a:tcPr marL="60960" marR="60960" marT="60960" marB="60960"/>
                </a:tc>
              </a:tr>
              <a:tr h="3860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over an HTML element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pushes a keyboard key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onload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submitting the 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onblur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Triggers when the </a:t>
                      </a:r>
                      <a:r>
                        <a:rPr lang="en-US" dirty="0" smtClean="0">
                          <a:effectLst/>
                        </a:rPr>
                        <a:t>window/element </a:t>
                      </a:r>
                      <a:r>
                        <a:rPr lang="en-US" dirty="0">
                          <a:effectLst/>
                        </a:rPr>
                        <a:t>loses focus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onfocus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Triggers when the </a:t>
                      </a:r>
                      <a:r>
                        <a:rPr lang="en-US" dirty="0" smtClean="0">
                          <a:effectLst/>
                        </a:rPr>
                        <a:t>window/element </a:t>
                      </a:r>
                      <a:r>
                        <a:rPr lang="en-US" dirty="0">
                          <a:effectLst/>
                        </a:rPr>
                        <a:t>gets focus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onunload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Triggers when the user leaves the document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ondblclick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Triggers on a mouse double-click</a:t>
                      </a: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4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Pop up Boxes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531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/>
              <a:t>Alert box with text and [OK] button</a:t>
            </a:r>
          </a:p>
          <a:p>
            <a:pPr lvl="1">
              <a:defRPr/>
            </a:pPr>
            <a:r>
              <a:rPr lang="en-US" sz="1600" dirty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Confirmation </a:t>
            </a:r>
            <a:r>
              <a:rPr lang="en-US" sz="1800" dirty="0"/>
              <a:t>box</a:t>
            </a:r>
          </a:p>
          <a:p>
            <a:pPr lvl="1">
              <a:defRPr/>
            </a:pPr>
            <a:r>
              <a:rPr lang="en-US" sz="1600" dirty="0"/>
              <a:t>Contains text, [OK] button and [Cancel] button: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Prompt </a:t>
            </a:r>
            <a:r>
              <a:rPr lang="en-US" sz="1800" dirty="0"/>
              <a:t>box</a:t>
            </a:r>
          </a:p>
          <a:p>
            <a:pPr lvl="1">
              <a:defRPr/>
            </a:pPr>
            <a:r>
              <a:rPr lang="en-US" sz="1600" dirty="0"/>
              <a:t>Contains text, input field with default value:</a:t>
            </a:r>
          </a:p>
          <a:p>
            <a:endParaRPr lang="en-US" sz="1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19812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080" y="32267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inp = confirm</a:t>
            </a:r>
            <a:r>
              <a:rPr lang="nb-NO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("Are </a:t>
            </a:r>
            <a:r>
              <a:rPr lang="nb-NO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495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inp = prompt </a:t>
            </a:r>
            <a:r>
              <a:rPr lang="nb-NO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45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 smtClean="0"/>
              <a:t>Form validation is checking the format of each of the element in the form at client side before sending the data to the server.</a:t>
            </a:r>
          </a:p>
          <a:p>
            <a:pPr algn="just"/>
            <a:r>
              <a:rPr lang="en-US" sz="1800" dirty="0" smtClean="0"/>
              <a:t>Form validation can be done using </a:t>
            </a:r>
            <a:r>
              <a:rPr lang="en-US" sz="1800" dirty="0"/>
              <a:t>J</a:t>
            </a:r>
            <a:r>
              <a:rPr lang="en-US" sz="1800" dirty="0" smtClean="0"/>
              <a:t>avascript.</a:t>
            </a:r>
          </a:p>
          <a:p>
            <a:pPr algn="just"/>
            <a:r>
              <a:rPr lang="en-US" sz="1800" dirty="0" smtClean="0"/>
              <a:t>Some of the form validations are:</a:t>
            </a:r>
          </a:p>
          <a:p>
            <a:pPr lvl="1" algn="just"/>
            <a:r>
              <a:rPr lang="en-US" sz="1600" dirty="0" smtClean="0"/>
              <a:t>Checking whether the fields are filled or not.</a:t>
            </a:r>
          </a:p>
          <a:p>
            <a:pPr lvl="1" algn="just"/>
            <a:r>
              <a:rPr lang="en-US" sz="1600" dirty="0" smtClean="0"/>
              <a:t>Mobile number is of 10 digits.</a:t>
            </a:r>
          </a:p>
          <a:p>
            <a:pPr lvl="1" algn="just"/>
            <a:r>
              <a:rPr lang="en-US" sz="1600" dirty="0" smtClean="0"/>
              <a:t>Email ID must be in correct format.</a:t>
            </a:r>
          </a:p>
          <a:p>
            <a:pPr lvl="1" algn="just"/>
            <a:r>
              <a:rPr lang="en-US" sz="1600" dirty="0" smtClean="0"/>
              <a:t>Password and confirm password should be same.</a:t>
            </a:r>
          </a:p>
          <a:p>
            <a:pPr lvl="1" algn="just"/>
            <a:r>
              <a:rPr lang="en-US" sz="1600" dirty="0" smtClean="0"/>
              <a:t>Checking password for certain rules.</a:t>
            </a:r>
          </a:p>
          <a:p>
            <a:pPr lvl="1" algn="just"/>
            <a:r>
              <a:rPr lang="en-US" sz="1600" dirty="0" smtClean="0"/>
              <a:t>Mobile number should start with +91.</a:t>
            </a:r>
          </a:p>
          <a:p>
            <a:pPr lvl="1"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29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ages-3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35461">
            <a:off x="2364088" y="1466850"/>
            <a:ext cx="5251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73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JavaScript is a front-end scripting language developed by Netscape for dynamic content.</a:t>
            </a:r>
          </a:p>
          <a:p>
            <a:pPr algn="just"/>
            <a:r>
              <a:rPr lang="en-US" sz="2000" dirty="0" smtClean="0"/>
              <a:t>Lightweight, but with limited capabilities.</a:t>
            </a:r>
          </a:p>
          <a:p>
            <a:pPr algn="just"/>
            <a:r>
              <a:rPr lang="en-US" sz="2000" dirty="0" smtClean="0"/>
              <a:t>Client-side technology</a:t>
            </a:r>
          </a:p>
          <a:p>
            <a:pPr lvl="1" algn="just"/>
            <a:r>
              <a:rPr lang="en-US" sz="1800" dirty="0" smtClean="0"/>
              <a:t>Embedded in your HTML page</a:t>
            </a:r>
          </a:p>
          <a:p>
            <a:pPr lvl="1" algn="just"/>
            <a:r>
              <a:rPr lang="en-US" sz="1800" dirty="0" smtClean="0"/>
              <a:t>Interpreted by the Web browser</a:t>
            </a:r>
          </a:p>
          <a:p>
            <a:pPr algn="just"/>
            <a:r>
              <a:rPr lang="en-US" sz="2000" dirty="0" smtClean="0"/>
              <a:t>Simple and flexible</a:t>
            </a:r>
            <a:endParaRPr lang="en-US" sz="2000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8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JavaScript allows interactivity such as:</a:t>
            </a:r>
          </a:p>
          <a:p>
            <a:pPr lvl="1"/>
            <a:r>
              <a:rPr lang="en-US" sz="1800" dirty="0" smtClean="0"/>
              <a:t>Implementing form validation</a:t>
            </a:r>
          </a:p>
          <a:p>
            <a:pPr lvl="1"/>
            <a:r>
              <a:rPr lang="en-US" sz="1800" dirty="0" smtClean="0"/>
              <a:t>React to user actions</a:t>
            </a:r>
          </a:p>
          <a:p>
            <a:pPr lvl="1"/>
            <a:r>
              <a:rPr lang="en-US" sz="1800" dirty="0" smtClean="0"/>
              <a:t>Changing an image on moving mouse over it</a:t>
            </a:r>
          </a:p>
          <a:p>
            <a:pPr lvl="1"/>
            <a:r>
              <a:rPr lang="en-US" sz="1800" dirty="0" smtClean="0"/>
              <a:t>Sections of a page appearing and disappearing</a:t>
            </a:r>
          </a:p>
          <a:p>
            <a:pPr lvl="1"/>
            <a:r>
              <a:rPr lang="en-US" sz="1800" dirty="0" smtClean="0"/>
              <a:t>Content loading and changing dynamically</a:t>
            </a:r>
          </a:p>
          <a:p>
            <a:pPr lvl="1"/>
            <a:r>
              <a:rPr lang="en-US" sz="1800" dirty="0" smtClean="0"/>
              <a:t>Performing complex calculations</a:t>
            </a:r>
          </a:p>
          <a:p>
            <a:pPr lvl="1"/>
            <a:r>
              <a:rPr lang="en-US" sz="1800" dirty="0"/>
              <a:t>M</a:t>
            </a:r>
            <a:r>
              <a:rPr lang="en-US" sz="1800" dirty="0" smtClean="0"/>
              <a:t>any others….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7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JavaScript code can be placed in:</a:t>
            </a:r>
          </a:p>
          <a:p>
            <a:pPr lvl="1"/>
            <a:r>
              <a:rPr lang="en-US" sz="2000" dirty="0" smtClean="0"/>
              <a:t>&lt;script&gt; tag in the head </a:t>
            </a:r>
          </a:p>
          <a:p>
            <a:pPr lvl="1"/>
            <a:r>
              <a:rPr lang="en-US" sz="2000" dirty="0" smtClean="0"/>
              <a:t>&lt;script&gt; tag in the body – not recommended</a:t>
            </a:r>
          </a:p>
          <a:p>
            <a:pPr lvl="1"/>
            <a:r>
              <a:rPr lang="en-US" sz="2000" dirty="0" smtClean="0"/>
              <a:t>External files, linked via &lt;script&gt; tag the head</a:t>
            </a:r>
          </a:p>
          <a:p>
            <a:pPr lvl="2"/>
            <a:r>
              <a:rPr lang="en-US" sz="1800" dirty="0" smtClean="0"/>
              <a:t>Files usually have .</a:t>
            </a:r>
            <a:r>
              <a:rPr lang="en-US" sz="1800" dirty="0" err="1" smtClean="0"/>
              <a:t>js</a:t>
            </a:r>
            <a:r>
              <a:rPr lang="en-US" sz="1800" dirty="0" smtClean="0"/>
              <a:t> extension</a:t>
            </a:r>
          </a:p>
          <a:p>
            <a:pPr lvl="2"/>
            <a:r>
              <a:rPr lang="en-US" sz="1800" dirty="0" smtClean="0"/>
              <a:t>Highly recommended</a:t>
            </a:r>
          </a:p>
          <a:p>
            <a:pPr lvl="2"/>
            <a:r>
              <a:rPr lang="en-US" sz="1800" dirty="0" smtClean="0"/>
              <a:t>The .</a:t>
            </a:r>
            <a:r>
              <a:rPr lang="en-US" sz="1800" dirty="0" err="1" smtClean="0"/>
              <a:t>js</a:t>
            </a:r>
            <a:r>
              <a:rPr lang="en-US" sz="1800" dirty="0" smtClean="0"/>
              <a:t> files get cached by the browser</a:t>
            </a:r>
          </a:p>
          <a:p>
            <a:pPr lvl="1"/>
            <a:r>
              <a:rPr lang="en-US" sz="2000" dirty="0" smtClean="0"/>
              <a:t>Linking an external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file named “abc.js”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</a:p>
          <a:p>
            <a:endParaRPr lang="en-US" sz="24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14400" y="42672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src=“abc.js” type="text/javscript"&gt; &lt;/script&gt;</a:t>
            </a: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97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800" dirty="0" smtClean="0"/>
              <a:t>When does </a:t>
            </a:r>
            <a:r>
              <a:rPr lang="en-US" sz="2800" dirty="0"/>
              <a:t>J</a:t>
            </a:r>
            <a:r>
              <a:rPr lang="en-US" sz="2800" dirty="0" smtClean="0"/>
              <a:t>avascript </a:t>
            </a:r>
            <a:br>
              <a:rPr lang="en-US" sz="2800" dirty="0" smtClean="0"/>
            </a:br>
            <a:r>
              <a:rPr lang="en-US" sz="2800" dirty="0" smtClean="0"/>
              <a:t>code </a:t>
            </a:r>
            <a:r>
              <a:rPr lang="en-US" sz="2800" dirty="0" smtClean="0"/>
              <a:t>gets executed?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JavaScript code is executed during the page loading or when the browser fires an event</a:t>
            </a:r>
          </a:p>
          <a:p>
            <a:pPr lvl="1" algn="just"/>
            <a:r>
              <a:rPr lang="en-US" sz="1800" dirty="0" smtClean="0"/>
              <a:t>All statements are executed at page loading</a:t>
            </a:r>
          </a:p>
          <a:p>
            <a:pPr lvl="1" algn="just"/>
            <a:r>
              <a:rPr lang="en-US" sz="1800" dirty="0" smtClean="0"/>
              <a:t>Some statements just define functions that can be called later</a:t>
            </a:r>
          </a:p>
          <a:p>
            <a:pPr lvl="1" algn="just"/>
            <a:r>
              <a:rPr lang="en-US" sz="1800" dirty="0" smtClean="0"/>
              <a:t>Function calls can be attached as "event handlers" via tag attributes (</a:t>
            </a:r>
            <a:r>
              <a:rPr lang="en-US" sz="1800" dirty="0" err="1" smtClean="0"/>
              <a:t>onsubmit</a:t>
            </a:r>
            <a:r>
              <a:rPr lang="en-US" sz="1800" dirty="0" smtClean="0"/>
              <a:t>, </a:t>
            </a:r>
            <a:r>
              <a:rPr lang="en-US" sz="1800" dirty="0" err="1" smtClean="0"/>
              <a:t>onclick</a:t>
            </a:r>
            <a:r>
              <a:rPr lang="en-US" sz="1800" dirty="0" smtClean="0"/>
              <a:t>, </a:t>
            </a:r>
            <a:r>
              <a:rPr lang="en-US" sz="1800" dirty="0" err="1" smtClean="0"/>
              <a:t>onkeypress</a:t>
            </a:r>
            <a:r>
              <a:rPr lang="en-US" sz="1800" dirty="0" smtClean="0"/>
              <a:t>, etc.)</a:t>
            </a:r>
          </a:p>
          <a:p>
            <a:pPr lvl="1" algn="just"/>
            <a:r>
              <a:rPr lang="en-US" sz="1800" dirty="0" smtClean="0"/>
              <a:t>Executed when the event is fired by the browser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84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  function test (</a:t>
            </a:r>
            <a:r>
              <a:rPr lang="en-US" sz="1800" noProof="1" smtClean="0">
                <a:cs typeface="Consolas" pitchFamily="49" charset="0"/>
                <a:sym typeface="Wingdings" pitchFamily="2" charset="2"/>
              </a:rPr>
              <a:t>) </a:t>
            </a:r>
            <a:r>
              <a:rPr lang="en-US" sz="1800" noProof="1"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noProof="1" smtClean="0">
                <a:cs typeface="Consolas" pitchFamily="49" charset="0"/>
                <a:sym typeface="Wingdings" pitchFamily="2" charset="2"/>
              </a:rPr>
              <a:t>alert(“Image Clicked”);</a:t>
            </a:r>
            <a:endParaRPr lang="en-US" sz="1800" noProof="1"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endParaRPr lang="en-US" sz="1800" noProof="1"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  &lt;img </a:t>
            </a:r>
            <a:r>
              <a:rPr lang="en-US" sz="1800" noProof="1" smtClean="0">
                <a:cs typeface="Consolas" pitchFamily="49" charset="0"/>
                <a:sym typeface="Wingdings" pitchFamily="2" charset="2"/>
              </a:rPr>
              <a:t>src=“logo.jpg” </a:t>
            </a:r>
            <a:r>
              <a:rPr lang="en-US" sz="1800" noProof="1">
                <a:cs typeface="Consolas" pitchFamily="49" charset="0"/>
                <a:sym typeface="Wingdings" pitchFamily="2" charset="2"/>
              </a:rPr>
              <a:t>onclick="test</a:t>
            </a:r>
            <a:r>
              <a:rPr lang="en-US" sz="1800" noProof="1" smtClean="0">
                <a:cs typeface="Consolas" pitchFamily="49" charset="0"/>
                <a:sym typeface="Wingdings" pitchFamily="2" charset="2"/>
              </a:rPr>
              <a:t>()" </a:t>
            </a:r>
            <a:r>
              <a:rPr lang="en-US" sz="1800" noProof="1">
                <a:cs typeface="Consolas" pitchFamily="49" charset="0"/>
                <a:sym typeface="Wingdings" pitchFamily="2" charset="2"/>
              </a:rPr>
              <a:t>/&gt;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&lt;/html&gt;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95600"/>
            <a:ext cx="4638164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p&gt;JavaScript can change the content of an HTML element:&lt;/p&gt;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button type="button" </a:t>
            </a:r>
            <a:r>
              <a:rPr lang="en-US" sz="1800" dirty="0" err="1"/>
              <a:t>onclick</a:t>
            </a:r>
            <a:r>
              <a:rPr lang="en-US" sz="1800" dirty="0"/>
              <a:t>="</a:t>
            </a:r>
            <a:r>
              <a:rPr lang="en-US" sz="1800" dirty="0" err="1"/>
              <a:t>myFunction</a:t>
            </a:r>
            <a:r>
              <a:rPr lang="en-US" sz="1800" dirty="0"/>
              <a:t>()"&gt;Click Me!&lt;/button&gt;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p id="demo"&gt;This is a demonstration.&lt;/p&gt;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&lt;script&gt;</a:t>
            </a:r>
          </a:p>
          <a:p>
            <a:pPr marL="0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() {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document.getElementById</a:t>
            </a:r>
            <a:r>
              <a:rPr lang="en-US" sz="1800" dirty="0"/>
              <a:t>("demo").</a:t>
            </a:r>
            <a:r>
              <a:rPr lang="en-US" sz="1800" dirty="0" err="1"/>
              <a:t>innerHTML</a:t>
            </a:r>
            <a:r>
              <a:rPr lang="en-US" sz="1800" dirty="0"/>
              <a:t> = "Hello JavaScript!";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&lt;/script&gt;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72000"/>
            <a:ext cx="6305550" cy="176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2" y="4488089"/>
            <a:ext cx="6472238" cy="1849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58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590800" cy="32765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&lt;style&gt;</a:t>
            </a:r>
          </a:p>
          <a:p>
            <a:pPr marL="0" indent="0">
              <a:buNone/>
            </a:pPr>
            <a:r>
              <a:rPr lang="en-US" sz="1600" dirty="0"/>
              <a:t>p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err="1"/>
              <a:t>color:red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font-style: italic;</a:t>
            </a:r>
          </a:p>
          <a:p>
            <a:pPr marL="0" indent="0">
              <a:buNone/>
            </a:pPr>
            <a:r>
              <a:rPr lang="en-US" sz="1600" dirty="0"/>
              <a:t>font-size: 15px;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&lt;/style&gt;</a:t>
            </a:r>
          </a:p>
          <a:p>
            <a:pPr marL="0" indent="0">
              <a:buNone/>
            </a:pPr>
            <a:r>
              <a:rPr lang="en-US" sz="1600" dirty="0"/>
              <a:t>&lt;/head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1219200"/>
            <a:ext cx="5943600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&lt;body&gt;</a:t>
            </a:r>
          </a:p>
          <a:p>
            <a:r>
              <a:rPr lang="en-US" sz="1600" dirty="0"/>
              <a:t>&lt;p&gt;JavaScript can change the </a:t>
            </a:r>
            <a:r>
              <a:rPr lang="en-US" sz="1600" dirty="0" smtClean="0"/>
              <a:t>style </a:t>
            </a:r>
            <a:r>
              <a:rPr lang="en-US" sz="1600" dirty="0"/>
              <a:t>of an HTML element:&lt;/p&gt;</a:t>
            </a:r>
          </a:p>
          <a:p>
            <a:r>
              <a:rPr lang="en-US" sz="1600" dirty="0"/>
              <a:t>&lt;button type="button" </a:t>
            </a:r>
            <a:r>
              <a:rPr lang="en-US" sz="1600" dirty="0" err="1"/>
              <a:t>onclick</a:t>
            </a:r>
            <a:r>
              <a:rPr lang="en-US" sz="1600" dirty="0"/>
              <a:t>="</a:t>
            </a:r>
            <a:r>
              <a:rPr lang="en-US" sz="1600" dirty="0" err="1"/>
              <a:t>myFunction</a:t>
            </a:r>
            <a:r>
              <a:rPr lang="en-US" sz="1600" dirty="0"/>
              <a:t>()"&gt;Click Me!&lt;/button&gt;</a:t>
            </a:r>
          </a:p>
          <a:p>
            <a:r>
              <a:rPr lang="en-US" sz="1600" dirty="0"/>
              <a:t>&lt;p id="demo"&gt;This is a demonstration.&lt;/p&gt;</a:t>
            </a:r>
          </a:p>
          <a:p>
            <a:r>
              <a:rPr lang="en-US" sz="1600" dirty="0"/>
              <a:t>&lt;script&gt;</a:t>
            </a:r>
          </a:p>
          <a:p>
            <a:r>
              <a:rPr lang="en-US" sz="1600" dirty="0"/>
              <a:t>function </a:t>
            </a:r>
            <a:r>
              <a:rPr lang="en-US" sz="1600" dirty="0" err="1"/>
              <a:t>myFunction</a:t>
            </a:r>
            <a:r>
              <a:rPr lang="en-US" sz="1600" dirty="0"/>
              <a:t>() { </a:t>
            </a:r>
          </a:p>
          <a:p>
            <a:r>
              <a:rPr lang="en-US" sz="1600" dirty="0"/>
              <a:t> </a:t>
            </a:r>
            <a:r>
              <a:rPr lang="en-US" sz="1600" dirty="0" err="1" smtClean="0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style.fontStyle</a:t>
            </a:r>
            <a:r>
              <a:rPr lang="en-US" sz="1600" dirty="0"/>
              <a:t>="normal";</a:t>
            </a:r>
          </a:p>
          <a:p>
            <a:r>
              <a:rPr lang="en-US" sz="1600" dirty="0"/>
              <a:t> </a:t>
            </a:r>
            <a:r>
              <a:rPr lang="en-US" sz="1600" dirty="0" err="1" smtClean="0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style.color</a:t>
            </a:r>
            <a:r>
              <a:rPr lang="en-US" sz="1600" dirty="0"/>
              <a:t>="</a:t>
            </a:r>
            <a:r>
              <a:rPr lang="en-US" sz="1600" dirty="0" err="1"/>
              <a:t>rgb</a:t>
            </a:r>
            <a:r>
              <a:rPr lang="en-US" sz="1600" dirty="0"/>
              <a:t>(0,122,85</a:t>
            </a:r>
            <a:r>
              <a:rPr lang="en-US" sz="1600" dirty="0" smtClean="0"/>
              <a:t>)";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style.fontWeight</a:t>
            </a:r>
            <a:r>
              <a:rPr lang="en-US" sz="1600" dirty="0"/>
              <a:t>="bold";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&lt;/script&gt;</a:t>
            </a:r>
          </a:p>
          <a:p>
            <a:r>
              <a:rPr lang="en-US" sz="1600" dirty="0"/>
              <a:t>&lt;/body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&lt;/html&gt;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62634"/>
            <a:ext cx="5029200" cy="16381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0" y="4756538"/>
            <a:ext cx="5273040" cy="1720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4830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abc</a:t>
            </a:r>
            <a:r>
              <a:rPr lang="en-US" dirty="0" smtClean="0"/>
              <a:t>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Date();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&lt;h1&gt;Display current Date&lt;/h1&gt;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p&gt;Click Date to display current day, date, and time.&lt;/p&gt;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button type="button" </a:t>
            </a:r>
            <a:r>
              <a:rPr lang="en-US" dirty="0" err="1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abc</a:t>
            </a:r>
            <a:r>
              <a:rPr lang="en-US" dirty="0" smtClean="0"/>
              <a:t>()"&gt;</a:t>
            </a:r>
            <a:r>
              <a:rPr lang="en-US" dirty="0"/>
              <a:t>Date&lt;/button&gt;</a:t>
            </a:r>
          </a:p>
          <a:p>
            <a:pPr marL="0" indent="0">
              <a:buNone/>
            </a:pPr>
            <a:r>
              <a:rPr lang="en-US" dirty="0"/>
              <a:t>&lt;p id="demo"&gt;&lt;/p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The current date will be displayed above this line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html&gt;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733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48200"/>
            <a:ext cx="4114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86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1259</Words>
  <Application>Microsoft Office PowerPoint</Application>
  <PresentationFormat>On-screen Show (4:3)</PresentationFormat>
  <Paragraphs>263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Javascript</vt:lpstr>
      <vt:lpstr>Introduction</vt:lpstr>
      <vt:lpstr>Advantages of Javascript</vt:lpstr>
      <vt:lpstr>Using Javascript code</vt:lpstr>
      <vt:lpstr>When does Javascript  code gets executed?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  (script without function)</vt:lpstr>
      <vt:lpstr>Example 9</vt:lpstr>
      <vt:lpstr>Example 10</vt:lpstr>
      <vt:lpstr>Events in Javascript (some)</vt:lpstr>
      <vt:lpstr>Pop up Boxes in Javascript</vt:lpstr>
      <vt:lpstr>Form Validation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GLAU</dc:creator>
  <cp:lastModifiedBy>GLAU</cp:lastModifiedBy>
  <cp:revision>22</cp:revision>
  <dcterms:created xsi:type="dcterms:W3CDTF">2021-11-12T09:05:10Z</dcterms:created>
  <dcterms:modified xsi:type="dcterms:W3CDTF">2021-11-16T06:16:40Z</dcterms:modified>
</cp:coreProperties>
</file>