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Lst>
  <p:notesMasterIdLst>
    <p:notesMasterId r:id="rId18"/>
  </p:notesMasterIdLst>
  <p:handoutMasterIdLst>
    <p:handoutMasterId r:id="rId19"/>
  </p:handoutMasterIdLst>
  <p:sldIdLst>
    <p:sldId id="256" r:id="rId2"/>
    <p:sldId id="257" r:id="rId3"/>
    <p:sldId id="259" r:id="rId4"/>
    <p:sldId id="260" r:id="rId5"/>
    <p:sldId id="288" r:id="rId6"/>
    <p:sldId id="264" r:id="rId7"/>
    <p:sldId id="270" r:id="rId8"/>
    <p:sldId id="271" r:id="rId9"/>
    <p:sldId id="289" r:id="rId10"/>
    <p:sldId id="293" r:id="rId11"/>
    <p:sldId id="290" r:id="rId12"/>
    <p:sldId id="282" r:id="rId13"/>
    <p:sldId id="291" r:id="rId14"/>
    <p:sldId id="292" r:id="rId15"/>
    <p:sldId id="284" r:id="rId16"/>
    <p:sldId id="2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188WmyMX2PSJLc3576cNAvJ5c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07253B-F59B-4ACA-AE3C-9EC12FB41275}">
  <a:tblStyle styleId="{1D07253B-F59B-4ACA-AE3C-9EC12FB4127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0522D63-44C3-40EB-86F6-87423BEF4102}"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12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BANGALORE INSTITUTE OF TECHNOLOGY</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EE49CE-AA5C-4CAC-B90F-7B7F10806A0E}" type="datetimeFigureOut">
              <a:rPr lang="en-US" smtClean="0"/>
              <a:pPr/>
              <a:t>5/13/2023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F9EECE-C333-4AD0-AAED-4B6EB66913D5}" type="slidenum">
              <a:rPr lang="en-US" smtClean="0"/>
              <a:pPr/>
              <a:t>‹#›</a:t>
            </a:fld>
            <a:endParaRPr lang="en-US"/>
          </a:p>
        </p:txBody>
      </p:sp>
    </p:spTree>
    <p:extLst>
      <p:ext uri="{BB962C8B-B14F-4D97-AF65-F5344CB8AC3E}">
        <p14:creationId xmlns:p14="http://schemas.microsoft.com/office/powerpoint/2010/main" val="128557512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BANGALORE INSTITUTE OF TECHNOLOGY</a:t>
            </a:r>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27" name="Google Shape;227;p1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58628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27" name="Google Shape;227;p1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25904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e23d99cd7_1_5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ce23d99cd7_1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e23d99cd7_1_5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ce23d99cd7_1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124214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e23d99cd7_1_5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ce23d99cd7_1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2380116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274b554cd_0_4: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31" name="Google Shape;331;ge274b554cd_0_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12: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356" name="Google Shape;356;p12:notes"/>
          <p:cNvSpPr txBox="1"/>
          <p:nvPr/>
        </p:nvSpPr>
        <p:spPr>
          <a:xfrm>
            <a:off x="0" y="0"/>
            <a:ext cx="3372900" cy="502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35" name="Google Shape;135;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43" name="Google Shape;143;p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78" name="Google Shape;178;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415337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78" name="Google Shape;178;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233770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19" name="Google Shape;219;p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27" name="Google Shape;227;p1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27" name="Google Shape;227;p1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 name="Header Placeholder 1"/>
          <p:cNvSpPr>
            <a:spLocks noGrp="1"/>
          </p:cNvSpPr>
          <p:nvPr>
            <p:ph type="hdr" idx="10"/>
          </p:nvPr>
        </p:nvSpPr>
        <p:spPr/>
        <p:txBody>
          <a:bodyPr/>
          <a:lstStyle/>
          <a:p>
            <a:r>
              <a:rPr lang="en-US"/>
              <a:t>BANGALORE INSTITUTE OF TECHNOLOGY</a:t>
            </a:r>
          </a:p>
        </p:txBody>
      </p:sp>
    </p:spTree>
    <p:extLst>
      <p:ext uri="{BB962C8B-B14F-4D97-AF65-F5344CB8AC3E}">
        <p14:creationId xmlns:p14="http://schemas.microsoft.com/office/powerpoint/2010/main" val="26360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7099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6226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3204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487902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7689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7614106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06969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2965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0354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2828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6684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225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8357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9108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0498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1517061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832206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08" name="Google Shape;108;p1"/>
          <p:cNvSpPr/>
          <p:nvPr/>
        </p:nvSpPr>
        <p:spPr>
          <a:xfrm>
            <a:off x="28203" y="1022092"/>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Calibri"/>
              <a:buNone/>
            </a:pP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Times New Roman"/>
              <a:buNone/>
            </a:pPr>
            <a:endParaRPr lang="en-US" sz="4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Times New Roman"/>
              <a:buNone/>
            </a:pPr>
            <a:endParaRPr lang="en-US" sz="4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Times New Roman"/>
              <a:buNone/>
            </a:pPr>
            <a:r>
              <a:rPr lang="en-US" sz="4000" b="1" i="0" u="none" strike="noStrike" cap="none" dirty="0">
                <a:solidFill>
                  <a:srgbClr val="0070C0"/>
                </a:solidFill>
                <a:latin typeface="Times New Roman"/>
                <a:ea typeface="Times New Roman"/>
                <a:cs typeface="Times New Roman"/>
                <a:sym typeface="Times New Roman"/>
              </a:rPr>
              <a:t>“</a:t>
            </a:r>
            <a:r>
              <a:rPr lang="en-US" sz="3600" b="1" i="0" u="none" strike="noStrike" cap="none" dirty="0">
                <a:solidFill>
                  <a:srgbClr val="0070C0"/>
                </a:solidFill>
                <a:latin typeface="Times New Roman"/>
                <a:ea typeface="Times New Roman"/>
                <a:cs typeface="Times New Roman"/>
                <a:sym typeface="Times New Roman"/>
              </a:rPr>
              <a:t>Physical Exercise Form Correction using Video Processing</a:t>
            </a:r>
            <a:r>
              <a:rPr lang="en-US" sz="4000" b="1" i="0" u="none" strike="noStrike" cap="none" dirty="0">
                <a:solidFill>
                  <a:srgbClr val="0070C0"/>
                </a:solidFill>
                <a:latin typeface="Times New Roman"/>
                <a:ea typeface="Times New Roman"/>
                <a:cs typeface="Times New Roman"/>
                <a:sym typeface="Times New Roman"/>
              </a:rPr>
              <a:t>”</a:t>
            </a:r>
            <a:endParaRPr sz="1400" b="0" i="0" u="none" strike="noStrike" cap="none" dirty="0">
              <a:solidFill>
                <a:srgbClr val="0070C0"/>
              </a:solidFill>
              <a:latin typeface="Arial"/>
              <a:ea typeface="Arial"/>
              <a:cs typeface="Arial"/>
              <a:sym typeface="Arial"/>
            </a:endParaRPr>
          </a:p>
        </p:txBody>
      </p:sp>
      <p:sp>
        <p:nvSpPr>
          <p:cNvPr id="109"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10" name="Google Shape;110;p1"/>
          <p:cNvSpPr/>
          <p:nvPr/>
        </p:nvSpPr>
        <p:spPr>
          <a:xfrm>
            <a:off x="101315" y="120582"/>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315358" y="4332239"/>
            <a:ext cx="3144459" cy="16002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Presented by</a:t>
            </a:r>
            <a:r>
              <a:rPr lang="en-US" sz="1400" dirty="0">
                <a:solidFill>
                  <a:srgbClr val="000000"/>
                </a:solidFill>
                <a:latin typeface="Arial"/>
                <a:ea typeface="Times New Roman"/>
                <a:cs typeface="Arial"/>
                <a:sym typeface="Arial"/>
              </a:rPr>
              <a:t>:</a:t>
            </a:r>
            <a:endParaRPr sz="2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Times New Roman"/>
              <a:buNone/>
            </a:pPr>
            <a:r>
              <a:rPr lang="en-US" sz="2000" b="1" dirty="0">
                <a:solidFill>
                  <a:srgbClr val="000000"/>
                </a:solidFill>
                <a:latin typeface="Times New Roman"/>
                <a:ea typeface="Times New Roman"/>
                <a:cs typeface="Times New Roman"/>
                <a:sym typeface="Times New Roman"/>
              </a:rPr>
              <a:t>	Sachin K Rao</a:t>
            </a:r>
          </a:p>
          <a:p>
            <a:pPr marL="0" marR="0" lvl="0" indent="0" algn="l"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	Rohan Savalgi</a:t>
            </a:r>
          </a:p>
          <a:p>
            <a:pPr marL="0" marR="0" lvl="0" indent="0" algn="l" rtl="0">
              <a:lnSpc>
                <a:spcPct val="100000"/>
              </a:lnSpc>
              <a:spcBef>
                <a:spcPts val="0"/>
              </a:spcBef>
              <a:spcAft>
                <a:spcPts val="0"/>
              </a:spcAft>
              <a:buClr>
                <a:srgbClr val="000000"/>
              </a:buClr>
              <a:buSzPts val="2000"/>
              <a:buFont typeface="Times New Roman"/>
              <a:buNone/>
            </a:pPr>
            <a:r>
              <a:rPr lang="en-US" sz="2000" b="1" dirty="0">
                <a:solidFill>
                  <a:srgbClr val="000000"/>
                </a:solidFill>
                <a:latin typeface="Times New Roman"/>
                <a:ea typeface="Times New Roman"/>
                <a:cs typeface="Times New Roman"/>
                <a:sym typeface="Times New Roman"/>
              </a:rPr>
              <a:t>	Vineet K S</a:t>
            </a:r>
          </a:p>
          <a:p>
            <a:pPr marL="0" marR="0" lvl="0" indent="0" algn="l"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	Nikita Pyati	        </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a:p>
            <a:pPr marL="0" marR="0" lvl="0" indent="45720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
        <p:nvSpPr>
          <p:cNvPr id="113" name="Google Shape;113;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14" name="Google Shape;114;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15" name="Google Shape;115;p1"/>
          <p:cNvPicPr preferRelativeResize="0"/>
          <p:nvPr/>
        </p:nvPicPr>
        <p:blipFill rotWithShape="1">
          <a:blip r:embed="rId3">
            <a:alphaModFix/>
          </a:blip>
          <a:srcRect/>
          <a:stretch/>
        </p:blipFill>
        <p:spPr>
          <a:xfrm>
            <a:off x="0" y="40023"/>
            <a:ext cx="1194275" cy="1193549"/>
          </a:xfrm>
          <a:prstGeom prst="rect">
            <a:avLst/>
          </a:prstGeom>
          <a:noFill/>
          <a:ln>
            <a:noFill/>
          </a:ln>
        </p:spPr>
      </p:pic>
      <p:sp>
        <p:nvSpPr>
          <p:cNvPr id="3" name="TextBox 2"/>
          <p:cNvSpPr txBox="1"/>
          <p:nvPr/>
        </p:nvSpPr>
        <p:spPr>
          <a:xfrm>
            <a:off x="946364" y="305982"/>
            <a:ext cx="7271424" cy="2123658"/>
          </a:xfrm>
          <a:prstGeom prst="rect">
            <a:avLst/>
          </a:prstGeom>
          <a:noFill/>
        </p:spPr>
        <p:txBody>
          <a:bodyPr wrap="square" rtlCol="0">
            <a:spAutoFit/>
          </a:bodyPr>
          <a:lstStyle/>
          <a:p>
            <a:pPr algn="ctr"/>
            <a:r>
              <a:rPr lang="en-US" sz="2400" dirty="0">
                <a:solidFill>
                  <a:srgbClr val="002060"/>
                </a:solidFill>
              </a:rPr>
              <a:t>BANGALORE INSTITUTE OF TECHNOLOGY</a:t>
            </a:r>
          </a:p>
          <a:p>
            <a:pPr algn="ctr"/>
            <a:r>
              <a:rPr lang="en-US" sz="2400" dirty="0">
                <a:solidFill>
                  <a:srgbClr val="002060"/>
                </a:solidFill>
              </a:rPr>
              <a:t>Department of Computer Science and Engineering</a:t>
            </a:r>
          </a:p>
          <a:p>
            <a:pPr algn="ctr"/>
            <a:endParaRPr lang="en-US" sz="2800" b="1" dirty="0">
              <a:solidFill>
                <a:srgbClr val="C00000"/>
              </a:solidFill>
            </a:endParaRPr>
          </a:p>
          <a:p>
            <a:pPr algn="ctr"/>
            <a:endParaRPr lang="en-US" sz="2800" b="1" dirty="0">
              <a:solidFill>
                <a:srgbClr val="C00000"/>
              </a:solidFill>
            </a:endParaRPr>
          </a:p>
          <a:p>
            <a:pPr algn="ctr"/>
            <a:r>
              <a:rPr lang="en-US" sz="2800" b="1" dirty="0">
                <a:solidFill>
                  <a:srgbClr val="C00000"/>
                </a:solidFill>
              </a:rPr>
              <a:t>INTER COLLEGE PROJECT COMPETITION</a:t>
            </a:r>
          </a:p>
        </p:txBody>
      </p:sp>
      <p:sp>
        <p:nvSpPr>
          <p:cNvPr id="4" name="TextBox 3"/>
          <p:cNvSpPr txBox="1"/>
          <p:nvPr/>
        </p:nvSpPr>
        <p:spPr>
          <a:xfrm>
            <a:off x="4893734" y="4423784"/>
            <a:ext cx="3454400" cy="923330"/>
          </a:xfrm>
          <a:prstGeom prst="rect">
            <a:avLst/>
          </a:prstGeom>
          <a:noFill/>
        </p:spPr>
        <p:txBody>
          <a:bodyPr wrap="square" rtlCol="0">
            <a:spAutoFit/>
          </a:bodyPr>
          <a:lstStyle/>
          <a:p>
            <a:pPr algn="ctr"/>
            <a:r>
              <a:rPr lang="en-US" b="1" dirty="0">
                <a:solidFill>
                  <a:srgbClr val="000000"/>
                </a:solidFill>
                <a:latin typeface="Times New Roman"/>
                <a:ea typeface="Times New Roman"/>
                <a:cs typeface="Times New Roman"/>
                <a:sym typeface="Times New Roman"/>
              </a:rPr>
              <a:t>Under the Guidance of</a:t>
            </a:r>
            <a:endParaRPr lang="en-US" sz="1200" dirty="0">
              <a:solidFill>
                <a:srgbClr val="000000"/>
              </a:solidFill>
              <a:latin typeface="Arial"/>
              <a:ea typeface="Arial"/>
              <a:cs typeface="Arial"/>
              <a:sym typeface="Arial"/>
            </a:endParaRPr>
          </a:p>
          <a:p>
            <a:pPr algn="ctr"/>
            <a:r>
              <a:rPr lang="en-US" b="1" dirty="0">
                <a:solidFill>
                  <a:srgbClr val="000000"/>
                </a:solidFill>
                <a:latin typeface="Times New Roman"/>
                <a:ea typeface="Times New Roman"/>
                <a:cs typeface="Times New Roman"/>
                <a:sym typeface="Times New Roman"/>
              </a:rPr>
              <a:t>Ms. Sunitha K</a:t>
            </a:r>
          </a:p>
          <a:p>
            <a:pPr algn="ctr"/>
            <a:r>
              <a:rPr lang="en-US" sz="1200" b="1" dirty="0">
                <a:solidFill>
                  <a:srgbClr val="000000"/>
                </a:solidFill>
                <a:latin typeface="Times New Roman"/>
                <a:ea typeface="Arial"/>
                <a:cs typeface="Times New Roman"/>
                <a:sym typeface="Times New Roman"/>
              </a:rPr>
              <a:t>Assistant Professor, Department of ISE</a:t>
            </a:r>
            <a:r>
              <a:rPr lang="en-US" dirty="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0"/>
          <p:cNvSpPr txBox="1">
            <a:spLocks noGrp="1"/>
          </p:cNvSpPr>
          <p:nvPr>
            <p:ph type="title"/>
          </p:nvPr>
        </p:nvSpPr>
        <p:spPr>
          <a:xfrm>
            <a:off x="102152" y="-102432"/>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Module Description</a:t>
            </a:r>
            <a:endParaRPr sz="3600" dirty="0"/>
          </a:p>
        </p:txBody>
      </p:sp>
      <p:sp>
        <p:nvSpPr>
          <p:cNvPr id="231" name="Google Shape;231;p1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10</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32" name="Google Shape;232;p1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50609B39-F5A2-5CC1-F623-3387420A307C}"/>
              </a:ext>
            </a:extLst>
          </p:cNvPr>
          <p:cNvPicPr>
            <a:picLocks noChangeAspect="1"/>
          </p:cNvPicPr>
          <p:nvPr/>
        </p:nvPicPr>
        <p:blipFill>
          <a:blip r:embed="rId3"/>
          <a:stretch>
            <a:fillRect/>
          </a:stretch>
        </p:blipFill>
        <p:spPr>
          <a:xfrm>
            <a:off x="452724" y="1709084"/>
            <a:ext cx="6823885" cy="3871583"/>
          </a:xfrm>
          <a:prstGeom prst="rect">
            <a:avLst/>
          </a:prstGeom>
        </p:spPr>
      </p:pic>
    </p:spTree>
    <p:extLst>
      <p:ext uri="{BB962C8B-B14F-4D97-AF65-F5344CB8AC3E}">
        <p14:creationId xmlns:p14="http://schemas.microsoft.com/office/powerpoint/2010/main" val="248792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0"/>
          <p:cNvSpPr txBox="1">
            <a:spLocks noGrp="1"/>
          </p:cNvSpPr>
          <p:nvPr>
            <p:ph type="title"/>
          </p:nvPr>
        </p:nvSpPr>
        <p:spPr>
          <a:xfrm>
            <a:off x="102152" y="-102432"/>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Module Description</a:t>
            </a:r>
            <a:endParaRPr sz="3600" dirty="0"/>
          </a:p>
        </p:txBody>
      </p:sp>
      <p:sp>
        <p:nvSpPr>
          <p:cNvPr id="229" name="Google Shape;229;p10"/>
          <p:cNvSpPr txBox="1">
            <a:spLocks noGrp="1"/>
          </p:cNvSpPr>
          <p:nvPr>
            <p:ph idx="1"/>
          </p:nvPr>
        </p:nvSpPr>
        <p:spPr>
          <a:xfrm>
            <a:off x="206384" y="1040568"/>
            <a:ext cx="7110954" cy="5305439"/>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order to effectively locate the source of the incorrect posture for each exercise, we only consider the landmarks and connections between them that are relevant to that particular exercise. </a:t>
            </a:r>
          </a:p>
          <a:p>
            <a:pPr>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the user’s form is deemed correct, the connections are displayed in green colour along with a message reiterating that it is correct. </a:t>
            </a:r>
            <a:endPar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 the other hand, when the user’s form is incorrect, the connections are displayed in red with a message reiterating the same.</a:t>
            </a:r>
            <a:endPar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number of repetitions performed by the user along with their current stage of exercise is also displayed. </a:t>
            </a:r>
          </a:p>
          <a:p>
            <a:pPr>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the angle between the relevant joints for a given exercise cross a certain threshold, the repetition counter is incremented and the stage of the exercise is updated. </a:t>
            </a:r>
          </a:p>
          <a:p>
            <a:pPr>
              <a:buFont typeface="Wingdings" panose="05000000000000000000" pitchFamily="2" charset="2"/>
              <a:buChar char="Ø"/>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31" name="Google Shape;231;p1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11</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32" name="Google Shape;232;p1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309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ce23d99cd7_1_533"/>
          <p:cNvSpPr/>
          <p:nvPr/>
        </p:nvSpPr>
        <p:spPr>
          <a:xfrm>
            <a:off x="153121" y="133350"/>
            <a:ext cx="9145500" cy="67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dirty="0">
                <a:solidFill>
                  <a:schemeClr val="dk1"/>
                </a:solidFill>
                <a:latin typeface="Times New Roman"/>
                <a:ea typeface="Times New Roman"/>
                <a:cs typeface="Times New Roman"/>
                <a:sym typeface="Times New Roman"/>
              </a:rPr>
              <a:t> </a:t>
            </a:r>
            <a:r>
              <a:rPr lang="en-US" sz="3600" dirty="0">
                <a:solidFill>
                  <a:srgbClr val="4E67C8"/>
                </a:solidFill>
                <a:latin typeface="Times New Roman"/>
                <a:ea typeface="Times New Roman"/>
                <a:cs typeface="Times New Roman"/>
                <a:sym typeface="Times New Roman"/>
              </a:rPr>
              <a:t>Results and Performance Analysis </a:t>
            </a:r>
            <a:endParaRPr sz="3600" dirty="0">
              <a:solidFill>
                <a:srgbClr val="4E67C8"/>
              </a:solidFill>
              <a:latin typeface="Times New Roman"/>
              <a:ea typeface="Times New Roman"/>
              <a:cs typeface="Times New Roman"/>
              <a:sym typeface="Times New Roman"/>
            </a:endParaRPr>
          </a:p>
        </p:txBody>
      </p:sp>
      <p:sp>
        <p:nvSpPr>
          <p:cNvPr id="320" name="Google Shape;320;gce23d99cd7_1_533"/>
          <p:cNvSpPr txBox="1"/>
          <p:nvPr/>
        </p:nvSpPr>
        <p:spPr>
          <a:xfrm>
            <a:off x="440000" y="1166025"/>
            <a:ext cx="8110800" cy="49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pic>
        <p:nvPicPr>
          <p:cNvPr id="2" name="Picture 1">
            <a:extLst>
              <a:ext uri="{FF2B5EF4-FFF2-40B4-BE49-F238E27FC236}">
                <a16:creationId xmlns:a16="http://schemas.microsoft.com/office/drawing/2014/main" id="{B4B6E562-C5A1-64D5-A0A3-D045B811E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24" y="1613064"/>
            <a:ext cx="5739513" cy="38379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ce23d99cd7_1_533"/>
          <p:cNvSpPr/>
          <p:nvPr/>
        </p:nvSpPr>
        <p:spPr>
          <a:xfrm>
            <a:off x="153121" y="133350"/>
            <a:ext cx="9145500" cy="67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dirty="0">
                <a:solidFill>
                  <a:schemeClr val="dk1"/>
                </a:solidFill>
                <a:latin typeface="Times New Roman"/>
                <a:ea typeface="Times New Roman"/>
                <a:cs typeface="Times New Roman"/>
                <a:sym typeface="Times New Roman"/>
              </a:rPr>
              <a:t> </a:t>
            </a:r>
            <a:r>
              <a:rPr lang="en-US" sz="3600" dirty="0">
                <a:solidFill>
                  <a:srgbClr val="4E67C8"/>
                </a:solidFill>
                <a:latin typeface="Times New Roman"/>
                <a:ea typeface="Times New Roman"/>
                <a:cs typeface="Times New Roman"/>
                <a:sym typeface="Times New Roman"/>
              </a:rPr>
              <a:t>Results and Performance Analysis </a:t>
            </a:r>
            <a:endParaRPr sz="3600" dirty="0">
              <a:solidFill>
                <a:srgbClr val="4E67C8"/>
              </a:solidFill>
              <a:latin typeface="Times New Roman"/>
              <a:ea typeface="Times New Roman"/>
              <a:cs typeface="Times New Roman"/>
              <a:sym typeface="Times New Roman"/>
            </a:endParaRPr>
          </a:p>
        </p:txBody>
      </p:sp>
      <p:sp>
        <p:nvSpPr>
          <p:cNvPr id="320" name="Google Shape;320;gce23d99cd7_1_533"/>
          <p:cNvSpPr txBox="1"/>
          <p:nvPr/>
        </p:nvSpPr>
        <p:spPr>
          <a:xfrm>
            <a:off x="440000" y="1166025"/>
            <a:ext cx="8110800" cy="49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pic>
        <p:nvPicPr>
          <p:cNvPr id="3" name="Picture 2">
            <a:extLst>
              <a:ext uri="{FF2B5EF4-FFF2-40B4-BE49-F238E27FC236}">
                <a16:creationId xmlns:a16="http://schemas.microsoft.com/office/drawing/2014/main" id="{C29D47D2-E2EB-B17C-1B31-0B56F4D17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072" y="1613436"/>
            <a:ext cx="5702946" cy="3837940"/>
          </a:xfrm>
          <a:prstGeom prst="rect">
            <a:avLst/>
          </a:prstGeom>
        </p:spPr>
      </p:pic>
    </p:spTree>
    <p:extLst>
      <p:ext uri="{BB962C8B-B14F-4D97-AF65-F5344CB8AC3E}">
        <p14:creationId xmlns:p14="http://schemas.microsoft.com/office/powerpoint/2010/main" val="244245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ce23d99cd7_1_533"/>
          <p:cNvSpPr/>
          <p:nvPr/>
        </p:nvSpPr>
        <p:spPr>
          <a:xfrm>
            <a:off x="153121" y="133350"/>
            <a:ext cx="9145500" cy="67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dirty="0">
                <a:solidFill>
                  <a:schemeClr val="dk1"/>
                </a:solidFill>
                <a:latin typeface="Times New Roman"/>
                <a:ea typeface="Times New Roman"/>
                <a:cs typeface="Times New Roman"/>
                <a:sym typeface="Times New Roman"/>
              </a:rPr>
              <a:t> </a:t>
            </a:r>
            <a:r>
              <a:rPr lang="en-US" sz="3600" dirty="0">
                <a:solidFill>
                  <a:srgbClr val="4E67C8"/>
                </a:solidFill>
                <a:latin typeface="Times New Roman"/>
                <a:ea typeface="Times New Roman"/>
                <a:cs typeface="Times New Roman"/>
                <a:sym typeface="Times New Roman"/>
              </a:rPr>
              <a:t>Results and Performance Analysis </a:t>
            </a:r>
            <a:endParaRPr sz="3600" dirty="0">
              <a:solidFill>
                <a:srgbClr val="4E67C8"/>
              </a:solidFill>
              <a:latin typeface="Times New Roman"/>
              <a:ea typeface="Times New Roman"/>
              <a:cs typeface="Times New Roman"/>
              <a:sym typeface="Times New Roman"/>
            </a:endParaRPr>
          </a:p>
        </p:txBody>
      </p:sp>
      <p:sp>
        <p:nvSpPr>
          <p:cNvPr id="320" name="Google Shape;320;gce23d99cd7_1_533"/>
          <p:cNvSpPr txBox="1"/>
          <p:nvPr/>
        </p:nvSpPr>
        <p:spPr>
          <a:xfrm>
            <a:off x="440000" y="1343088"/>
            <a:ext cx="8110800" cy="49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sp>
        <p:nvSpPr>
          <p:cNvPr id="2" name="Content Placeholder 2">
            <a:extLst>
              <a:ext uri="{FF2B5EF4-FFF2-40B4-BE49-F238E27FC236}">
                <a16:creationId xmlns:a16="http://schemas.microsoft.com/office/drawing/2014/main" id="{6D59F897-7D90-17DB-44B5-67D0FAC1A002}"/>
              </a:ext>
            </a:extLst>
          </p:cNvPr>
          <p:cNvSpPr txBox="1">
            <a:spLocks/>
          </p:cNvSpPr>
          <p:nvPr/>
        </p:nvSpPr>
        <p:spPr>
          <a:xfrm>
            <a:off x="178674" y="1343087"/>
            <a:ext cx="7325062" cy="2418207"/>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IN" sz="2000" dirty="0">
                <a:solidFill>
                  <a:schemeClr val="tx1"/>
                </a:solidFill>
                <a:latin typeface="Times New Roman" panose="02020603050405020304" pitchFamily="18" charset="0"/>
                <a:ea typeface="Calibri" panose="020F0502020204030204" pitchFamily="34" charset="0"/>
              </a:rPr>
              <a:t>The results of our evaluation showed that the MediaPipe model used in this system achieved a high accuracy rate, with an MPJPE of 3.2 cm and a PCK of 95.6% on the InfiniteRep dataset. </a:t>
            </a:r>
          </a:p>
          <a:p>
            <a:pPr>
              <a:buFont typeface="Wingdings" panose="05000000000000000000" pitchFamily="2" charset="2"/>
              <a:buChar char="Ø"/>
            </a:pPr>
            <a:endParaRPr lang="en-IN" sz="2000" dirty="0">
              <a:solidFill>
                <a:schemeClr val="tx1"/>
              </a:solidFill>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ea typeface="Calibri" panose="020F0502020204030204" pitchFamily="34" charset="0"/>
              </a:rPr>
              <a:t>This indicates that the model is able to accurately estimate body poses and key joints in exercises, making it well-suited for use in a physical exercise form correction system.</a:t>
            </a:r>
            <a:endParaRPr lang="en-US" b="1" dirty="0">
              <a:solidFill>
                <a:schemeClr val="tx1"/>
              </a:solidFill>
              <a:latin typeface="Times New Roman"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D2F36C-1F25-F862-3C71-2B72D07BC20D}"/>
              </a:ext>
            </a:extLst>
          </p:cNvPr>
          <p:cNvPicPr>
            <a:picLocks noChangeAspect="1"/>
          </p:cNvPicPr>
          <p:nvPr/>
        </p:nvPicPr>
        <p:blipFill>
          <a:blip r:embed="rId3"/>
          <a:stretch>
            <a:fillRect/>
          </a:stretch>
        </p:blipFill>
        <p:spPr>
          <a:xfrm>
            <a:off x="440000" y="3988764"/>
            <a:ext cx="6828067" cy="2256024"/>
          </a:xfrm>
          <a:prstGeom prst="rect">
            <a:avLst/>
          </a:prstGeom>
        </p:spPr>
      </p:pic>
    </p:spTree>
    <p:extLst>
      <p:ext uri="{BB962C8B-B14F-4D97-AF65-F5344CB8AC3E}">
        <p14:creationId xmlns:p14="http://schemas.microsoft.com/office/powerpoint/2010/main" val="351573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ge274b554cd_0_4"/>
          <p:cNvSpPr txBox="1">
            <a:spLocks noGrp="1"/>
          </p:cNvSpPr>
          <p:nvPr>
            <p:ph type="title"/>
          </p:nvPr>
        </p:nvSpPr>
        <p:spPr>
          <a:xfrm>
            <a:off x="609599" y="355076"/>
            <a:ext cx="6347713" cy="1320800"/>
          </a:xfrm>
          <a:prstGeom prst="rect">
            <a:avLst/>
          </a:prstGeom>
          <a:noFill/>
          <a:ln>
            <a:noFill/>
          </a:ln>
        </p:spPr>
        <p:txBody>
          <a:bodyPr spcFirstLastPara="1" wrap="square" lIns="91425" tIns="45700" rIns="91425" bIns="45700" anchor="ctr" anchorCtr="0">
            <a:noAutofit/>
          </a:bodyPr>
          <a:lstStyle/>
          <a:p>
            <a:pPr lvl="0">
              <a:spcBef>
                <a:spcPts val="0"/>
              </a:spcBef>
              <a:buClr>
                <a:srgbClr val="4E67C8"/>
              </a:buClr>
              <a:buSzPts val="3600"/>
            </a:pPr>
            <a:r>
              <a:rPr lang="en-US" dirty="0">
                <a:solidFill>
                  <a:srgbClr val="4E67C8"/>
                </a:solidFill>
                <a:latin typeface="Times New Roman"/>
                <a:ea typeface="Times New Roman"/>
                <a:cs typeface="Times New Roman"/>
                <a:sym typeface="Times New Roman"/>
              </a:rPr>
              <a:t>Conclusion</a:t>
            </a:r>
            <a:endParaRPr sz="3600" dirty="0">
              <a:latin typeface="Times New Roman"/>
              <a:ea typeface="Times New Roman"/>
              <a:cs typeface="Times New Roman"/>
              <a:sym typeface="Times New Roman"/>
            </a:endParaRPr>
          </a:p>
        </p:txBody>
      </p:sp>
      <p:sp>
        <p:nvSpPr>
          <p:cNvPr id="333" name="Google Shape;333;ge274b554cd_0_4"/>
          <p:cNvSpPr txBox="1">
            <a:spLocks noGrp="1"/>
          </p:cNvSpPr>
          <p:nvPr>
            <p:ph idx="1"/>
          </p:nvPr>
        </p:nvSpPr>
        <p:spPr>
          <a:xfrm>
            <a:off x="260806" y="1274470"/>
            <a:ext cx="6781015" cy="3880773"/>
          </a:xfrm>
          <a:prstGeom prst="rect">
            <a:avLst/>
          </a:prstGeom>
          <a:noFill/>
          <a:ln>
            <a:noFill/>
          </a:ln>
        </p:spPr>
        <p:txBody>
          <a:bodyPr spcFirstLastPara="1" wrap="square" lIns="91425" tIns="45700" rIns="91425" bIns="45700" anchor="t" anchorCtr="0">
            <a:noAutofit/>
          </a:bodyPr>
          <a:lstStyle/>
          <a:p>
            <a:pPr marL="355600" indent="-355600" algn="just" defTabSz="914400" fontAlgn="auto">
              <a:lnSpc>
                <a:spcPct val="170000"/>
              </a:lnSpc>
              <a:spcAft>
                <a:spcPct val="0"/>
              </a:spcAft>
              <a:defRPr/>
            </a:pPr>
            <a:r>
              <a:rPr lang="en-US" sz="1800" dirty="0">
                <a:latin typeface="Times New Roman"/>
                <a:ea typeface="+mn-lt"/>
                <a:cs typeface="Times New Roman"/>
              </a:rPr>
              <a:t>By providing accurate and real-time feedback on their form, users can correct their posture and achieve better workouts.</a:t>
            </a:r>
          </a:p>
          <a:p>
            <a:pPr marL="355600" indent="-355600" algn="just" defTabSz="914400">
              <a:lnSpc>
                <a:spcPct val="170000"/>
              </a:lnSpc>
              <a:spcAft>
                <a:spcPct val="0"/>
              </a:spcAft>
              <a:defRPr/>
            </a:pPr>
            <a:r>
              <a:rPr lang="en-US" sz="1800" dirty="0">
                <a:latin typeface="Times New Roman"/>
                <a:ea typeface="+mn-lt"/>
                <a:cs typeface="+mn-lt"/>
              </a:rPr>
              <a:t>The MediaPipe model used in this system has been fine-tuned for real-time pose estimation and achieved high accuracy on the </a:t>
            </a:r>
            <a:r>
              <a:rPr lang="en-US" sz="1800" dirty="0" err="1">
                <a:latin typeface="Times New Roman"/>
                <a:ea typeface="+mn-lt"/>
                <a:cs typeface="+mn-lt"/>
              </a:rPr>
              <a:t>InfiniteRep</a:t>
            </a:r>
            <a:r>
              <a:rPr lang="en-US" sz="1800" dirty="0">
                <a:latin typeface="Times New Roman"/>
                <a:ea typeface="+mn-lt"/>
                <a:cs typeface="+mn-lt"/>
              </a:rPr>
              <a:t> dataset. </a:t>
            </a:r>
            <a:endParaRPr lang="en-US" sz="1800" dirty="0">
              <a:latin typeface="Times New Roman"/>
              <a:cs typeface="Times New Roman"/>
            </a:endParaRPr>
          </a:p>
          <a:p>
            <a:pPr marL="355600" indent="-355600" algn="just" defTabSz="914400">
              <a:lnSpc>
                <a:spcPct val="170000"/>
              </a:lnSpc>
              <a:spcAft>
                <a:spcPct val="0"/>
              </a:spcAft>
              <a:defRPr/>
            </a:pPr>
            <a:r>
              <a:rPr lang="en-US" sz="1800" dirty="0">
                <a:latin typeface="Times New Roman"/>
                <a:ea typeface="+mn-lt"/>
                <a:cs typeface="+mn-lt"/>
              </a:rPr>
              <a:t>The system has the potential to be expanded to other exercises and sports, making it a valuable tool for fitness enthusiasts and athletes.</a:t>
            </a:r>
          </a:p>
          <a:p>
            <a:pPr marL="355600" indent="-355600" algn="just" defTabSz="914400">
              <a:lnSpc>
                <a:spcPct val="170000"/>
              </a:lnSpc>
              <a:spcAft>
                <a:spcPct val="0"/>
              </a:spcAft>
              <a:defRPr/>
            </a:pPr>
            <a:r>
              <a:rPr lang="en-US" sz="1800" dirty="0">
                <a:latin typeface="Times New Roman"/>
                <a:cs typeface="Calibri"/>
              </a:rPr>
              <a:t>The project focuses to display timely and regular achievements and milestones when a certain number of workouts are completed accurately and correctly. </a:t>
            </a:r>
          </a:p>
          <a:p>
            <a:pPr marL="0" indent="0" algn="just" defTabSz="914400" fontAlgn="auto">
              <a:spcAft>
                <a:spcPct val="0"/>
              </a:spcAft>
              <a:buNone/>
              <a:defRPr/>
            </a:pPr>
            <a:endParaRPr lang="en-US" sz="1800" b="1" dirty="0">
              <a:latin typeface="Times New Roman"/>
              <a:cs typeface="Calibri"/>
            </a:endParaRPr>
          </a:p>
          <a:p>
            <a:pPr algn="just" defTabSz="914400" fontAlgn="auto">
              <a:spcAft>
                <a:spcPct val="0"/>
              </a:spcAft>
              <a:defRPr/>
            </a:pPr>
            <a:endParaRPr lang="en-US" sz="1800" b="1" dirty="0">
              <a:latin typeface="Times New Roman"/>
              <a:cs typeface="Calibri"/>
            </a:endParaRPr>
          </a:p>
          <a:p>
            <a:pPr algn="just" defTabSz="914400" fontAlgn="auto">
              <a:spcAft>
                <a:spcPct val="0"/>
              </a:spcAft>
              <a:defRPr/>
            </a:pPr>
            <a:endParaRPr lang="en-US" sz="1800" dirty="0">
              <a:latin typeface="Times New Roman"/>
              <a:cs typeface="Times New Roman"/>
            </a:endParaRPr>
          </a:p>
          <a:p>
            <a:pPr algn="just" defTabSz="914400" fontAlgn="auto">
              <a:spcAft>
                <a:spcPct val="0"/>
              </a:spcAft>
              <a:defRPr/>
            </a:pPr>
            <a:endParaRPr lang="en-US" sz="1800" dirty="0">
              <a:latin typeface="Times New Roman"/>
              <a:cs typeface="Times New Roman"/>
            </a:endParaRPr>
          </a:p>
          <a:p>
            <a:pPr algn="just" defTabSz="914400" fontAlgn="auto">
              <a:spcAft>
                <a:spcPct val="0"/>
              </a:spcAft>
              <a:defRPr/>
            </a:pPr>
            <a:endParaRPr lang="en-US" sz="1800" dirty="0">
              <a:latin typeface="Times New Roman"/>
              <a:cs typeface="Calibri"/>
            </a:endParaRPr>
          </a:p>
          <a:p>
            <a:pPr marL="365760" lvl="0" indent="-139446" algn="l" rtl="0">
              <a:lnSpc>
                <a:spcPct val="100000"/>
              </a:lnSpc>
              <a:spcBef>
                <a:spcPts val="0"/>
              </a:spcBef>
              <a:spcAft>
                <a:spcPts val="0"/>
              </a:spcAft>
              <a:buSzPts val="1836"/>
              <a:buNone/>
            </a:pPr>
            <a:endParaRPr dirty="0"/>
          </a:p>
        </p:txBody>
      </p:sp>
      <p:sp>
        <p:nvSpPr>
          <p:cNvPr id="335" name="Google Shape;335;ge274b554cd_0_4"/>
          <p:cNvSpPr txBox="1"/>
          <p:nvPr/>
        </p:nvSpPr>
        <p:spPr>
          <a:xfrm>
            <a:off x="8172404" y="6407941"/>
            <a:ext cx="8406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15</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336" name="Google Shape;336;ge274b554cd_0_4"/>
          <p:cNvSpPr txBox="1"/>
          <p:nvPr/>
        </p:nvSpPr>
        <p:spPr>
          <a:xfrm>
            <a:off x="4380067" y="6407941"/>
            <a:ext cx="23508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12"/>
          <p:cNvSpPr txBox="1">
            <a:spLocks noGrp="1"/>
          </p:cNvSpPr>
          <p:nvPr>
            <p:ph type="title"/>
          </p:nvPr>
        </p:nvSpPr>
        <p:spPr>
          <a:xfrm>
            <a:off x="449344" y="0"/>
            <a:ext cx="2378698" cy="132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References</a:t>
            </a:r>
            <a:endParaRPr sz="3200" dirty="0">
              <a:latin typeface="Times New Roman"/>
              <a:ea typeface="Times New Roman"/>
              <a:cs typeface="Times New Roman"/>
              <a:sym typeface="Times New Roman"/>
            </a:endParaRPr>
          </a:p>
        </p:txBody>
      </p:sp>
      <p:sp>
        <p:nvSpPr>
          <p:cNvPr id="358" name="Google Shape;358;p12"/>
          <p:cNvSpPr txBox="1">
            <a:spLocks noGrp="1"/>
          </p:cNvSpPr>
          <p:nvPr>
            <p:ph idx="1"/>
          </p:nvPr>
        </p:nvSpPr>
        <p:spPr>
          <a:xfrm>
            <a:off x="0" y="878545"/>
            <a:ext cx="7456602" cy="3880773"/>
          </a:xfrm>
          <a:prstGeom prst="rect">
            <a:avLst/>
          </a:prstGeom>
          <a:noFill/>
          <a:ln>
            <a:noFill/>
          </a:ln>
        </p:spPr>
        <p:txBody>
          <a:bodyPr spcFirstLastPara="1" wrap="square" lIns="91425" tIns="45700" rIns="91425" bIns="45700" anchor="t" anchorCtr="0">
            <a:noAutofit/>
          </a:bodyPr>
          <a:lstStyle/>
          <a:p>
            <a:pPr algn="just">
              <a:lnSpc>
                <a:spcPct val="150000"/>
              </a:lnSpc>
              <a:spcBef>
                <a:spcPts val="751"/>
              </a:spcBef>
              <a:buClr>
                <a:srgbClr val="000000"/>
              </a:buClr>
              <a:tabLst>
                <a:tab pos="0" algn="l"/>
              </a:tabLst>
            </a:pPr>
            <a:r>
              <a:rPr lang="en-US" sz="1400" b="1" strike="noStrike" spc="-1" dirty="0">
                <a:solidFill>
                  <a:srgbClr val="000000"/>
                </a:solidFill>
                <a:latin typeface="Times New Roman"/>
              </a:rPr>
              <a:t>[1]</a:t>
            </a:r>
            <a:r>
              <a:rPr lang="en-US" sz="1400" b="0" strike="noStrike" spc="-1" dirty="0">
                <a:solidFill>
                  <a:srgbClr val="000000"/>
                </a:solidFill>
                <a:latin typeface="Times New Roman"/>
              </a:rPr>
              <a:t> Cristian </a:t>
            </a:r>
            <a:r>
              <a:rPr lang="en-US" sz="1400" b="0" strike="noStrike" spc="-1" dirty="0" err="1">
                <a:solidFill>
                  <a:srgbClr val="000000"/>
                </a:solidFill>
                <a:latin typeface="Times New Roman"/>
              </a:rPr>
              <a:t>Militaru</a:t>
            </a:r>
            <a:r>
              <a:rPr lang="en-US" sz="1400" b="0" strike="noStrike" spc="-1" dirty="0">
                <a:solidFill>
                  <a:srgbClr val="000000"/>
                </a:solidFill>
                <a:latin typeface="Times New Roman"/>
              </a:rPr>
              <a:t>, Maria-</a:t>
            </a:r>
            <a:r>
              <a:rPr lang="en-US" sz="1400" b="0" strike="noStrike" spc="-1" dirty="0" err="1">
                <a:solidFill>
                  <a:srgbClr val="000000"/>
                </a:solidFill>
                <a:latin typeface="Times New Roman"/>
              </a:rPr>
              <a:t>Denisa</a:t>
            </a:r>
            <a:r>
              <a:rPr lang="en-US" sz="1400" b="0" strike="noStrike" spc="-1" dirty="0">
                <a:solidFill>
                  <a:srgbClr val="000000"/>
                </a:solidFill>
                <a:latin typeface="Times New Roman"/>
              </a:rPr>
              <a:t> </a:t>
            </a:r>
            <a:r>
              <a:rPr lang="en-US" sz="1400" b="0" strike="noStrike" spc="-1" dirty="0" err="1">
                <a:solidFill>
                  <a:srgbClr val="000000"/>
                </a:solidFill>
                <a:latin typeface="Times New Roman"/>
              </a:rPr>
              <a:t>Militaru</a:t>
            </a:r>
            <a:r>
              <a:rPr lang="en-US" sz="1400" b="0" strike="noStrike" spc="-1" dirty="0">
                <a:solidFill>
                  <a:srgbClr val="000000"/>
                </a:solidFill>
                <a:latin typeface="Times New Roman"/>
              </a:rPr>
              <a:t>, and </a:t>
            </a:r>
            <a:r>
              <a:rPr lang="en-US" sz="1400" b="0" strike="noStrike" spc="-1" dirty="0" err="1">
                <a:solidFill>
                  <a:srgbClr val="000000"/>
                </a:solidFill>
                <a:latin typeface="Times New Roman"/>
              </a:rPr>
              <a:t>Kuderna</a:t>
            </a:r>
            <a:r>
              <a:rPr lang="en-US" sz="1400" b="0" strike="noStrike" spc="-1" dirty="0">
                <a:solidFill>
                  <a:srgbClr val="000000"/>
                </a:solidFill>
                <a:latin typeface="Times New Roman"/>
              </a:rPr>
              <a:t>-Iulian </a:t>
            </a:r>
            <a:r>
              <a:rPr lang="en-US" sz="1400" b="0" strike="noStrike" spc="-1" dirty="0" err="1">
                <a:solidFill>
                  <a:srgbClr val="000000"/>
                </a:solidFill>
                <a:latin typeface="Times New Roman"/>
              </a:rPr>
              <a:t>Benta</a:t>
            </a:r>
            <a:r>
              <a:rPr lang="en-US" sz="1400" b="0" strike="noStrike" spc="-1" dirty="0">
                <a:solidFill>
                  <a:srgbClr val="000000"/>
                </a:solidFill>
                <a:latin typeface="Times New Roman"/>
              </a:rPr>
              <a:t>. Physical exercise form correction using neural networks. In Companion Publication of the 2020 International Conference on Multimodal Interaction, pages 240–244, 2020.</a:t>
            </a:r>
          </a:p>
          <a:p>
            <a:pPr algn="just">
              <a:lnSpc>
                <a:spcPct val="150000"/>
              </a:lnSpc>
              <a:spcBef>
                <a:spcPts val="751"/>
              </a:spcBef>
              <a:buClr>
                <a:srgbClr val="000000"/>
              </a:buClr>
              <a:tabLst>
                <a:tab pos="0" algn="l"/>
              </a:tabLst>
            </a:pPr>
            <a:r>
              <a:rPr lang="en-US" sz="1400" b="1" strike="noStrike" spc="-1" dirty="0">
                <a:solidFill>
                  <a:srgbClr val="000000"/>
                </a:solidFill>
                <a:latin typeface="Times New Roman"/>
              </a:rPr>
              <a:t>[2]</a:t>
            </a:r>
            <a:r>
              <a:rPr lang="en-US" sz="1400" b="0" strike="noStrike" spc="-1" dirty="0">
                <a:solidFill>
                  <a:srgbClr val="000000"/>
                </a:solidFill>
                <a:latin typeface="Times New Roman"/>
              </a:rPr>
              <a:t> Yash Agrawal, Yash Shah, and Abhishek Sharma. Implementation of machine learning technique for identification of yoga poses. In 2020 IEEE 9th international conference on communication systems and network technologies (CSNT), pages 40–43. IEEE, 2020. </a:t>
            </a:r>
            <a:endParaRPr lang="en-IN" sz="1400" spc="-1" dirty="0">
              <a:solidFill>
                <a:srgbClr val="000000"/>
              </a:solidFill>
              <a:latin typeface="Arial"/>
            </a:endParaRPr>
          </a:p>
          <a:p>
            <a:pPr algn="just">
              <a:lnSpc>
                <a:spcPct val="150000"/>
              </a:lnSpc>
              <a:spcBef>
                <a:spcPts val="751"/>
              </a:spcBef>
              <a:buClr>
                <a:srgbClr val="000000"/>
              </a:buClr>
              <a:tabLst>
                <a:tab pos="0" algn="l"/>
              </a:tabLst>
            </a:pPr>
            <a:r>
              <a:rPr lang="en-US" sz="1400" b="1" strike="noStrike" spc="-1" dirty="0">
                <a:solidFill>
                  <a:srgbClr val="000000"/>
                </a:solidFill>
                <a:latin typeface="Times New Roman"/>
              </a:rPr>
              <a:t>[3]</a:t>
            </a:r>
            <a:r>
              <a:rPr lang="en-US" sz="1400" b="0" strike="noStrike" spc="-1" dirty="0">
                <a:solidFill>
                  <a:srgbClr val="000000"/>
                </a:solidFill>
                <a:latin typeface="Times New Roman"/>
              </a:rPr>
              <a:t> Aritz </a:t>
            </a:r>
            <a:r>
              <a:rPr lang="en-US" sz="1400" b="0" strike="noStrike" spc="-1" dirty="0" err="1">
                <a:solidFill>
                  <a:srgbClr val="000000"/>
                </a:solidFill>
                <a:latin typeface="Times New Roman"/>
              </a:rPr>
              <a:t>Badiola-Bengoa</a:t>
            </a:r>
            <a:r>
              <a:rPr lang="en-US" sz="1400" b="0" strike="noStrike" spc="-1" dirty="0">
                <a:solidFill>
                  <a:srgbClr val="000000"/>
                </a:solidFill>
                <a:latin typeface="Times New Roman"/>
              </a:rPr>
              <a:t> and Amaia Mendez-</a:t>
            </a:r>
            <a:r>
              <a:rPr lang="en-US" sz="1400" b="0" strike="noStrike" spc="-1" dirty="0" err="1">
                <a:solidFill>
                  <a:srgbClr val="000000"/>
                </a:solidFill>
                <a:latin typeface="Times New Roman"/>
              </a:rPr>
              <a:t>Zorrilla</a:t>
            </a:r>
            <a:r>
              <a:rPr lang="en-US" sz="1400" b="0" strike="noStrike" spc="-1" dirty="0">
                <a:solidFill>
                  <a:srgbClr val="000000"/>
                </a:solidFill>
                <a:latin typeface="Times New Roman"/>
              </a:rPr>
              <a:t>. A systematic review of the application of camera-based human pose estimation in the field of sport and physical exercise. Sensors, 21(18):5996, 2021.</a:t>
            </a:r>
            <a:endParaRPr lang="en-IN" sz="1400" spc="-1" dirty="0">
              <a:solidFill>
                <a:srgbClr val="000000"/>
              </a:solidFill>
              <a:latin typeface="Arial"/>
            </a:endParaRPr>
          </a:p>
          <a:p>
            <a:pPr algn="just">
              <a:lnSpc>
                <a:spcPct val="150000"/>
              </a:lnSpc>
              <a:spcBef>
                <a:spcPts val="751"/>
              </a:spcBef>
              <a:buClr>
                <a:srgbClr val="000000"/>
              </a:buClr>
              <a:tabLst>
                <a:tab pos="0" algn="l"/>
              </a:tabLst>
            </a:pPr>
            <a:r>
              <a:rPr lang="en-US" sz="1400" b="1" strike="noStrike" spc="-1" dirty="0">
                <a:solidFill>
                  <a:srgbClr val="000000"/>
                </a:solidFill>
                <a:latin typeface="Times New Roman"/>
              </a:rPr>
              <a:t>[4]</a:t>
            </a:r>
            <a:r>
              <a:rPr lang="en-US" sz="1400" b="0" strike="noStrike" spc="-1" dirty="0">
                <a:solidFill>
                  <a:srgbClr val="000000"/>
                </a:solidFill>
                <a:latin typeface="Times New Roman"/>
              </a:rPr>
              <a:t> Abdul Hannan, Muhammad Zohaib Shafiq, Faisal Hussain, and Ivan Miguel Pires. A portable smart fitness suite for real-time exercise monitoring and posture correction. Sensors, 21(19):6692, 2021.</a:t>
            </a:r>
            <a:endParaRPr lang="en-IN" sz="1400" spc="-1" dirty="0">
              <a:solidFill>
                <a:srgbClr val="000000"/>
              </a:solidFill>
              <a:latin typeface="Arial"/>
            </a:endParaRPr>
          </a:p>
          <a:p>
            <a:pPr algn="just">
              <a:lnSpc>
                <a:spcPct val="150000"/>
              </a:lnSpc>
              <a:spcBef>
                <a:spcPts val="751"/>
              </a:spcBef>
              <a:buClr>
                <a:srgbClr val="000000"/>
              </a:buClr>
              <a:tabLst>
                <a:tab pos="0" algn="l"/>
              </a:tabLst>
            </a:pPr>
            <a:r>
              <a:rPr lang="en-US" sz="1400" b="1" strike="noStrike" spc="-1" dirty="0">
                <a:solidFill>
                  <a:srgbClr val="000000"/>
                </a:solidFill>
                <a:latin typeface="Times New Roman"/>
              </a:rPr>
              <a:t>[5]</a:t>
            </a:r>
            <a:r>
              <a:rPr lang="en-US" sz="1400" b="0" strike="noStrike" spc="-1" dirty="0">
                <a:solidFill>
                  <a:srgbClr val="000000"/>
                </a:solidFill>
                <a:latin typeface="Times New Roman"/>
              </a:rPr>
              <a:t> Muhammad Usman Ashraf, Abdul Hannan, </a:t>
            </a:r>
            <a:r>
              <a:rPr lang="en-US" sz="1400" b="0" strike="noStrike" spc="-1" dirty="0" err="1">
                <a:solidFill>
                  <a:srgbClr val="000000"/>
                </a:solidFill>
                <a:latin typeface="Times New Roman"/>
              </a:rPr>
              <a:t>Sehrish</a:t>
            </a:r>
            <a:r>
              <a:rPr lang="en-US" sz="1400" b="0" strike="noStrike" spc="-1" dirty="0">
                <a:solidFill>
                  <a:srgbClr val="000000"/>
                </a:solidFill>
                <a:latin typeface="Times New Roman"/>
              </a:rPr>
              <a:t> Munawar Cheema, Zahra Ali, </a:t>
            </a:r>
            <a:r>
              <a:rPr lang="en-US" sz="1400" b="0" strike="noStrike" spc="-1" dirty="0" err="1">
                <a:solidFill>
                  <a:srgbClr val="000000"/>
                </a:solidFill>
                <a:latin typeface="Times New Roman"/>
              </a:rPr>
              <a:t>Abdulraheem</a:t>
            </a:r>
            <a:r>
              <a:rPr lang="en-US" sz="1400" b="0" strike="noStrike" spc="-1" dirty="0">
                <a:solidFill>
                  <a:srgbClr val="000000"/>
                </a:solidFill>
                <a:latin typeface="Times New Roman"/>
              </a:rPr>
              <a:t> Alofi, et al. Detection and tracking contagion using </a:t>
            </a:r>
            <a:r>
              <a:rPr lang="en-US" sz="1400" b="0" strike="noStrike" spc="-1" dirty="0" err="1">
                <a:solidFill>
                  <a:srgbClr val="000000"/>
                </a:solidFill>
                <a:latin typeface="Times New Roman"/>
              </a:rPr>
              <a:t>iot</a:t>
            </a:r>
            <a:r>
              <a:rPr lang="en-US" sz="1400" b="0" strike="noStrike" spc="-1" dirty="0">
                <a:solidFill>
                  <a:srgbClr val="000000"/>
                </a:solidFill>
                <a:latin typeface="Times New Roman"/>
              </a:rPr>
              <a:t>-edge technologies: Confronting covid-19 pandemic. In 2020 international conference on electrical, communication, and computer engineering (ICECCE), pages 1–6. IEEE, 2020. </a:t>
            </a:r>
            <a:endParaRPr lang="en-IN" sz="1400" b="0" strike="noStrike" spc="-1" dirty="0">
              <a:solidFill>
                <a:srgbClr val="000000"/>
              </a:solidFill>
              <a:latin typeface="Arial"/>
            </a:endParaRPr>
          </a:p>
          <a:p>
            <a:pPr algn="just">
              <a:lnSpc>
                <a:spcPct val="150000"/>
              </a:lnSpc>
              <a:spcBef>
                <a:spcPts val="751"/>
              </a:spcBef>
              <a:tabLst>
                <a:tab pos="0" algn="l"/>
              </a:tabLst>
            </a:pPr>
            <a:endParaRPr lang="en-IN" sz="1400" b="0" strike="noStrike" spc="-1" dirty="0">
              <a:solidFill>
                <a:srgbClr val="000000"/>
              </a:solidFill>
              <a:latin typeface="Arial"/>
            </a:endParaRPr>
          </a:p>
          <a:p>
            <a:pPr algn="just">
              <a:lnSpc>
                <a:spcPct val="150000"/>
              </a:lnSpc>
              <a:spcBef>
                <a:spcPts val="751"/>
              </a:spcBef>
              <a:tabLst>
                <a:tab pos="0" algn="l"/>
              </a:tabLst>
            </a:pPr>
            <a:endParaRPr lang="en-IN" sz="1400" b="0" strike="noStrike" spc="-1" dirty="0">
              <a:solidFill>
                <a:srgbClr val="000000"/>
              </a:solidFill>
              <a:latin typeface="Arial"/>
            </a:endParaRPr>
          </a:p>
          <a:p>
            <a:pPr algn="just">
              <a:lnSpc>
                <a:spcPct val="150000"/>
              </a:lnSpc>
              <a:spcBef>
                <a:spcPts val="751"/>
              </a:spcBef>
              <a:tabLst>
                <a:tab pos="0" algn="l"/>
              </a:tabLst>
            </a:pPr>
            <a:endParaRPr lang="en-IN" sz="1400" b="0" strike="noStrike" spc="-1" dirty="0">
              <a:solidFill>
                <a:srgbClr val="000000"/>
              </a:solidFill>
              <a:latin typeface="Arial"/>
            </a:endParaRPr>
          </a:p>
        </p:txBody>
      </p:sp>
      <p:sp>
        <p:nvSpPr>
          <p:cNvPr id="360" name="Google Shape;360;p12"/>
          <p:cNvSpPr txBox="1"/>
          <p:nvPr/>
        </p:nvSpPr>
        <p:spPr>
          <a:xfrm>
            <a:off x="8647270" y="6407941"/>
            <a:ext cx="3657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457200" y="1174459"/>
            <a:ext cx="6273551" cy="4893607"/>
          </a:xfrm>
          <a:prstGeom prst="rect">
            <a:avLst/>
          </a:prstGeom>
          <a:noFill/>
          <a:ln>
            <a:noFill/>
          </a:ln>
        </p:spPr>
        <p:txBody>
          <a:bodyPr spcFirstLastPara="1" wrap="square" lIns="91425" tIns="45700" rIns="91425" bIns="45700" anchor="t" anchorCtr="0">
            <a:spAutoFit/>
          </a:bodyPr>
          <a:lstStyle/>
          <a:p>
            <a:pPr marL="914400" marR="0" lvl="1" indent="-406400" algn="just" rtl="0">
              <a:lnSpc>
                <a:spcPct val="100000"/>
              </a:lnSpc>
              <a:spcBef>
                <a:spcPts val="0"/>
              </a:spcBef>
              <a:spcAft>
                <a:spcPts val="0"/>
              </a:spcAft>
              <a:buClr>
                <a:srgbClr val="000000"/>
              </a:buClr>
              <a:buSzPts val="2800"/>
              <a:buFont typeface="Arial"/>
              <a:buChar char="○"/>
            </a:pPr>
            <a:r>
              <a:rPr lang="en-US" sz="3200" b="0" i="0" u="none" strike="noStrike" cap="none" dirty="0">
                <a:solidFill>
                  <a:srgbClr val="252525"/>
                </a:solidFill>
                <a:latin typeface="Times New Roman"/>
                <a:ea typeface="Times New Roman"/>
                <a:cs typeface="Times New Roman"/>
                <a:sym typeface="Times New Roman"/>
              </a:rPr>
              <a:t>Introduction</a:t>
            </a:r>
            <a:endParaRPr sz="3200" b="0" i="0" u="none" strike="noStrike" cap="none" dirty="0">
              <a:solidFill>
                <a:srgbClr val="252525"/>
              </a:solidFill>
              <a:latin typeface="Times New Roman"/>
              <a:ea typeface="Times New Roman"/>
              <a:cs typeface="Times New Roman"/>
              <a:sym typeface="Times New Roman"/>
            </a:endParaRPr>
          </a:p>
          <a:p>
            <a:pPr marL="914400" marR="0" lvl="1" indent="-406400" algn="just" rtl="0">
              <a:lnSpc>
                <a:spcPct val="100000"/>
              </a:lnSpc>
              <a:spcBef>
                <a:spcPts val="0"/>
              </a:spcBef>
              <a:spcAft>
                <a:spcPts val="0"/>
              </a:spcAft>
              <a:buClr>
                <a:srgbClr val="000000"/>
              </a:buClr>
              <a:buSzPts val="2800"/>
              <a:buFont typeface="Arial"/>
              <a:buChar char="○"/>
            </a:pPr>
            <a:r>
              <a:rPr lang="en-US" sz="3200" dirty="0">
                <a:solidFill>
                  <a:srgbClr val="252525"/>
                </a:solidFill>
                <a:latin typeface="Times New Roman"/>
                <a:ea typeface="Times New Roman"/>
                <a:cs typeface="Times New Roman"/>
                <a:sym typeface="Times New Roman"/>
              </a:rPr>
              <a:t>Highlights of</a:t>
            </a:r>
            <a:r>
              <a:rPr lang="en-US" sz="3200" dirty="0">
                <a:solidFill>
                  <a:srgbClr val="000000"/>
                </a:solidFill>
                <a:latin typeface="Times New Roman"/>
                <a:ea typeface="Times New Roman"/>
                <a:cs typeface="Times New Roman"/>
                <a:sym typeface="Times New Roman"/>
              </a:rPr>
              <a:t> </a:t>
            </a:r>
            <a:r>
              <a:rPr lang="en-US" sz="2800" b="0" i="0" u="none" strike="noStrike" cap="none" dirty="0">
                <a:solidFill>
                  <a:srgbClr val="252525"/>
                </a:solidFill>
                <a:latin typeface="Times New Roman"/>
                <a:ea typeface="Times New Roman"/>
                <a:cs typeface="Times New Roman"/>
                <a:sym typeface="Times New Roman"/>
              </a:rPr>
              <a:t>Literature Survey</a:t>
            </a:r>
            <a:endParaRPr lang="en-US" sz="2800" dirty="0">
              <a:solidFill>
                <a:srgbClr val="252525"/>
              </a:solidFill>
              <a:latin typeface="Times New Roman"/>
              <a:ea typeface="Times New Roman"/>
              <a:cs typeface="Times New Roman"/>
              <a:sym typeface="Times New Roman"/>
            </a:endParaRPr>
          </a:p>
          <a:p>
            <a:pPr marL="914400" marR="0" lvl="1" indent="-406400" algn="just" rtl="0">
              <a:lnSpc>
                <a:spcPct val="100000"/>
              </a:lnSpc>
              <a:spcBef>
                <a:spcPts val="0"/>
              </a:spcBef>
              <a:spcAft>
                <a:spcPts val="0"/>
              </a:spcAft>
              <a:buClr>
                <a:srgbClr val="000000"/>
              </a:buClr>
              <a:buSzPts val="2800"/>
              <a:buFont typeface="Arial"/>
              <a:buChar char="○"/>
            </a:pPr>
            <a:r>
              <a:rPr lang="en-US" sz="2800" dirty="0">
                <a:solidFill>
                  <a:srgbClr val="252525"/>
                </a:solidFill>
                <a:latin typeface="Times New Roman"/>
                <a:ea typeface="Times New Roman"/>
                <a:cs typeface="Times New Roman"/>
                <a:sym typeface="Times New Roman"/>
              </a:rPr>
              <a:t>System Design</a:t>
            </a:r>
          </a:p>
          <a:p>
            <a:pPr marL="914400" marR="0" lvl="1" indent="-406400" algn="just" rtl="0">
              <a:lnSpc>
                <a:spcPct val="100000"/>
              </a:lnSpc>
              <a:spcBef>
                <a:spcPts val="0"/>
              </a:spcBef>
              <a:spcAft>
                <a:spcPts val="0"/>
              </a:spcAft>
              <a:buClr>
                <a:srgbClr val="000000"/>
              </a:buClr>
              <a:buSzPts val="2800"/>
              <a:buFont typeface="Arial"/>
              <a:buChar char="○"/>
            </a:pPr>
            <a:r>
              <a:rPr lang="en-US" sz="2800" b="0" i="0" u="none" strike="noStrike" cap="none" dirty="0">
                <a:solidFill>
                  <a:srgbClr val="252525"/>
                </a:solidFill>
                <a:latin typeface="Times New Roman"/>
                <a:ea typeface="Times New Roman"/>
                <a:cs typeface="Times New Roman"/>
                <a:sym typeface="Times New Roman"/>
              </a:rPr>
              <a:t>Module Description</a:t>
            </a:r>
          </a:p>
          <a:p>
            <a:pPr marL="914400" lvl="1" indent="-406400" algn="just">
              <a:buClr>
                <a:srgbClr val="000000"/>
              </a:buClr>
              <a:buSzPts val="2800"/>
              <a:buFont typeface="Arial"/>
              <a:buChar char="○"/>
            </a:pPr>
            <a:r>
              <a:rPr lang="en-US" sz="2800" dirty="0">
                <a:solidFill>
                  <a:srgbClr val="252525"/>
                </a:solidFill>
                <a:latin typeface="Times New Roman"/>
                <a:ea typeface="Times New Roman"/>
                <a:cs typeface="Times New Roman"/>
                <a:sym typeface="Times New Roman"/>
              </a:rPr>
              <a:t>Results and Performance Analysis </a:t>
            </a:r>
          </a:p>
          <a:p>
            <a:pPr marL="914400" lvl="1" indent="-406400" algn="just">
              <a:buClr>
                <a:srgbClr val="000000"/>
              </a:buClr>
              <a:buSzPts val="2800"/>
              <a:buFont typeface="Arial"/>
              <a:buChar char="○"/>
            </a:pPr>
            <a:r>
              <a:rPr lang="en-US" sz="2800" b="0" i="0" u="none" strike="noStrike" cap="none" dirty="0">
                <a:solidFill>
                  <a:srgbClr val="252525"/>
                </a:solidFill>
                <a:latin typeface="Times New Roman"/>
                <a:ea typeface="Times New Roman"/>
                <a:cs typeface="Times New Roman"/>
                <a:sym typeface="Times New Roman"/>
              </a:rPr>
              <a:t>Conclusion </a:t>
            </a:r>
          </a:p>
          <a:p>
            <a:pPr marL="914400" lvl="1" indent="-406400" algn="just">
              <a:buClr>
                <a:srgbClr val="000000"/>
              </a:buClr>
              <a:buSzPts val="2800"/>
              <a:buFont typeface="Arial"/>
              <a:buChar char="○"/>
            </a:pPr>
            <a:r>
              <a:rPr lang="en-US" sz="2800" b="0" i="0" u="none" strike="noStrike" cap="none" dirty="0">
                <a:solidFill>
                  <a:srgbClr val="252525"/>
                </a:solidFill>
                <a:latin typeface="Times New Roman"/>
                <a:ea typeface="Times New Roman"/>
                <a:cs typeface="Times New Roman"/>
                <a:sym typeface="Times New Roman"/>
              </a:rPr>
              <a:t>References</a:t>
            </a:r>
            <a:endParaRPr sz="2800" b="0" i="0" u="none" strike="noStrike" cap="none" dirty="0">
              <a:solidFill>
                <a:srgbClr val="25252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br>
              <a:rPr lang="en-US" sz="1600" b="0" i="0" u="none" strike="noStrike" cap="none" dirty="0">
                <a:solidFill>
                  <a:srgbClr val="000000"/>
                </a:solidFill>
                <a:latin typeface="Arial"/>
                <a:ea typeface="Arial"/>
                <a:cs typeface="Arial"/>
                <a:sym typeface="Arial"/>
              </a:rPr>
            </a:br>
            <a:endParaRPr sz="1600" b="0" i="0" u="none" strike="noStrike" cap="none" dirty="0">
              <a:solidFill>
                <a:srgbClr val="25252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600" b="0" i="0" u="none" strike="noStrike" cap="none" dirty="0">
                <a:solidFill>
                  <a:srgbClr val="000000"/>
                </a:solidFill>
                <a:latin typeface="Arial"/>
                <a:ea typeface="Arial"/>
                <a:cs typeface="Arial"/>
                <a:sym typeface="Arial"/>
              </a:rPr>
            </a:br>
            <a:endParaRPr sz="32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3"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1/20</a:t>
            </a:r>
            <a:endParaRPr sz="1400" b="0" i="0" u="none" strike="noStrike" cap="none">
              <a:solidFill>
                <a:srgbClr val="000000"/>
              </a:solidFill>
              <a:latin typeface="Arial"/>
              <a:ea typeface="Arial"/>
              <a:cs typeface="Arial"/>
              <a:sym typeface="Arial"/>
            </a:endParaRPr>
          </a:p>
        </p:txBody>
      </p:sp>
      <p:sp>
        <p:nvSpPr>
          <p:cNvPr id="124" name="Google Shape;124;p2"/>
          <p:cNvSpPr txBox="1">
            <a:spLocks noGrp="1"/>
          </p:cNvSpPr>
          <p:nvPr>
            <p:ph type="title"/>
          </p:nvPr>
        </p:nvSpPr>
        <p:spPr>
          <a:xfrm>
            <a:off x="435121" y="339365"/>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
        <p:nvSpPr>
          <p:cNvPr id="125" name="Google Shape;125;p2"/>
          <p:cNvSpPr txBox="1"/>
          <p:nvPr/>
        </p:nvSpPr>
        <p:spPr>
          <a:xfrm>
            <a:off x="1807800" y="3638125"/>
            <a:ext cx="3000000" cy="6156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800"/>
              <a:buFont typeface="Arial"/>
              <a:buNone/>
            </a:pPr>
            <a:endParaRPr sz="2800" b="0" i="0" u="none" strike="noStrike" cap="none">
              <a:solidFill>
                <a:srgbClr val="252525"/>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3"/>
          <p:cNvSpPr txBox="1">
            <a:spLocks noGrp="1"/>
          </p:cNvSpPr>
          <p:nvPr>
            <p:ph type="title"/>
          </p:nvPr>
        </p:nvSpPr>
        <p:spPr>
          <a:xfrm>
            <a:off x="524758" y="181027"/>
            <a:ext cx="6347713" cy="132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a:t>
            </a:r>
            <a:br>
              <a:rPr lang="en-US" sz="3600" dirty="0">
                <a:solidFill>
                  <a:srgbClr val="4E67C8"/>
                </a:solidFill>
                <a:latin typeface="Times New Roman"/>
                <a:ea typeface="Times New Roman"/>
                <a:cs typeface="Times New Roman"/>
                <a:sym typeface="Times New Roman"/>
              </a:rPr>
            </a:br>
            <a:endParaRPr sz="3600" dirty="0"/>
          </a:p>
        </p:txBody>
      </p:sp>
      <p:sp>
        <p:nvSpPr>
          <p:cNvPr id="137" name="Google Shape;137;p3"/>
          <p:cNvSpPr txBox="1">
            <a:spLocks noGrp="1"/>
          </p:cNvSpPr>
          <p:nvPr>
            <p:ph idx="1"/>
          </p:nvPr>
        </p:nvSpPr>
        <p:spPr>
          <a:xfrm>
            <a:off x="122549" y="983353"/>
            <a:ext cx="7739406" cy="5162923"/>
          </a:xfrm>
          <a:prstGeom prst="rect">
            <a:avLst/>
          </a:prstGeom>
          <a:noFill/>
          <a:ln>
            <a:noFill/>
          </a:ln>
        </p:spPr>
        <p:txBody>
          <a:bodyPr spcFirstLastPara="1" wrap="square" lIns="91425" tIns="45700" rIns="91425" bIns="45700" anchor="t" anchorCtr="0">
            <a:noAutofit/>
          </a:bodyPr>
          <a:lstStyle/>
          <a:p>
            <a:pPr marL="355600" indent="-355600" algn="just" fontAlgn="auto">
              <a:lnSpc>
                <a:spcPct val="170000"/>
              </a:lnSpc>
              <a:spcAft>
                <a:spcPct val="0"/>
              </a:spcAft>
              <a:defRPr/>
            </a:pPr>
            <a:r>
              <a:rPr lang="en-US" sz="1800" dirty="0">
                <a:latin typeface="Times New Roman"/>
                <a:ea typeface="+mn-lt"/>
                <a:cs typeface="Times New Roman"/>
              </a:rPr>
              <a:t>The manner in which human beings conduct their health and fitness can result in numerous benefits and prevention of weight problems, that may successfully lessen the threat of loss of life. </a:t>
            </a:r>
            <a:endParaRPr lang="en-US" sz="1800" dirty="0">
              <a:latin typeface="Times New Roman"/>
              <a:cs typeface="Times New Roman"/>
            </a:endParaRPr>
          </a:p>
          <a:p>
            <a:pPr marL="355600" indent="-355600" algn="just">
              <a:lnSpc>
                <a:spcPct val="170000"/>
              </a:lnSpc>
              <a:spcAft>
                <a:spcPct val="0"/>
              </a:spcAft>
              <a:defRPr/>
            </a:pPr>
            <a:r>
              <a:rPr lang="en-US" sz="1800" dirty="0">
                <a:latin typeface="Times New Roman"/>
                <a:ea typeface="+mn-lt"/>
                <a:cs typeface="+mn-lt"/>
              </a:rPr>
              <a:t>Working out at home is an opportunity to make fitness accessible without requiring lots of equipment. However, it has its drawbacks such as a confined access of fitness know-how, which can lead to severe injuries. </a:t>
            </a:r>
            <a:endParaRPr lang="en-US" sz="1800" dirty="0">
              <a:latin typeface="Times New Roman"/>
              <a:cs typeface="Times New Roman"/>
            </a:endParaRPr>
          </a:p>
          <a:p>
            <a:pPr marL="355600" indent="-355600" algn="just">
              <a:lnSpc>
                <a:spcPct val="170000"/>
              </a:lnSpc>
              <a:spcAft>
                <a:spcPct val="0"/>
              </a:spcAft>
              <a:defRPr/>
            </a:pPr>
            <a:r>
              <a:rPr lang="en-US" sz="1800" dirty="0">
                <a:latin typeface="Times New Roman"/>
                <a:ea typeface="+mn-lt"/>
                <a:cs typeface="+mn-lt"/>
              </a:rPr>
              <a:t>Our solution uses the MediaPipe library, trained and fine-tuned for form detection and correction. </a:t>
            </a:r>
            <a:r>
              <a:rPr lang="en-US" dirty="0">
                <a:latin typeface="Times New Roman"/>
                <a:ea typeface="+mn-lt"/>
                <a:cs typeface="+mn-lt"/>
              </a:rPr>
              <a:t>T</a:t>
            </a:r>
            <a:r>
              <a:rPr lang="en-US" sz="1800" dirty="0">
                <a:latin typeface="Times New Roman"/>
                <a:ea typeface="+mn-lt"/>
                <a:cs typeface="+mn-lt"/>
              </a:rPr>
              <a:t>his enables users to get accurate and real-time information about their exercise technique, which can help them improve performance and prevent injury.</a:t>
            </a:r>
          </a:p>
          <a:p>
            <a:pPr marL="0" indent="0" algn="just" fontAlgn="auto">
              <a:spcAft>
                <a:spcPct val="0"/>
              </a:spcAft>
              <a:buNone/>
              <a:defRPr/>
            </a:pPr>
            <a:endParaRPr lang="en-US" sz="1800" b="1" dirty="0">
              <a:latin typeface="Times New Roman"/>
              <a:cs typeface="Calibri"/>
            </a:endParaRPr>
          </a:p>
          <a:p>
            <a:pPr algn="just" fontAlgn="auto">
              <a:spcAft>
                <a:spcPct val="0"/>
              </a:spcAft>
              <a:defRPr/>
            </a:pPr>
            <a:endParaRPr lang="en-US" sz="1800" b="1" dirty="0">
              <a:latin typeface="Times New Roman"/>
              <a:cs typeface="Calibri"/>
            </a:endParaRPr>
          </a:p>
          <a:p>
            <a:pPr algn="just" fontAlgn="auto">
              <a:spcAft>
                <a:spcPct val="0"/>
              </a:spcAft>
              <a:defRPr/>
            </a:pPr>
            <a:endParaRPr lang="en-US" sz="1800" dirty="0">
              <a:latin typeface="Times New Roman"/>
              <a:cs typeface="Times New Roman"/>
            </a:endParaRPr>
          </a:p>
          <a:p>
            <a:pPr algn="just" fontAlgn="auto">
              <a:spcAft>
                <a:spcPct val="0"/>
              </a:spcAft>
              <a:defRPr/>
            </a:pPr>
            <a:endParaRPr lang="en-US" sz="1800" dirty="0">
              <a:latin typeface="Times New Roman"/>
              <a:cs typeface="Times New Roman"/>
            </a:endParaRPr>
          </a:p>
          <a:p>
            <a:pPr algn="just" fontAlgn="auto">
              <a:spcAft>
                <a:spcPct val="0"/>
              </a:spcAft>
              <a:defRPr/>
            </a:pPr>
            <a:endParaRPr lang="en-US" sz="1800" dirty="0">
              <a:latin typeface="Times New Roman"/>
              <a:cs typeface="Calibri"/>
            </a:endParaRPr>
          </a:p>
          <a:p>
            <a:pPr marL="365760" lvl="0" indent="-139446" algn="l" rtl="0">
              <a:lnSpc>
                <a:spcPct val="100000"/>
              </a:lnSpc>
              <a:spcBef>
                <a:spcPts val="700"/>
              </a:spcBef>
              <a:spcAft>
                <a:spcPts val="0"/>
              </a:spcAft>
              <a:buSzPts val="1836"/>
              <a:buNone/>
            </a:pPr>
            <a:endParaRPr dirty="0"/>
          </a:p>
        </p:txBody>
      </p:sp>
      <p:sp>
        <p:nvSpPr>
          <p:cNvPr id="139" name="Google Shape;139;p3"/>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2/20</a:t>
            </a:r>
            <a:endParaRPr sz="1400" b="0" i="0" u="none" strike="noStrike" cap="none">
              <a:solidFill>
                <a:srgbClr val="000000"/>
              </a:solidFill>
              <a:latin typeface="Arial"/>
              <a:ea typeface="Arial"/>
              <a:cs typeface="Arial"/>
              <a:sym typeface="Arial"/>
            </a:endParaRPr>
          </a:p>
        </p:txBody>
      </p:sp>
      <p:sp>
        <p:nvSpPr>
          <p:cNvPr id="140" name="Google Shape;140;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6" name="Google Shape;146;p4"/>
          <p:cNvSpPr txBox="1">
            <a:spLocks noGrp="1"/>
          </p:cNvSpPr>
          <p:nvPr>
            <p:ph type="title"/>
          </p:nvPr>
        </p:nvSpPr>
        <p:spPr>
          <a:xfrm>
            <a:off x="204247" y="138260"/>
            <a:ext cx="5819481" cy="132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Literature Survey 				</a:t>
            </a:r>
            <a:endParaRPr sz="3600" dirty="0">
              <a:solidFill>
                <a:srgbClr val="4E67C8"/>
              </a:solidFill>
              <a:latin typeface="Times New Roman"/>
              <a:ea typeface="Times New Roman"/>
              <a:cs typeface="Times New Roman"/>
              <a:sym typeface="Times New Roman"/>
            </a:endParaRPr>
          </a:p>
        </p:txBody>
      </p:sp>
      <p:sp>
        <p:nvSpPr>
          <p:cNvPr id="2" name="Content Placeholder 1"/>
          <p:cNvSpPr>
            <a:spLocks noGrp="1"/>
          </p:cNvSpPr>
          <p:nvPr>
            <p:ph idx="1"/>
          </p:nvPr>
        </p:nvSpPr>
        <p:spPr>
          <a:xfrm>
            <a:off x="81697" y="1459060"/>
            <a:ext cx="7601147" cy="4602375"/>
          </a:xfrm>
        </p:spPr>
        <p:txBody>
          <a:bodyPr>
            <a:normAutofit fontScale="92500"/>
          </a:bodyPr>
          <a:lstStyle/>
          <a:p>
            <a:pPr algn="l"/>
            <a:r>
              <a:rPr lang="en-US" sz="1800" b="0" i="0" u="none" strike="noStrike" baseline="0" dirty="0">
                <a:solidFill>
                  <a:schemeClr val="tx1"/>
                </a:solidFill>
                <a:latin typeface="NimbusRomNo9L-Regu"/>
              </a:rPr>
              <a:t>C. </a:t>
            </a:r>
            <a:r>
              <a:rPr lang="en-US" sz="1800" b="0" i="0" u="none" strike="noStrike" baseline="0" dirty="0" err="1">
                <a:solidFill>
                  <a:schemeClr val="tx1"/>
                </a:solidFill>
                <a:latin typeface="NimbusRomNo9L-Regu"/>
              </a:rPr>
              <a:t>Militaru</a:t>
            </a:r>
            <a:r>
              <a:rPr lang="en-US" sz="1800" b="0" i="0" u="none" strike="noStrike" baseline="0" dirty="0">
                <a:solidFill>
                  <a:schemeClr val="tx1"/>
                </a:solidFill>
                <a:latin typeface="NimbusRomNo9L-Regu"/>
              </a:rPr>
              <a:t> et al. [1] created a database of 2400 images to train a CNN to classify images to monitor and correct the posture during physical exercises.</a:t>
            </a:r>
          </a:p>
          <a:p>
            <a:r>
              <a:rPr lang="en-US" sz="1800" b="0" i="0" u="none" strike="noStrike" dirty="0">
                <a:solidFill>
                  <a:schemeClr val="tx1"/>
                </a:solidFill>
                <a:effectLst/>
                <a:latin typeface="Times New Roman" panose="02020603050405020304" pitchFamily="18" charset="0"/>
              </a:rPr>
              <a:t>Y. Agarwal and A. Sharma [2] created a dataset containing a minimum of 5500 snap shots of ten unique yoga poses. Angles of the joints in the human body are extracted using the </a:t>
            </a:r>
            <a:r>
              <a:rPr lang="en-US" sz="1800" b="0" i="0" u="none" strike="noStrike" dirty="0" err="1">
                <a:solidFill>
                  <a:schemeClr val="tx1"/>
                </a:solidFill>
                <a:effectLst/>
                <a:latin typeface="Times New Roman" panose="02020603050405020304" pitchFamily="18" charset="0"/>
              </a:rPr>
              <a:t>tf</a:t>
            </a:r>
            <a:r>
              <a:rPr lang="en-US" sz="1800" b="0" i="0" u="none" strike="noStrike" dirty="0">
                <a:solidFill>
                  <a:schemeClr val="tx1"/>
                </a:solidFill>
                <a:effectLst/>
                <a:latin typeface="Times New Roman" panose="02020603050405020304" pitchFamily="18" charset="0"/>
              </a:rPr>
              <a:t>-pose skeleton and used as a feature to implement various machine learning models. However, this approach only works for static images.</a:t>
            </a:r>
          </a:p>
          <a:p>
            <a:pPr algn="l"/>
            <a:r>
              <a:rPr lang="en-US" sz="1800" b="0" i="0" u="none" strike="noStrike" baseline="0" dirty="0">
                <a:solidFill>
                  <a:schemeClr val="tx1"/>
                </a:solidFill>
                <a:latin typeface="NimbusRomNo9L-Regu"/>
              </a:rPr>
              <a:t>A. </a:t>
            </a:r>
            <a:r>
              <a:rPr lang="en-US" sz="1800" b="0" i="0" u="none" strike="noStrike" baseline="0" dirty="0" err="1">
                <a:solidFill>
                  <a:schemeClr val="tx1"/>
                </a:solidFill>
                <a:latin typeface="NimbusRomNo9L-Regu"/>
              </a:rPr>
              <a:t>Badiola</a:t>
            </a:r>
            <a:r>
              <a:rPr lang="en-US" sz="1800" b="0" i="0" u="none" strike="noStrike" baseline="0" dirty="0">
                <a:solidFill>
                  <a:schemeClr val="tx1"/>
                </a:solidFill>
                <a:latin typeface="NimbusRomNo9L-Regu"/>
              </a:rPr>
              <a:t> and A. Mendez [3], wrote a paper discussing Human Pose Estimation (HPE) and the performance of Deep Learning and its applications in sports and physical </a:t>
            </a:r>
            <a:r>
              <a:rPr lang="en-IN" sz="1800" b="0" i="0" u="none" strike="noStrike" baseline="0" dirty="0">
                <a:solidFill>
                  <a:schemeClr val="tx1"/>
                </a:solidFill>
                <a:latin typeface="NimbusRomNo9L-Regu"/>
              </a:rPr>
              <a:t>exercises.</a:t>
            </a:r>
          </a:p>
          <a:p>
            <a:r>
              <a:rPr lang="en-US" sz="1800" b="0" i="0" u="none" strike="noStrike" dirty="0">
                <a:solidFill>
                  <a:schemeClr val="tx1"/>
                </a:solidFill>
                <a:effectLst/>
                <a:latin typeface="Times New Roman" panose="02020603050405020304" pitchFamily="18" charset="0"/>
              </a:rPr>
              <a:t>A. Hannan, M. Shafiq, F. Hussain and I. Pires [4] proposed a fitness equipment set, consisting of a gyroscope and EMG sensory modules for performing T-bar and biceps curl exercise. It guided users to the best possible posture based on sensor readings, wherein they used a KNN classification model to predict and guide the user to perform a specific exercise. However, the usage of wearable devices impacts the user’s experience and potentially their exercise performance.</a:t>
            </a:r>
          </a:p>
          <a:p>
            <a:pPr algn="l"/>
            <a:endParaRPr lang="en-US" sz="1800" b="0" i="0" u="none" strike="noStrike" dirty="0">
              <a:solidFill>
                <a:schemeClr val="tx1"/>
              </a:solidFill>
              <a:effectLst/>
              <a:latin typeface="Times New Roman" panose="02020603050405020304" pitchFamily="18" charset="0"/>
            </a:endParaRPr>
          </a:p>
          <a:p>
            <a:pPr algn="l"/>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7"/>
          <p:cNvSpPr txBox="1">
            <a:spLocks noGrp="1"/>
          </p:cNvSpPr>
          <p:nvPr>
            <p:ph type="title"/>
          </p:nvPr>
        </p:nvSpPr>
        <p:spPr>
          <a:xfrm>
            <a:off x="505468" y="178322"/>
            <a:ext cx="6347713" cy="132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Problem Statement</a:t>
            </a:r>
            <a:endParaRPr sz="3600" dirty="0">
              <a:latin typeface="Times New Roman"/>
              <a:ea typeface="Times New Roman"/>
              <a:cs typeface="Times New Roman"/>
              <a:sym typeface="Times New Roman"/>
            </a:endParaRPr>
          </a:p>
        </p:txBody>
      </p:sp>
      <p:sp>
        <p:nvSpPr>
          <p:cNvPr id="180" name="Google Shape;180;p7"/>
          <p:cNvSpPr txBox="1">
            <a:spLocks noGrp="1"/>
          </p:cNvSpPr>
          <p:nvPr>
            <p:ph idx="1"/>
          </p:nvPr>
        </p:nvSpPr>
        <p:spPr>
          <a:xfrm>
            <a:off x="117964" y="1087435"/>
            <a:ext cx="6981578" cy="5503070"/>
          </a:xfrm>
          <a:prstGeom prst="rect">
            <a:avLst/>
          </a:prstGeom>
          <a:noFill/>
          <a:ln>
            <a:noFill/>
          </a:ln>
        </p:spPr>
        <p:txBody>
          <a:bodyPr spcFirstLastPara="1" wrap="square" lIns="91425" tIns="45700" rIns="91425" bIns="45700" anchor="t" anchorCtr="0">
            <a:noAutofit/>
          </a:bodyPr>
          <a:lstStyle/>
          <a:p>
            <a:pPr marL="406080" indent="-304560">
              <a:lnSpc>
                <a:spcPct val="150000"/>
              </a:lnSpc>
              <a:spcBef>
                <a:spcPts val="1701"/>
              </a:spcBef>
              <a:spcAft>
                <a:spcPts val="283"/>
              </a:spcAft>
              <a:buClr>
                <a:srgbClr val="000000"/>
              </a:buClr>
              <a:buFont typeface="Symbol" charset="2"/>
              <a:buChar char=""/>
              <a:tabLst>
                <a:tab pos="0" algn="l"/>
              </a:tabLst>
            </a:pPr>
            <a:r>
              <a:rPr lang="en-IN" sz="2000" b="0" strike="noStrike" spc="-1" dirty="0">
                <a:solidFill>
                  <a:srgbClr val="000000"/>
                </a:solidFill>
                <a:latin typeface="Times New Roman"/>
                <a:ea typeface="Times New Roman"/>
              </a:rPr>
              <a:t>Certain types of exercises can be challenging for many people. </a:t>
            </a:r>
            <a:r>
              <a:rPr lang="en-IN" sz="2000" spc="-1" dirty="0">
                <a:solidFill>
                  <a:srgbClr val="000000"/>
                </a:solidFill>
                <a:latin typeface="Times New Roman"/>
                <a:ea typeface="Times New Roman"/>
              </a:rPr>
              <a:t>They may</a:t>
            </a:r>
            <a:r>
              <a:rPr lang="en-IN" sz="2000" b="0" strike="noStrike" spc="-1" dirty="0">
                <a:solidFill>
                  <a:srgbClr val="000000"/>
                </a:solidFill>
                <a:latin typeface="Times New Roman"/>
                <a:ea typeface="Times New Roman"/>
              </a:rPr>
              <a:t> not know </a:t>
            </a:r>
            <a:r>
              <a:rPr lang="en-IN" sz="2000" spc="-1" dirty="0">
                <a:solidFill>
                  <a:srgbClr val="000000"/>
                </a:solidFill>
                <a:latin typeface="Times New Roman"/>
                <a:ea typeface="Times New Roman"/>
              </a:rPr>
              <a:t>how to perform these exercises and engage their muscles.</a:t>
            </a:r>
          </a:p>
          <a:p>
            <a:pPr marL="406080" indent="-304560">
              <a:lnSpc>
                <a:spcPct val="150000"/>
              </a:lnSpc>
              <a:spcBef>
                <a:spcPts val="1701"/>
              </a:spcBef>
              <a:spcAft>
                <a:spcPts val="283"/>
              </a:spcAft>
              <a:buClr>
                <a:srgbClr val="000000"/>
              </a:buClr>
              <a:buFont typeface="Symbol" charset="2"/>
              <a:buChar char=""/>
              <a:tabLst>
                <a:tab pos="0" algn="l"/>
              </a:tabLst>
            </a:pPr>
            <a:r>
              <a:rPr lang="en-IN" sz="2000" spc="-1" dirty="0">
                <a:solidFill>
                  <a:srgbClr val="000000"/>
                </a:solidFill>
                <a:latin typeface="Times New Roman"/>
                <a:ea typeface="Times New Roman"/>
              </a:rPr>
              <a:t>As a result, people either lose interest in maintaining their fitness, or they perform exercises incorrectly, which can lead to severe injuries.</a:t>
            </a:r>
          </a:p>
          <a:p>
            <a:pPr marL="406080" indent="-304560">
              <a:lnSpc>
                <a:spcPct val="150000"/>
              </a:lnSpc>
              <a:spcBef>
                <a:spcPts val="1701"/>
              </a:spcBef>
              <a:spcAft>
                <a:spcPts val="283"/>
              </a:spcAft>
              <a:buClr>
                <a:srgbClr val="000000"/>
              </a:buClr>
              <a:buFont typeface="Symbol" charset="2"/>
              <a:buChar char=""/>
              <a:tabLst>
                <a:tab pos="0" algn="l"/>
              </a:tabLst>
            </a:pPr>
            <a:r>
              <a:rPr lang="en-IN" sz="2000" b="0" strike="noStrike" spc="-1" dirty="0">
                <a:solidFill>
                  <a:srgbClr val="000000"/>
                </a:solidFill>
                <a:latin typeface="Times New Roman"/>
                <a:ea typeface="Microsoft YaHei"/>
              </a:rPr>
              <a:t>The alternate approach </a:t>
            </a:r>
            <a:r>
              <a:rPr lang="en-IN" sz="2000" spc="-1" dirty="0">
                <a:solidFill>
                  <a:srgbClr val="000000"/>
                </a:solidFill>
                <a:latin typeface="Times New Roman"/>
                <a:ea typeface="Microsoft YaHei"/>
              </a:rPr>
              <a:t>is to join gyms or fitness centers. However, this requires people to commute from their homes, which may not be feasible due to location and time constraints, thus making home workouts an ideal option.</a:t>
            </a:r>
            <a:endParaRPr lang="en-US" sz="2000" b="0" strike="noStrike" spc="-1" dirty="0">
              <a:solidFill>
                <a:srgbClr val="000000"/>
              </a:solidFill>
              <a:latin typeface="Calibri"/>
              <a:ea typeface="Microsoft YaHei"/>
            </a:endParaRPr>
          </a:p>
          <a:p>
            <a:pPr marL="114482" lvl="0" indent="0" algn="l" rtl="0">
              <a:lnSpc>
                <a:spcPct val="100000"/>
              </a:lnSpc>
              <a:spcBef>
                <a:spcPts val="0"/>
              </a:spcBef>
              <a:spcAft>
                <a:spcPts val="0"/>
              </a:spcAft>
              <a:buSzPts val="1632"/>
              <a:buNone/>
            </a:pPr>
            <a:endParaRPr lang="en-IN" sz="2000" dirty="0">
              <a:solidFill>
                <a:srgbClr val="4E67C8"/>
              </a:solidFill>
              <a:latin typeface="Times New Roman"/>
              <a:ea typeface="Times New Roman"/>
              <a:cs typeface="Times New Roman"/>
            </a:endParaRPr>
          </a:p>
        </p:txBody>
      </p:sp>
      <p:sp>
        <p:nvSpPr>
          <p:cNvPr id="182" name="Google Shape;182;p7"/>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3/20</a:t>
            </a:r>
            <a:endParaRPr sz="1400" b="0" i="0" u="none" strike="noStrike" cap="none">
              <a:solidFill>
                <a:srgbClr val="000000"/>
              </a:solidFill>
              <a:latin typeface="Arial"/>
              <a:ea typeface="Arial"/>
              <a:cs typeface="Arial"/>
              <a:sym typeface="Arial"/>
            </a:endParaRPr>
          </a:p>
        </p:txBody>
      </p:sp>
      <p:sp>
        <p:nvSpPr>
          <p:cNvPr id="183" name="Google Shape;183;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5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7"/>
          <p:cNvSpPr txBox="1">
            <a:spLocks noGrp="1"/>
          </p:cNvSpPr>
          <p:nvPr>
            <p:ph type="title"/>
          </p:nvPr>
        </p:nvSpPr>
        <p:spPr>
          <a:xfrm>
            <a:off x="505587" y="232024"/>
            <a:ext cx="6347713" cy="132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Problem Statement</a:t>
            </a:r>
            <a:endParaRPr sz="3600" dirty="0">
              <a:latin typeface="Times New Roman"/>
              <a:ea typeface="Times New Roman"/>
              <a:cs typeface="Times New Roman"/>
              <a:sym typeface="Times New Roman"/>
            </a:endParaRPr>
          </a:p>
        </p:txBody>
      </p:sp>
      <p:sp>
        <p:nvSpPr>
          <p:cNvPr id="180" name="Google Shape;180;p7"/>
          <p:cNvSpPr txBox="1">
            <a:spLocks noGrp="1"/>
          </p:cNvSpPr>
          <p:nvPr>
            <p:ph idx="1"/>
          </p:nvPr>
        </p:nvSpPr>
        <p:spPr>
          <a:xfrm>
            <a:off x="131976" y="968274"/>
            <a:ext cx="7315200" cy="4263603"/>
          </a:xfrm>
          <a:prstGeom prst="rect">
            <a:avLst/>
          </a:prstGeom>
          <a:noFill/>
          <a:ln>
            <a:noFill/>
          </a:ln>
        </p:spPr>
        <p:txBody>
          <a:bodyPr spcFirstLastPara="1" wrap="square" lIns="91425" tIns="45700" rIns="91425" bIns="45700" anchor="t" anchorCtr="0">
            <a:noAutofit/>
          </a:bodyPr>
          <a:lstStyle/>
          <a:p>
            <a:pPr marL="0" indent="0">
              <a:lnSpc>
                <a:spcPct val="150000"/>
              </a:lnSpc>
              <a:spcBef>
                <a:spcPts val="1134"/>
              </a:spcBef>
              <a:buClr>
                <a:srgbClr val="000000"/>
              </a:buClr>
              <a:buNone/>
              <a:tabLst>
                <a:tab pos="0" algn="l"/>
              </a:tabLst>
            </a:pPr>
            <a:r>
              <a:rPr lang="en-US" sz="2000" b="1" u="sng" strike="noStrike" spc="-1" dirty="0">
                <a:solidFill>
                  <a:srgbClr val="000000"/>
                </a:solidFill>
                <a:latin typeface="Times New Roman"/>
                <a:ea typeface="Times New Roman"/>
              </a:rPr>
              <a:t>Objectives</a:t>
            </a:r>
          </a:p>
          <a:p>
            <a:pPr marL="216000" indent="-216000">
              <a:lnSpc>
                <a:spcPct val="150000"/>
              </a:lnSpc>
              <a:spcBef>
                <a:spcPts val="1134"/>
              </a:spcBef>
              <a:buClr>
                <a:srgbClr val="000000"/>
              </a:buClr>
              <a:buFont typeface="Symbol" charset="2"/>
              <a:buChar char=""/>
              <a:tabLst>
                <a:tab pos="0" algn="l"/>
              </a:tabLst>
            </a:pPr>
            <a:r>
              <a:rPr lang="en-US" sz="2000" b="0" strike="noStrike" spc="-1" dirty="0">
                <a:solidFill>
                  <a:srgbClr val="000000"/>
                </a:solidFill>
                <a:latin typeface="Times New Roman"/>
                <a:ea typeface="Times New Roman"/>
              </a:rPr>
              <a:t>The system has to be consistent in detection of wrong postures which might lead to injuries, which finally can lead to improper gains.</a:t>
            </a:r>
            <a:endParaRPr lang="en-IN" sz="2000" b="0" strike="noStrike" spc="-1" dirty="0">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2000" b="0" strike="noStrike" spc="-1" dirty="0">
                <a:solidFill>
                  <a:srgbClr val="000000"/>
                </a:solidFill>
                <a:latin typeface="Times New Roman"/>
                <a:ea typeface="Times New Roman"/>
              </a:rPr>
              <a:t>Helps in tracking sets and repetitions of exercise. Tracking sets and repetitions can help users to monitor progress and adjust their workout routine as needed.</a:t>
            </a:r>
            <a:endParaRPr lang="en-IN" sz="2000" b="0" strike="noStrike" spc="-1" dirty="0">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2000" b="0" strike="noStrike" spc="-1" dirty="0">
                <a:solidFill>
                  <a:srgbClr val="000000"/>
                </a:solidFill>
                <a:latin typeface="Times New Roman"/>
                <a:ea typeface="Times New Roman"/>
              </a:rPr>
              <a:t>Helps in maximizing consistent gains. By tracking progress and providing consistent feedback, users can make adjustments to their workout routine in order to maximize gains and improve overall fitness.</a:t>
            </a:r>
            <a:endParaRPr lang="en-IN" sz="2000" b="0" strike="noStrike" spc="-1" dirty="0">
              <a:solidFill>
                <a:srgbClr val="000000"/>
              </a:solidFill>
              <a:latin typeface="Arial"/>
            </a:endParaRPr>
          </a:p>
          <a:p>
            <a:pPr marL="114482" lvl="0" indent="0" algn="l" rtl="0">
              <a:lnSpc>
                <a:spcPct val="100000"/>
              </a:lnSpc>
              <a:spcBef>
                <a:spcPts val="0"/>
              </a:spcBef>
              <a:spcAft>
                <a:spcPts val="0"/>
              </a:spcAft>
              <a:buSzPts val="1632"/>
              <a:buNone/>
            </a:pPr>
            <a:endParaRPr lang="en-IN" sz="2000" dirty="0">
              <a:solidFill>
                <a:srgbClr val="4E67C8"/>
              </a:solidFill>
              <a:latin typeface="Times New Roman"/>
              <a:ea typeface="Times New Roman"/>
              <a:cs typeface="Times New Roman"/>
            </a:endParaRPr>
          </a:p>
        </p:txBody>
      </p:sp>
      <p:sp>
        <p:nvSpPr>
          <p:cNvPr id="182" name="Google Shape;182;p7"/>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3/20</a:t>
            </a:r>
            <a:endParaRPr sz="1400" b="0" i="0" u="none" strike="noStrike" cap="none">
              <a:solidFill>
                <a:srgbClr val="000000"/>
              </a:solidFill>
              <a:latin typeface="Arial"/>
              <a:ea typeface="Arial"/>
              <a:cs typeface="Arial"/>
              <a:sym typeface="Arial"/>
            </a:endParaRPr>
          </a:p>
        </p:txBody>
      </p:sp>
      <p:sp>
        <p:nvSpPr>
          <p:cNvPr id="183" name="Google Shape;183;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312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9"/>
          <p:cNvSpPr txBox="1">
            <a:spLocks noGrp="1"/>
          </p:cNvSpPr>
          <p:nvPr>
            <p:ph type="title"/>
          </p:nvPr>
        </p:nvSpPr>
        <p:spPr>
          <a:xfrm>
            <a:off x="493058" y="-69130"/>
            <a:ext cx="6347713" cy="132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System Design</a:t>
            </a:r>
            <a:endParaRPr sz="3600" dirty="0"/>
          </a:p>
        </p:txBody>
      </p:sp>
      <p:sp>
        <p:nvSpPr>
          <p:cNvPr id="223" name="Google Shape;223;p9"/>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7</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24" name="Google Shape;224;p9"/>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445D060-2840-543C-BA54-E0E16E778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750" y="1079114"/>
            <a:ext cx="4834327" cy="53288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0"/>
          <p:cNvSpPr txBox="1">
            <a:spLocks noGrp="1"/>
          </p:cNvSpPr>
          <p:nvPr>
            <p:ph type="title"/>
          </p:nvPr>
        </p:nvSpPr>
        <p:spPr>
          <a:xfrm>
            <a:off x="102152" y="-102432"/>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Module Description</a:t>
            </a:r>
            <a:endParaRPr sz="3600" dirty="0"/>
          </a:p>
        </p:txBody>
      </p:sp>
      <p:sp>
        <p:nvSpPr>
          <p:cNvPr id="229" name="Google Shape;229;p10"/>
          <p:cNvSpPr txBox="1">
            <a:spLocks noGrp="1"/>
          </p:cNvSpPr>
          <p:nvPr>
            <p:ph idx="1"/>
          </p:nvPr>
        </p:nvSpPr>
        <p:spPr>
          <a:xfrm>
            <a:off x="213673" y="1133068"/>
            <a:ext cx="7110954" cy="4937793"/>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dataset used for training is InfiniteRep, which is a synthetic, open-source dataset for fitness and physical therapy (PT) applications. </a:t>
            </a:r>
          </a:p>
          <a:p>
            <a:pPr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includes 1000+ videos of diverse avatars performing multiple repetitions of common exercises. </a:t>
            </a:r>
          </a:p>
          <a:p>
            <a:pPr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includes significant variation in the environment, lighting conditions, avatar demographics, and movement trajectories. </a:t>
            </a:r>
          </a:p>
          <a:p>
            <a:pPr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dataset features 100 videos per exercise, spanning 5 to 10 repetitions each (1,000 videos total). </a:t>
            </a:r>
          </a:p>
          <a:p>
            <a:pPr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main features include working under diverse lighting conditions, varied body shape, skin tones, and clothing.</a:t>
            </a:r>
            <a:endParaRPr lang="en-US" sz="3200" b="1" dirty="0">
              <a:latin typeface="Times New Roman" pitchFamily="18" charset="0"/>
              <a:cs typeface="Times New Roman" panose="02020603050405020304" pitchFamily="18" charset="0"/>
            </a:endParaRPr>
          </a:p>
          <a:p>
            <a:pPr marL="0" lvl="0" indent="0" algn="just" rtl="0">
              <a:lnSpc>
                <a:spcPct val="100000"/>
              </a:lnSpc>
              <a:spcBef>
                <a:spcPts val="0"/>
              </a:spcBef>
              <a:spcAft>
                <a:spcPts val="0"/>
              </a:spcAft>
              <a:buClr>
                <a:srgbClr val="000000"/>
              </a:buClr>
              <a:buSzPts val="1836"/>
              <a:buFont typeface="Arial"/>
              <a:buNone/>
            </a:pPr>
            <a:endParaRPr sz="2400" dirty="0">
              <a:latin typeface="Times New Roman"/>
              <a:ea typeface="Times New Roman"/>
              <a:cs typeface="Times New Roman"/>
              <a:sym typeface="Times New Roman"/>
            </a:endParaRPr>
          </a:p>
        </p:txBody>
      </p:sp>
      <p:sp>
        <p:nvSpPr>
          <p:cNvPr id="231" name="Google Shape;231;p1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8</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32" name="Google Shape;232;p1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0"/>
          <p:cNvSpPr txBox="1">
            <a:spLocks noGrp="1"/>
          </p:cNvSpPr>
          <p:nvPr>
            <p:ph type="title"/>
          </p:nvPr>
        </p:nvSpPr>
        <p:spPr>
          <a:xfrm>
            <a:off x="102152" y="-102432"/>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Module Description</a:t>
            </a:r>
            <a:endParaRPr sz="3600" dirty="0"/>
          </a:p>
        </p:txBody>
      </p:sp>
      <p:sp>
        <p:nvSpPr>
          <p:cNvPr id="229" name="Google Shape;229;p10"/>
          <p:cNvSpPr txBox="1">
            <a:spLocks noGrp="1"/>
          </p:cNvSpPr>
          <p:nvPr>
            <p:ph idx="1"/>
          </p:nvPr>
        </p:nvSpPr>
        <p:spPr>
          <a:xfrm>
            <a:off x="130970" y="1102502"/>
            <a:ext cx="7110954" cy="5305439"/>
          </a:xfrm>
          <a:prstGeom prst="rect">
            <a:avLst/>
          </a:prstGeom>
          <a:noFill/>
          <a:ln>
            <a:noFill/>
          </a:ln>
        </p:spPr>
        <p:txBody>
          <a:bodyPr spcFirstLastPara="1" wrap="square" lIns="91425" tIns="45700" rIns="91425" bIns="45700" anchor="t" anchorCtr="0">
            <a:noAutofit/>
          </a:bodyPr>
          <a:lstStyle/>
          <a:p>
            <a:pPr marR="0">
              <a:spcBef>
                <a:spcPts val="0"/>
              </a:spcBef>
              <a:buFont typeface="Wingdings" panose="05000000000000000000" pitchFamily="2" charset="2"/>
              <a:buChar char="Ø"/>
            </a:pPr>
            <a:r>
              <a:rPr lang="en-IN" sz="2000" dirty="0">
                <a:solidFill>
                  <a:schemeClr val="tx1"/>
                </a:solidFill>
                <a:latin typeface="Times New Roman" panose="02020603050405020304" pitchFamily="18" charset="0"/>
                <a:ea typeface="Times New Roman" panose="02020603050405020304" pitchFamily="18" charset="0"/>
              </a:rPr>
              <a:t>We first train the MediaPipe model on the InfiniteRep dataset, so that it can be fine-tuned for pose-estimation in different lighting conditions and for different exercises.</a:t>
            </a:r>
          </a:p>
          <a:p>
            <a:pPr marR="0">
              <a:spcBef>
                <a:spcPts val="0"/>
              </a:spcBef>
              <a:buFont typeface="Wingdings" panose="05000000000000000000" pitchFamily="2" charset="2"/>
              <a:buChar char="Ø"/>
            </a:pPr>
            <a:endParaRPr lang="en-IN" sz="2000" dirty="0">
              <a:solidFill>
                <a:schemeClr val="tx1"/>
              </a:solidFill>
              <a:effectLst/>
              <a:latin typeface="Times New Roman" panose="02020603050405020304" pitchFamily="18" charset="0"/>
              <a:ea typeface="Times New Roman" panose="02020603050405020304" pitchFamily="18" charset="0"/>
            </a:endParaRPr>
          </a:p>
          <a:p>
            <a:pPr marR="0">
              <a:spcBef>
                <a:spcPts val="0"/>
              </a:spcBef>
              <a:buFont typeface="Wingdings" panose="05000000000000000000" pitchFamily="2" charset="2"/>
              <a:buChar char="Ø"/>
            </a:pPr>
            <a:r>
              <a:rPr lang="en-IN" sz="2000" dirty="0">
                <a:solidFill>
                  <a:schemeClr val="tx1"/>
                </a:solidFill>
                <a:effectLst/>
                <a:latin typeface="Times New Roman" panose="02020603050405020304" pitchFamily="18" charset="0"/>
                <a:ea typeface="Times New Roman" panose="02020603050405020304" pitchFamily="18" charset="0"/>
              </a:rPr>
              <a:t>The estimated joints and body parts are checked for correctness by the use of functions which calculate the angles between them based on the specific exercise being performed. </a:t>
            </a:r>
          </a:p>
          <a:p>
            <a:pPr marR="0">
              <a:spcBef>
                <a:spcPts val="0"/>
              </a:spcBef>
              <a:buFont typeface="Wingdings" panose="05000000000000000000" pitchFamily="2" charset="2"/>
              <a:buChar char="Ø"/>
            </a:pPr>
            <a:endParaRPr lang="en-IN" sz="2000" dirty="0">
              <a:solidFill>
                <a:schemeClr val="tx1"/>
              </a:solidFill>
              <a:latin typeface="Times New Roman" panose="02020603050405020304" pitchFamily="18" charset="0"/>
              <a:ea typeface="Times New Roman" panose="02020603050405020304" pitchFamily="18" charset="0"/>
            </a:endParaRPr>
          </a:p>
          <a:p>
            <a:pPr marR="0">
              <a:spcBef>
                <a:spcPts val="0"/>
              </a:spcBef>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the purpose of this work, we have considered four different exercises, which are push-ups, leg extensions, lunges and bicep curls. </a:t>
            </a:r>
          </a:p>
          <a:p>
            <a:pPr marR="0">
              <a:spcBef>
                <a:spcPts val="0"/>
              </a:spcBef>
              <a:buFont typeface="Wingdings" panose="05000000000000000000" pitchFamily="2" charset="2"/>
              <a:buChar char="Ø"/>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spcBef>
                <a:spcPts val="0"/>
              </a:spcBef>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If the user's form is incorrect, the system provides real-time feedback on where the user is making a mistake. </a:t>
            </a:r>
          </a:p>
          <a:p>
            <a:pPr marR="0">
              <a:spcBef>
                <a:spcPts val="0"/>
              </a:spcBef>
              <a:buFont typeface="Wingdings" panose="05000000000000000000" pitchFamily="2" charset="2"/>
              <a:buChar char="Ø"/>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spcBef>
                <a:spcPts val="0"/>
              </a:spcBef>
              <a:buFont typeface="Wingdings" panose="05000000000000000000" pitchFamily="2" charset="2"/>
              <a:buChar char="Ø"/>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feedback is in the form of visual cues such as highlighting the correct and incorrect body positions and displaying a text message on how to correct it.</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b="1" dirty="0">
              <a:solidFill>
                <a:schemeClr val="tx1"/>
              </a:solidFill>
              <a:latin typeface="Times New Roman" pitchFamily="18" charset="0"/>
              <a:cs typeface="Times New Roman" panose="02020603050405020304" pitchFamily="18" charset="0"/>
            </a:endParaRPr>
          </a:p>
        </p:txBody>
      </p:sp>
      <p:sp>
        <p:nvSpPr>
          <p:cNvPr id="231" name="Google Shape;231;p1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800"/>
                <a:buFont typeface="Calibri"/>
                <a:buNone/>
              </a:pPr>
              <a:t>9</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32" name="Google Shape;232;p1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4329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1445</Words>
  <Application>Microsoft Office PowerPoint</Application>
  <PresentationFormat>On-screen Show (4:3)</PresentationFormat>
  <Paragraphs>128</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Lucida Sans</vt:lpstr>
      <vt:lpstr>NimbusRomNo9L-Regu</vt:lpstr>
      <vt:lpstr>Symbol</vt:lpstr>
      <vt:lpstr>Times New Roman</vt:lpstr>
      <vt:lpstr>Trebuchet MS</vt:lpstr>
      <vt:lpstr>Wingdings</vt:lpstr>
      <vt:lpstr>Wingdings 3</vt:lpstr>
      <vt:lpstr>Facet</vt:lpstr>
      <vt:lpstr>PowerPoint Presentation</vt:lpstr>
      <vt:lpstr>Agenda</vt:lpstr>
      <vt:lpstr> Introduction </vt:lpstr>
      <vt:lpstr>Literature Survey     </vt:lpstr>
      <vt:lpstr>Problem Statement</vt:lpstr>
      <vt:lpstr>Problem Statement</vt:lpstr>
      <vt:lpstr>System Design</vt:lpstr>
      <vt:lpstr> Module Description</vt:lpstr>
      <vt:lpstr> Module Description</vt:lpstr>
      <vt:lpstr> Module Description</vt:lpstr>
      <vt:lpstr> Module Description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Sachin K Rao</cp:lastModifiedBy>
  <cp:revision>12</cp:revision>
  <dcterms:created xsi:type="dcterms:W3CDTF">2017-05-05T07:01:18Z</dcterms:created>
  <dcterms:modified xsi:type="dcterms:W3CDTF">2023-05-13T06:10:37Z</dcterms:modified>
</cp:coreProperties>
</file>