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696" r:id="rId2"/>
  </p:sldMasterIdLst>
  <p:notesMasterIdLst>
    <p:notesMasterId r:id="rId20"/>
  </p:notesMasterIdLst>
  <p:sldIdLst>
    <p:sldId id="256" r:id="rId3"/>
    <p:sldId id="287" r:id="rId4"/>
    <p:sldId id="340" r:id="rId5"/>
    <p:sldId id="351" r:id="rId6"/>
    <p:sldId id="352" r:id="rId7"/>
    <p:sldId id="353" r:id="rId8"/>
    <p:sldId id="354" r:id="rId9"/>
    <p:sldId id="371" r:id="rId10"/>
    <p:sldId id="372" r:id="rId11"/>
    <p:sldId id="266" r:id="rId12"/>
    <p:sldId id="358" r:id="rId13"/>
    <p:sldId id="359" r:id="rId14"/>
    <p:sldId id="370" r:id="rId15"/>
    <p:sldId id="275" r:id="rId16"/>
    <p:sldId id="270" r:id="rId17"/>
    <p:sldId id="369" r:id="rId18"/>
    <p:sldId id="32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2B5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4" autoAdjust="0"/>
    <p:restoredTop sz="99822" autoAdjust="0"/>
  </p:normalViewPr>
  <p:slideViewPr>
    <p:cSldViewPr>
      <p:cViewPr>
        <p:scale>
          <a:sx n="73" d="100"/>
          <a:sy n="73" d="100"/>
        </p:scale>
        <p:origin x="152"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12/23/2022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312895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10</a:t>
            </a:fld>
            <a:endParaRPr lang="en-US" dirty="0"/>
          </a:p>
        </p:txBody>
      </p:sp>
    </p:spTree>
    <p:extLst>
      <p:ext uri="{BB962C8B-B14F-4D97-AF65-F5344CB8AC3E}">
        <p14:creationId xmlns:p14="http://schemas.microsoft.com/office/powerpoint/2010/main" val="194389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14</a:t>
            </a:fld>
            <a:endParaRPr lang="en-US" dirty="0"/>
          </a:p>
        </p:txBody>
      </p:sp>
    </p:spTree>
    <p:extLst>
      <p:ext uri="{BB962C8B-B14F-4D97-AF65-F5344CB8AC3E}">
        <p14:creationId xmlns:p14="http://schemas.microsoft.com/office/powerpoint/2010/main" val="178443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DF1F3-07CA-568F-6B74-2EF93DF568B2}"/>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5F0FAA2-ECEF-23F7-2143-768B9FD30DCF}"/>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F9A6B9-9A5E-113A-56A2-4A808EDDBBC9}"/>
              </a:ext>
            </a:extLst>
          </p:cNvPr>
          <p:cNvSpPr>
            <a:spLocks noGrp="1"/>
          </p:cNvSpPr>
          <p:nvPr>
            <p:ph type="dt" sz="half" idx="10"/>
          </p:nvPr>
        </p:nvSpPr>
        <p:spPr/>
        <p:txBody>
          <a:bodyPr/>
          <a:lstStyle/>
          <a:p>
            <a:pPr>
              <a:defRPr/>
            </a:pPr>
            <a:fld id="{051B4DED-4E7B-4056-BC5C-1D52D13909FE}" type="datetime3">
              <a:rPr lang="en-US" smtClean="0"/>
              <a:pPr>
                <a:defRPr/>
              </a:pPr>
              <a:t>23 December 2022</a:t>
            </a:fld>
            <a:endParaRPr lang="en-IN"/>
          </a:p>
        </p:txBody>
      </p:sp>
      <p:sp>
        <p:nvSpPr>
          <p:cNvPr id="5" name="Footer Placeholder 4">
            <a:extLst>
              <a:ext uri="{FF2B5EF4-FFF2-40B4-BE49-F238E27FC236}">
                <a16:creationId xmlns:a16="http://schemas.microsoft.com/office/drawing/2014/main" id="{D86ECBEB-C668-3975-2062-97F306B5F343}"/>
              </a:ext>
            </a:extLst>
          </p:cNvPr>
          <p:cNvSpPr>
            <a:spLocks noGrp="1"/>
          </p:cNvSpPr>
          <p:nvPr>
            <p:ph type="ftr" sz="quarter" idx="11"/>
          </p:nvPr>
        </p:nvSpPr>
        <p:spPr/>
        <p:txBody>
          <a:bodyPr/>
          <a:lstStyle/>
          <a:p>
            <a:pPr>
              <a:defRPr/>
            </a:pPr>
            <a:r>
              <a:rPr lang="en-IN"/>
              <a:t>Dept.Of ISE,RNSIT</a:t>
            </a:r>
          </a:p>
        </p:txBody>
      </p:sp>
      <p:sp>
        <p:nvSpPr>
          <p:cNvPr id="6" name="Slide Number Placeholder 5">
            <a:extLst>
              <a:ext uri="{FF2B5EF4-FFF2-40B4-BE49-F238E27FC236}">
                <a16:creationId xmlns:a16="http://schemas.microsoft.com/office/drawing/2014/main" id="{D0B8934F-C642-1BF7-CBB6-DC84B6FAC6AD}"/>
              </a:ext>
            </a:extLst>
          </p:cNvPr>
          <p:cNvSpPr>
            <a:spLocks noGrp="1"/>
          </p:cNvSpPr>
          <p:nvPr>
            <p:ph type="sldNum" sz="quarter" idx="12"/>
          </p:nvPr>
        </p:nvSpPr>
        <p:spPr/>
        <p:txBody>
          <a:bodyPr/>
          <a:lstStyle/>
          <a:p>
            <a:pPr>
              <a:defRPr/>
            </a:pPr>
            <a:fld id="{42AE8E31-A0FC-4E9D-A75B-D761FA493CBC}" type="slidenum">
              <a:rPr lang="en-IN" altLang="en-US" smtClean="0"/>
              <a:pPr>
                <a:defRPr/>
              </a:pPr>
              <a:t>‹#›</a:t>
            </a:fld>
            <a:endParaRPr lang="en-IN" altLang="en-US"/>
          </a:p>
        </p:txBody>
      </p:sp>
    </p:spTree>
    <p:extLst>
      <p:ext uri="{BB962C8B-B14F-4D97-AF65-F5344CB8AC3E}">
        <p14:creationId xmlns:p14="http://schemas.microsoft.com/office/powerpoint/2010/main" val="1064284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C0B1-E535-3934-DC1E-FC50FFBFA7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41A3A2-A0E8-64AC-DF55-21E4139E12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4A586D-9AF9-55F0-B79A-66E8E805DDDC}"/>
              </a:ext>
            </a:extLst>
          </p:cNvPr>
          <p:cNvSpPr>
            <a:spLocks noGrp="1"/>
          </p:cNvSpPr>
          <p:nvPr>
            <p:ph type="dt" sz="half" idx="10"/>
          </p:nvPr>
        </p:nvSpPr>
        <p:spPr/>
        <p:txBody>
          <a:bodyPr/>
          <a:lstStyle/>
          <a:p>
            <a:pPr>
              <a:defRPr/>
            </a:pPr>
            <a:fld id="{3B5CF67F-6A7D-419A-9B9D-746D6CB91EAF}" type="datetime3">
              <a:rPr lang="en-US" smtClean="0"/>
              <a:pPr>
                <a:defRPr/>
              </a:pPr>
              <a:t>23 December 2022</a:t>
            </a:fld>
            <a:endParaRPr lang="en-IN"/>
          </a:p>
        </p:txBody>
      </p:sp>
      <p:sp>
        <p:nvSpPr>
          <p:cNvPr id="5" name="Footer Placeholder 4">
            <a:extLst>
              <a:ext uri="{FF2B5EF4-FFF2-40B4-BE49-F238E27FC236}">
                <a16:creationId xmlns:a16="http://schemas.microsoft.com/office/drawing/2014/main" id="{8E8553B2-8B7B-8EA2-075C-ABD63F3562D5}"/>
              </a:ext>
            </a:extLst>
          </p:cNvPr>
          <p:cNvSpPr>
            <a:spLocks noGrp="1"/>
          </p:cNvSpPr>
          <p:nvPr>
            <p:ph type="ftr" sz="quarter" idx="11"/>
          </p:nvPr>
        </p:nvSpPr>
        <p:spPr/>
        <p:txBody>
          <a:bodyPr/>
          <a:lstStyle/>
          <a:p>
            <a:pPr>
              <a:defRPr/>
            </a:pPr>
            <a:r>
              <a:rPr lang="en-IN"/>
              <a:t>Dept.Of ISE,RNSIT</a:t>
            </a:r>
          </a:p>
        </p:txBody>
      </p:sp>
      <p:sp>
        <p:nvSpPr>
          <p:cNvPr id="6" name="Slide Number Placeholder 5">
            <a:extLst>
              <a:ext uri="{FF2B5EF4-FFF2-40B4-BE49-F238E27FC236}">
                <a16:creationId xmlns:a16="http://schemas.microsoft.com/office/drawing/2014/main" id="{FD05540C-627E-FDB5-A71B-F2FC0EEA6C3F}"/>
              </a:ext>
            </a:extLst>
          </p:cNvPr>
          <p:cNvSpPr>
            <a:spLocks noGrp="1"/>
          </p:cNvSpPr>
          <p:nvPr>
            <p:ph type="sldNum" sz="quarter" idx="12"/>
          </p:nvPr>
        </p:nvSpPr>
        <p:spPr/>
        <p:txBody>
          <a:bodyPr/>
          <a:lstStyle/>
          <a:p>
            <a:pPr>
              <a:defRPr/>
            </a:pPr>
            <a:fld id="{1CC6B2F7-98C5-43A4-9EB3-3E293C8FD593}" type="slidenum">
              <a:rPr lang="en-IN" altLang="en-US" smtClean="0"/>
              <a:pPr>
                <a:defRPr/>
              </a:pPr>
              <a:t>‹#›</a:t>
            </a:fld>
            <a:endParaRPr lang="en-IN" altLang="en-US"/>
          </a:p>
        </p:txBody>
      </p:sp>
    </p:spTree>
    <p:extLst>
      <p:ext uri="{BB962C8B-B14F-4D97-AF65-F5344CB8AC3E}">
        <p14:creationId xmlns:p14="http://schemas.microsoft.com/office/powerpoint/2010/main" val="1542185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7B8C-D659-7530-074A-1E67E200F5F9}"/>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DE2D5D-18A9-1D57-2B3F-D01CC3E77082}"/>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F2C0D-D4E5-6FB3-6C95-2D4FE52B3FFC}"/>
              </a:ext>
            </a:extLst>
          </p:cNvPr>
          <p:cNvSpPr>
            <a:spLocks noGrp="1"/>
          </p:cNvSpPr>
          <p:nvPr>
            <p:ph type="dt" sz="half" idx="10"/>
          </p:nvPr>
        </p:nvSpPr>
        <p:spPr/>
        <p:txBody>
          <a:bodyPr/>
          <a:lstStyle/>
          <a:p>
            <a:pPr>
              <a:defRPr/>
            </a:pPr>
            <a:fld id="{27B5758A-3A06-4291-9871-8308F090A2F4}" type="datetime3">
              <a:rPr lang="en-US" smtClean="0"/>
              <a:pPr>
                <a:defRPr/>
              </a:pPr>
              <a:t>23 December 2022</a:t>
            </a:fld>
            <a:endParaRPr lang="en-IN"/>
          </a:p>
        </p:txBody>
      </p:sp>
      <p:sp>
        <p:nvSpPr>
          <p:cNvPr id="5" name="Footer Placeholder 4">
            <a:extLst>
              <a:ext uri="{FF2B5EF4-FFF2-40B4-BE49-F238E27FC236}">
                <a16:creationId xmlns:a16="http://schemas.microsoft.com/office/drawing/2014/main" id="{77E836DB-E647-580B-0687-1231E6890F8A}"/>
              </a:ext>
            </a:extLst>
          </p:cNvPr>
          <p:cNvSpPr>
            <a:spLocks noGrp="1"/>
          </p:cNvSpPr>
          <p:nvPr>
            <p:ph type="ftr" sz="quarter" idx="11"/>
          </p:nvPr>
        </p:nvSpPr>
        <p:spPr/>
        <p:txBody>
          <a:bodyPr/>
          <a:lstStyle/>
          <a:p>
            <a:pPr>
              <a:defRPr/>
            </a:pPr>
            <a:r>
              <a:rPr lang="en-IN"/>
              <a:t>Dept.Of ISE,RNSIT</a:t>
            </a:r>
          </a:p>
        </p:txBody>
      </p:sp>
      <p:sp>
        <p:nvSpPr>
          <p:cNvPr id="6" name="Slide Number Placeholder 5">
            <a:extLst>
              <a:ext uri="{FF2B5EF4-FFF2-40B4-BE49-F238E27FC236}">
                <a16:creationId xmlns:a16="http://schemas.microsoft.com/office/drawing/2014/main" id="{0E9530F9-A0B5-8315-23DB-E984FE297E0D}"/>
              </a:ext>
            </a:extLst>
          </p:cNvPr>
          <p:cNvSpPr>
            <a:spLocks noGrp="1"/>
          </p:cNvSpPr>
          <p:nvPr>
            <p:ph type="sldNum" sz="quarter" idx="12"/>
          </p:nvPr>
        </p:nvSpPr>
        <p:spPr/>
        <p:txBody>
          <a:bodyPr/>
          <a:lstStyle/>
          <a:p>
            <a:pPr>
              <a:defRPr/>
            </a:pPr>
            <a:fld id="{4304CB9C-874D-408E-BCBA-9B4B99E1F0D9}" type="slidenum">
              <a:rPr lang="en-IN" altLang="en-US" smtClean="0"/>
              <a:pPr>
                <a:defRPr/>
              </a:pPr>
              <a:t>‹#›</a:t>
            </a:fld>
            <a:endParaRPr lang="en-IN" altLang="en-US"/>
          </a:p>
        </p:txBody>
      </p:sp>
    </p:spTree>
    <p:extLst>
      <p:ext uri="{BB962C8B-B14F-4D97-AF65-F5344CB8AC3E}">
        <p14:creationId xmlns:p14="http://schemas.microsoft.com/office/powerpoint/2010/main" val="4113020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D324-17FA-5E18-F843-E01CB874BB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765992-8C8B-B4A4-F2D6-140283B86F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D3EF04-793E-FF5B-E948-DD37C31326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55DA6B-0B05-BD09-3EF0-936763D8C10D}"/>
              </a:ext>
            </a:extLst>
          </p:cNvPr>
          <p:cNvSpPr>
            <a:spLocks noGrp="1"/>
          </p:cNvSpPr>
          <p:nvPr>
            <p:ph type="dt" sz="half" idx="10"/>
          </p:nvPr>
        </p:nvSpPr>
        <p:spPr/>
        <p:txBody>
          <a:bodyPr/>
          <a:lstStyle/>
          <a:p>
            <a:pPr>
              <a:defRPr/>
            </a:pPr>
            <a:fld id="{E9E341A1-A51F-4AC7-B9DE-13ED0F019DEF}" type="datetime3">
              <a:rPr lang="en-US" smtClean="0"/>
              <a:pPr>
                <a:defRPr/>
              </a:pPr>
              <a:t>23 December 2022</a:t>
            </a:fld>
            <a:endParaRPr lang="en-IN"/>
          </a:p>
        </p:txBody>
      </p:sp>
      <p:sp>
        <p:nvSpPr>
          <p:cNvPr id="6" name="Footer Placeholder 5">
            <a:extLst>
              <a:ext uri="{FF2B5EF4-FFF2-40B4-BE49-F238E27FC236}">
                <a16:creationId xmlns:a16="http://schemas.microsoft.com/office/drawing/2014/main" id="{AF2F42B2-F6E0-0ABA-124C-0174EDA9E47F}"/>
              </a:ext>
            </a:extLst>
          </p:cNvPr>
          <p:cNvSpPr>
            <a:spLocks noGrp="1"/>
          </p:cNvSpPr>
          <p:nvPr>
            <p:ph type="ftr" sz="quarter" idx="11"/>
          </p:nvPr>
        </p:nvSpPr>
        <p:spPr/>
        <p:txBody>
          <a:bodyPr/>
          <a:lstStyle/>
          <a:p>
            <a:pPr>
              <a:defRPr/>
            </a:pPr>
            <a:r>
              <a:rPr lang="en-IN"/>
              <a:t>Dept.Of ISE,RNSIT</a:t>
            </a:r>
          </a:p>
        </p:txBody>
      </p:sp>
      <p:sp>
        <p:nvSpPr>
          <p:cNvPr id="7" name="Slide Number Placeholder 6">
            <a:extLst>
              <a:ext uri="{FF2B5EF4-FFF2-40B4-BE49-F238E27FC236}">
                <a16:creationId xmlns:a16="http://schemas.microsoft.com/office/drawing/2014/main" id="{2DF5D2C0-B19C-87FD-6D64-8A37352C5432}"/>
              </a:ext>
            </a:extLst>
          </p:cNvPr>
          <p:cNvSpPr>
            <a:spLocks noGrp="1"/>
          </p:cNvSpPr>
          <p:nvPr>
            <p:ph type="sldNum" sz="quarter" idx="12"/>
          </p:nvPr>
        </p:nvSpPr>
        <p:spPr/>
        <p:txBody>
          <a:bodyPr/>
          <a:lstStyle/>
          <a:p>
            <a:pPr>
              <a:defRPr/>
            </a:pPr>
            <a:fld id="{C2204924-F433-4B03-8401-542F0DF46583}" type="slidenum">
              <a:rPr lang="en-IN" altLang="en-US" smtClean="0"/>
              <a:pPr>
                <a:defRPr/>
              </a:pPr>
              <a:t>‹#›</a:t>
            </a:fld>
            <a:endParaRPr lang="en-IN" altLang="en-US"/>
          </a:p>
        </p:txBody>
      </p:sp>
    </p:spTree>
    <p:extLst>
      <p:ext uri="{BB962C8B-B14F-4D97-AF65-F5344CB8AC3E}">
        <p14:creationId xmlns:p14="http://schemas.microsoft.com/office/powerpoint/2010/main" val="82102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0051-315D-0926-7B72-71567CC5E764}"/>
              </a:ext>
            </a:extLst>
          </p:cNvPr>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B587AF-E7ED-2E22-635F-771CD6B50DFE}"/>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BEFD73D-9C2F-660D-11C9-016A66CB9C15}"/>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9F3620-0249-2A35-0A04-F1C13D6E24E0}"/>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E707926-B2E4-AA4A-3DA8-08F3E7346D8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B11DEF-4D65-9270-DB1A-A4B4D39598AE}"/>
              </a:ext>
            </a:extLst>
          </p:cNvPr>
          <p:cNvSpPr>
            <a:spLocks noGrp="1"/>
          </p:cNvSpPr>
          <p:nvPr>
            <p:ph type="dt" sz="half" idx="10"/>
          </p:nvPr>
        </p:nvSpPr>
        <p:spPr/>
        <p:txBody>
          <a:bodyPr/>
          <a:lstStyle/>
          <a:p>
            <a:pPr>
              <a:defRPr/>
            </a:pPr>
            <a:fld id="{F9FB8DB7-55A9-4312-96BB-F660D33DF8F7}" type="datetime3">
              <a:rPr lang="en-US" smtClean="0"/>
              <a:pPr>
                <a:defRPr/>
              </a:pPr>
              <a:t>23 December 2022</a:t>
            </a:fld>
            <a:endParaRPr lang="en-IN"/>
          </a:p>
        </p:txBody>
      </p:sp>
      <p:sp>
        <p:nvSpPr>
          <p:cNvPr id="8" name="Footer Placeholder 7">
            <a:extLst>
              <a:ext uri="{FF2B5EF4-FFF2-40B4-BE49-F238E27FC236}">
                <a16:creationId xmlns:a16="http://schemas.microsoft.com/office/drawing/2014/main" id="{F70F19B5-6A2C-8701-685F-34489712E4DE}"/>
              </a:ext>
            </a:extLst>
          </p:cNvPr>
          <p:cNvSpPr>
            <a:spLocks noGrp="1"/>
          </p:cNvSpPr>
          <p:nvPr>
            <p:ph type="ftr" sz="quarter" idx="11"/>
          </p:nvPr>
        </p:nvSpPr>
        <p:spPr/>
        <p:txBody>
          <a:bodyPr/>
          <a:lstStyle/>
          <a:p>
            <a:pPr>
              <a:defRPr/>
            </a:pPr>
            <a:r>
              <a:rPr lang="en-IN"/>
              <a:t>Dept.Of ISE,RNSIT</a:t>
            </a:r>
          </a:p>
        </p:txBody>
      </p:sp>
      <p:sp>
        <p:nvSpPr>
          <p:cNvPr id="9" name="Slide Number Placeholder 8">
            <a:extLst>
              <a:ext uri="{FF2B5EF4-FFF2-40B4-BE49-F238E27FC236}">
                <a16:creationId xmlns:a16="http://schemas.microsoft.com/office/drawing/2014/main" id="{5AA44767-426F-904A-0D5C-4ECFD5E06D49}"/>
              </a:ext>
            </a:extLst>
          </p:cNvPr>
          <p:cNvSpPr>
            <a:spLocks noGrp="1"/>
          </p:cNvSpPr>
          <p:nvPr>
            <p:ph type="sldNum" sz="quarter" idx="12"/>
          </p:nvPr>
        </p:nvSpPr>
        <p:spPr/>
        <p:txBody>
          <a:bodyPr/>
          <a:lstStyle/>
          <a:p>
            <a:pPr>
              <a:defRPr/>
            </a:pPr>
            <a:fld id="{E0CA243E-EA53-4A1D-A327-0D06B09E9EE1}" type="slidenum">
              <a:rPr lang="en-IN" altLang="en-US" smtClean="0"/>
              <a:pPr>
                <a:defRPr/>
              </a:pPr>
              <a:t>‹#›</a:t>
            </a:fld>
            <a:endParaRPr lang="en-IN" altLang="en-US"/>
          </a:p>
        </p:txBody>
      </p:sp>
    </p:spTree>
    <p:extLst>
      <p:ext uri="{BB962C8B-B14F-4D97-AF65-F5344CB8AC3E}">
        <p14:creationId xmlns:p14="http://schemas.microsoft.com/office/powerpoint/2010/main" val="2674329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85A5-3490-992D-7BEE-2858D8A4DA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57518D-FDE3-B675-5ED4-03BE061933A3}"/>
              </a:ext>
            </a:extLst>
          </p:cNvPr>
          <p:cNvSpPr>
            <a:spLocks noGrp="1"/>
          </p:cNvSpPr>
          <p:nvPr>
            <p:ph type="dt" sz="half" idx="10"/>
          </p:nvPr>
        </p:nvSpPr>
        <p:spPr/>
        <p:txBody>
          <a:bodyPr/>
          <a:lstStyle/>
          <a:p>
            <a:pPr>
              <a:defRPr/>
            </a:pPr>
            <a:fld id="{6EE8F186-A641-4E87-A151-31058129C6F9}" type="datetime3">
              <a:rPr lang="en-US" smtClean="0"/>
              <a:pPr>
                <a:defRPr/>
              </a:pPr>
              <a:t>23 December 2022</a:t>
            </a:fld>
            <a:endParaRPr lang="en-IN"/>
          </a:p>
        </p:txBody>
      </p:sp>
      <p:sp>
        <p:nvSpPr>
          <p:cNvPr id="4" name="Footer Placeholder 3">
            <a:extLst>
              <a:ext uri="{FF2B5EF4-FFF2-40B4-BE49-F238E27FC236}">
                <a16:creationId xmlns:a16="http://schemas.microsoft.com/office/drawing/2014/main" id="{CCCEFABD-A0CD-F7CC-9546-EBE0F1C581B6}"/>
              </a:ext>
            </a:extLst>
          </p:cNvPr>
          <p:cNvSpPr>
            <a:spLocks noGrp="1"/>
          </p:cNvSpPr>
          <p:nvPr>
            <p:ph type="ftr" sz="quarter" idx="11"/>
          </p:nvPr>
        </p:nvSpPr>
        <p:spPr/>
        <p:txBody>
          <a:bodyPr/>
          <a:lstStyle/>
          <a:p>
            <a:pPr>
              <a:defRPr/>
            </a:pPr>
            <a:r>
              <a:rPr lang="en-IN"/>
              <a:t>Dept.Of ISE,RNSIT</a:t>
            </a:r>
          </a:p>
        </p:txBody>
      </p:sp>
      <p:sp>
        <p:nvSpPr>
          <p:cNvPr id="5" name="Slide Number Placeholder 4">
            <a:extLst>
              <a:ext uri="{FF2B5EF4-FFF2-40B4-BE49-F238E27FC236}">
                <a16:creationId xmlns:a16="http://schemas.microsoft.com/office/drawing/2014/main" id="{6CD7ECA3-3A75-61F0-7F92-085254804A9C}"/>
              </a:ext>
            </a:extLst>
          </p:cNvPr>
          <p:cNvSpPr>
            <a:spLocks noGrp="1"/>
          </p:cNvSpPr>
          <p:nvPr>
            <p:ph type="sldNum" sz="quarter" idx="12"/>
          </p:nvPr>
        </p:nvSpPr>
        <p:spPr/>
        <p:txBody>
          <a:bodyPr/>
          <a:lstStyle/>
          <a:p>
            <a:pPr>
              <a:defRPr/>
            </a:pPr>
            <a:fld id="{6360B1F3-92D7-49D3-BB1D-6F9C81EE20F6}" type="slidenum">
              <a:rPr lang="en-IN" altLang="en-US" smtClean="0"/>
              <a:pPr>
                <a:defRPr/>
              </a:pPr>
              <a:t>‹#›</a:t>
            </a:fld>
            <a:endParaRPr lang="en-IN" altLang="en-US"/>
          </a:p>
        </p:txBody>
      </p:sp>
    </p:spTree>
    <p:extLst>
      <p:ext uri="{BB962C8B-B14F-4D97-AF65-F5344CB8AC3E}">
        <p14:creationId xmlns:p14="http://schemas.microsoft.com/office/powerpoint/2010/main" val="171766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1D6E1-3E55-CC74-A385-5AD88E9158BB}"/>
              </a:ext>
            </a:extLst>
          </p:cNvPr>
          <p:cNvSpPr>
            <a:spLocks noGrp="1"/>
          </p:cNvSpPr>
          <p:nvPr>
            <p:ph type="dt" sz="half" idx="10"/>
          </p:nvPr>
        </p:nvSpPr>
        <p:spPr/>
        <p:txBody>
          <a:bodyPr/>
          <a:lstStyle/>
          <a:p>
            <a:pPr>
              <a:defRPr/>
            </a:pPr>
            <a:fld id="{86789D9F-113B-40F6-B8C8-34E6BC53250B}" type="datetime3">
              <a:rPr lang="en-US" smtClean="0"/>
              <a:pPr>
                <a:defRPr/>
              </a:pPr>
              <a:t>23 December 2022</a:t>
            </a:fld>
            <a:endParaRPr lang="en-IN"/>
          </a:p>
        </p:txBody>
      </p:sp>
      <p:sp>
        <p:nvSpPr>
          <p:cNvPr id="3" name="Footer Placeholder 2">
            <a:extLst>
              <a:ext uri="{FF2B5EF4-FFF2-40B4-BE49-F238E27FC236}">
                <a16:creationId xmlns:a16="http://schemas.microsoft.com/office/drawing/2014/main" id="{457DEBE5-CAA0-B170-283A-F187B9327A71}"/>
              </a:ext>
            </a:extLst>
          </p:cNvPr>
          <p:cNvSpPr>
            <a:spLocks noGrp="1"/>
          </p:cNvSpPr>
          <p:nvPr>
            <p:ph type="ftr" sz="quarter" idx="11"/>
          </p:nvPr>
        </p:nvSpPr>
        <p:spPr/>
        <p:txBody>
          <a:bodyPr/>
          <a:lstStyle/>
          <a:p>
            <a:pPr>
              <a:defRPr/>
            </a:pPr>
            <a:r>
              <a:rPr lang="en-IN"/>
              <a:t>Dept.Of ISE,RNSIT</a:t>
            </a:r>
          </a:p>
        </p:txBody>
      </p:sp>
      <p:sp>
        <p:nvSpPr>
          <p:cNvPr id="4" name="Slide Number Placeholder 3">
            <a:extLst>
              <a:ext uri="{FF2B5EF4-FFF2-40B4-BE49-F238E27FC236}">
                <a16:creationId xmlns:a16="http://schemas.microsoft.com/office/drawing/2014/main" id="{A486944B-6DD6-D025-AB4E-A8209BE77954}"/>
              </a:ext>
            </a:extLst>
          </p:cNvPr>
          <p:cNvSpPr>
            <a:spLocks noGrp="1"/>
          </p:cNvSpPr>
          <p:nvPr>
            <p:ph type="sldNum" sz="quarter" idx="12"/>
          </p:nvPr>
        </p:nvSpPr>
        <p:spPr/>
        <p:txBody>
          <a:bodyPr/>
          <a:lstStyle/>
          <a:p>
            <a:pPr>
              <a:defRPr/>
            </a:pPr>
            <a:fld id="{399CC53A-1042-48A4-A7ED-E63ED9ED0F1C}" type="slidenum">
              <a:rPr lang="en-IN" altLang="en-US" smtClean="0"/>
              <a:pPr>
                <a:defRPr/>
              </a:pPr>
              <a:t>‹#›</a:t>
            </a:fld>
            <a:endParaRPr lang="en-IN" altLang="en-US"/>
          </a:p>
        </p:txBody>
      </p:sp>
    </p:spTree>
    <p:extLst>
      <p:ext uri="{BB962C8B-B14F-4D97-AF65-F5344CB8AC3E}">
        <p14:creationId xmlns:p14="http://schemas.microsoft.com/office/powerpoint/2010/main" val="3346810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A89F-4EA6-C933-9FAF-73CAA73F2AFF}"/>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6300DF-16EC-4C0F-CEE9-98DB95CB0583}"/>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4772D7-F440-C47D-29E1-17535B78C859}"/>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972A839-430C-3138-A5F8-5A03EFE8C1B6}"/>
              </a:ext>
            </a:extLst>
          </p:cNvPr>
          <p:cNvSpPr>
            <a:spLocks noGrp="1"/>
          </p:cNvSpPr>
          <p:nvPr>
            <p:ph type="dt" sz="half" idx="10"/>
          </p:nvPr>
        </p:nvSpPr>
        <p:spPr/>
        <p:txBody>
          <a:bodyPr/>
          <a:lstStyle/>
          <a:p>
            <a:pPr>
              <a:defRPr/>
            </a:pPr>
            <a:fld id="{0D3FD206-0805-47E9-8521-7BEE2EDE8B7B}" type="datetime3">
              <a:rPr lang="en-US" smtClean="0"/>
              <a:pPr>
                <a:defRPr/>
              </a:pPr>
              <a:t>23 December 2022</a:t>
            </a:fld>
            <a:endParaRPr lang="en-IN"/>
          </a:p>
        </p:txBody>
      </p:sp>
      <p:sp>
        <p:nvSpPr>
          <p:cNvPr id="6" name="Footer Placeholder 5">
            <a:extLst>
              <a:ext uri="{FF2B5EF4-FFF2-40B4-BE49-F238E27FC236}">
                <a16:creationId xmlns:a16="http://schemas.microsoft.com/office/drawing/2014/main" id="{0FED00F5-1343-DAA0-BA5B-E90C5740A5E8}"/>
              </a:ext>
            </a:extLst>
          </p:cNvPr>
          <p:cNvSpPr>
            <a:spLocks noGrp="1"/>
          </p:cNvSpPr>
          <p:nvPr>
            <p:ph type="ftr" sz="quarter" idx="11"/>
          </p:nvPr>
        </p:nvSpPr>
        <p:spPr/>
        <p:txBody>
          <a:bodyPr/>
          <a:lstStyle/>
          <a:p>
            <a:pPr>
              <a:defRPr/>
            </a:pPr>
            <a:r>
              <a:rPr lang="en-IN"/>
              <a:t>Dept.Of ISE,RNSIT</a:t>
            </a:r>
          </a:p>
        </p:txBody>
      </p:sp>
      <p:sp>
        <p:nvSpPr>
          <p:cNvPr id="7" name="Slide Number Placeholder 6">
            <a:extLst>
              <a:ext uri="{FF2B5EF4-FFF2-40B4-BE49-F238E27FC236}">
                <a16:creationId xmlns:a16="http://schemas.microsoft.com/office/drawing/2014/main" id="{CAE58DC6-AAE2-9349-1B58-F219A61A9B65}"/>
              </a:ext>
            </a:extLst>
          </p:cNvPr>
          <p:cNvSpPr>
            <a:spLocks noGrp="1"/>
          </p:cNvSpPr>
          <p:nvPr>
            <p:ph type="sldNum" sz="quarter" idx="12"/>
          </p:nvPr>
        </p:nvSpPr>
        <p:spPr/>
        <p:txBody>
          <a:bodyPr/>
          <a:lstStyle/>
          <a:p>
            <a:pPr>
              <a:defRPr/>
            </a:pPr>
            <a:fld id="{433C0728-255B-4E76-B004-7D0C0BB4BC88}" type="slidenum">
              <a:rPr lang="en-IN" altLang="en-US" smtClean="0"/>
              <a:pPr>
                <a:defRPr/>
              </a:pPr>
              <a:t>‹#›</a:t>
            </a:fld>
            <a:endParaRPr lang="en-IN" altLang="en-US"/>
          </a:p>
        </p:txBody>
      </p:sp>
    </p:spTree>
    <p:extLst>
      <p:ext uri="{BB962C8B-B14F-4D97-AF65-F5344CB8AC3E}">
        <p14:creationId xmlns:p14="http://schemas.microsoft.com/office/powerpoint/2010/main" val="917303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3416-D72C-B009-3674-28C4ACBA11CA}"/>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B1DFE7-5D8C-0512-F8AF-285F78858029}"/>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E0D75CE-2D2A-F151-7987-E1A10351A9C2}"/>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3FA2D3B-A637-8EEE-5F4A-3FC5BA750EEA}"/>
              </a:ext>
            </a:extLst>
          </p:cNvPr>
          <p:cNvSpPr>
            <a:spLocks noGrp="1"/>
          </p:cNvSpPr>
          <p:nvPr>
            <p:ph type="dt" sz="half" idx="10"/>
          </p:nvPr>
        </p:nvSpPr>
        <p:spPr/>
        <p:txBody>
          <a:bodyPr/>
          <a:lstStyle/>
          <a:p>
            <a:pPr>
              <a:defRPr/>
            </a:pPr>
            <a:fld id="{02EEBF5D-8C33-4F04-BE28-7FC58A3EFE83}" type="datetime3">
              <a:rPr lang="en-US" smtClean="0"/>
              <a:pPr>
                <a:defRPr/>
              </a:pPr>
              <a:t>23 December 2022</a:t>
            </a:fld>
            <a:endParaRPr lang="en-IN"/>
          </a:p>
        </p:txBody>
      </p:sp>
      <p:sp>
        <p:nvSpPr>
          <p:cNvPr id="6" name="Footer Placeholder 5">
            <a:extLst>
              <a:ext uri="{FF2B5EF4-FFF2-40B4-BE49-F238E27FC236}">
                <a16:creationId xmlns:a16="http://schemas.microsoft.com/office/drawing/2014/main" id="{F398D1DB-93AA-773E-F876-BA86C399A871}"/>
              </a:ext>
            </a:extLst>
          </p:cNvPr>
          <p:cNvSpPr>
            <a:spLocks noGrp="1"/>
          </p:cNvSpPr>
          <p:nvPr>
            <p:ph type="ftr" sz="quarter" idx="11"/>
          </p:nvPr>
        </p:nvSpPr>
        <p:spPr/>
        <p:txBody>
          <a:bodyPr/>
          <a:lstStyle/>
          <a:p>
            <a:pPr>
              <a:defRPr/>
            </a:pPr>
            <a:r>
              <a:rPr lang="en-IN"/>
              <a:t>Dept.Of ISE,RNSIT</a:t>
            </a:r>
          </a:p>
        </p:txBody>
      </p:sp>
      <p:sp>
        <p:nvSpPr>
          <p:cNvPr id="7" name="Slide Number Placeholder 6">
            <a:extLst>
              <a:ext uri="{FF2B5EF4-FFF2-40B4-BE49-F238E27FC236}">
                <a16:creationId xmlns:a16="http://schemas.microsoft.com/office/drawing/2014/main" id="{9BC1557D-5A81-BFED-CD39-769135CD0D86}"/>
              </a:ext>
            </a:extLst>
          </p:cNvPr>
          <p:cNvSpPr>
            <a:spLocks noGrp="1"/>
          </p:cNvSpPr>
          <p:nvPr>
            <p:ph type="sldNum" sz="quarter" idx="12"/>
          </p:nvPr>
        </p:nvSpPr>
        <p:spPr/>
        <p:txBody>
          <a:bodyPr/>
          <a:lstStyle/>
          <a:p>
            <a:pPr>
              <a:defRPr/>
            </a:pPr>
            <a:fld id="{E5210DBB-A58C-497D-92C8-3D6ACEABBFC4}" type="slidenum">
              <a:rPr lang="en-IN" altLang="en-US" smtClean="0"/>
              <a:pPr>
                <a:defRPr/>
              </a:pPr>
              <a:t>‹#›</a:t>
            </a:fld>
            <a:endParaRPr lang="en-IN" altLang="en-US"/>
          </a:p>
        </p:txBody>
      </p:sp>
    </p:spTree>
    <p:extLst>
      <p:ext uri="{BB962C8B-B14F-4D97-AF65-F5344CB8AC3E}">
        <p14:creationId xmlns:p14="http://schemas.microsoft.com/office/powerpoint/2010/main" val="3768703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11BE-0CD7-7291-D898-DA343A71472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9B0F7D-1237-BE68-A786-4738D4084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73FF4B-C9D5-72E5-2968-773378C99E94}"/>
              </a:ext>
            </a:extLst>
          </p:cNvPr>
          <p:cNvSpPr>
            <a:spLocks noGrp="1"/>
          </p:cNvSpPr>
          <p:nvPr>
            <p:ph type="dt" sz="half" idx="10"/>
          </p:nvPr>
        </p:nvSpPr>
        <p:spPr/>
        <p:txBody>
          <a:bodyPr/>
          <a:lstStyle/>
          <a:p>
            <a:pPr>
              <a:defRPr/>
            </a:pPr>
            <a:fld id="{373B715E-8FBF-4CCA-8440-F0AF71BD0535}" type="datetime3">
              <a:rPr lang="en-US" smtClean="0"/>
              <a:pPr>
                <a:defRPr/>
              </a:pPr>
              <a:t>23 December 2022</a:t>
            </a:fld>
            <a:endParaRPr lang="en-IN"/>
          </a:p>
        </p:txBody>
      </p:sp>
      <p:sp>
        <p:nvSpPr>
          <p:cNvPr id="5" name="Footer Placeholder 4">
            <a:extLst>
              <a:ext uri="{FF2B5EF4-FFF2-40B4-BE49-F238E27FC236}">
                <a16:creationId xmlns:a16="http://schemas.microsoft.com/office/drawing/2014/main" id="{8B123741-3023-1EDE-1A8F-14AB986D8FC8}"/>
              </a:ext>
            </a:extLst>
          </p:cNvPr>
          <p:cNvSpPr>
            <a:spLocks noGrp="1"/>
          </p:cNvSpPr>
          <p:nvPr>
            <p:ph type="ftr" sz="quarter" idx="11"/>
          </p:nvPr>
        </p:nvSpPr>
        <p:spPr/>
        <p:txBody>
          <a:bodyPr/>
          <a:lstStyle/>
          <a:p>
            <a:pPr>
              <a:defRPr/>
            </a:pPr>
            <a:r>
              <a:rPr lang="en-IN"/>
              <a:t>Dept.Of ISE,RNSIT</a:t>
            </a:r>
          </a:p>
        </p:txBody>
      </p:sp>
      <p:sp>
        <p:nvSpPr>
          <p:cNvPr id="6" name="Slide Number Placeholder 5">
            <a:extLst>
              <a:ext uri="{FF2B5EF4-FFF2-40B4-BE49-F238E27FC236}">
                <a16:creationId xmlns:a16="http://schemas.microsoft.com/office/drawing/2014/main" id="{042119D6-5CEE-D567-F74F-F90B2F3344C8}"/>
              </a:ext>
            </a:extLst>
          </p:cNvPr>
          <p:cNvSpPr>
            <a:spLocks noGrp="1"/>
          </p:cNvSpPr>
          <p:nvPr>
            <p:ph type="sldNum" sz="quarter" idx="12"/>
          </p:nvPr>
        </p:nvSpPr>
        <p:spPr/>
        <p:txBody>
          <a:bodyPr/>
          <a:lstStyle/>
          <a:p>
            <a:pPr>
              <a:defRPr/>
            </a:pPr>
            <a:fld id="{D6AC286A-03E6-47CD-AD9A-59B838066843}" type="slidenum">
              <a:rPr lang="en-IN" altLang="en-US" smtClean="0"/>
              <a:pPr>
                <a:defRPr/>
              </a:pPr>
              <a:t>‹#›</a:t>
            </a:fld>
            <a:endParaRPr lang="en-IN" altLang="en-US"/>
          </a:p>
        </p:txBody>
      </p:sp>
    </p:spTree>
    <p:extLst>
      <p:ext uri="{BB962C8B-B14F-4D97-AF65-F5344CB8AC3E}">
        <p14:creationId xmlns:p14="http://schemas.microsoft.com/office/powerpoint/2010/main" val="1709005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E4F6D-3BC3-E325-73E1-BF6AE603778D}"/>
              </a:ext>
            </a:extLst>
          </p:cNvPr>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10954B-FD6A-1A75-115E-30CDFD2230C9}"/>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D7B6D-8761-8780-907C-D5CAF9F739DC}"/>
              </a:ext>
            </a:extLst>
          </p:cNvPr>
          <p:cNvSpPr>
            <a:spLocks noGrp="1"/>
          </p:cNvSpPr>
          <p:nvPr>
            <p:ph type="dt" sz="half" idx="10"/>
          </p:nvPr>
        </p:nvSpPr>
        <p:spPr/>
        <p:txBody>
          <a:bodyPr/>
          <a:lstStyle/>
          <a:p>
            <a:pPr>
              <a:defRPr/>
            </a:pPr>
            <a:fld id="{B3C8D0B0-984F-400C-9491-085CF2AE0ECB}" type="datetime3">
              <a:rPr lang="en-US" smtClean="0"/>
              <a:pPr>
                <a:defRPr/>
              </a:pPr>
              <a:t>23 December 2022</a:t>
            </a:fld>
            <a:endParaRPr lang="en-IN"/>
          </a:p>
        </p:txBody>
      </p:sp>
      <p:sp>
        <p:nvSpPr>
          <p:cNvPr id="5" name="Footer Placeholder 4">
            <a:extLst>
              <a:ext uri="{FF2B5EF4-FFF2-40B4-BE49-F238E27FC236}">
                <a16:creationId xmlns:a16="http://schemas.microsoft.com/office/drawing/2014/main" id="{14A86790-57B7-D8EC-DA0A-33862DAD761B}"/>
              </a:ext>
            </a:extLst>
          </p:cNvPr>
          <p:cNvSpPr>
            <a:spLocks noGrp="1"/>
          </p:cNvSpPr>
          <p:nvPr>
            <p:ph type="ftr" sz="quarter" idx="11"/>
          </p:nvPr>
        </p:nvSpPr>
        <p:spPr/>
        <p:txBody>
          <a:bodyPr/>
          <a:lstStyle/>
          <a:p>
            <a:pPr>
              <a:defRPr/>
            </a:pPr>
            <a:r>
              <a:rPr lang="en-IN"/>
              <a:t>Dept.Of ISE,RNSIT</a:t>
            </a:r>
          </a:p>
        </p:txBody>
      </p:sp>
      <p:sp>
        <p:nvSpPr>
          <p:cNvPr id="6" name="Slide Number Placeholder 5">
            <a:extLst>
              <a:ext uri="{FF2B5EF4-FFF2-40B4-BE49-F238E27FC236}">
                <a16:creationId xmlns:a16="http://schemas.microsoft.com/office/drawing/2014/main" id="{413678A5-A6B8-33CC-7EC2-0C2CCB68518C}"/>
              </a:ext>
            </a:extLst>
          </p:cNvPr>
          <p:cNvSpPr>
            <a:spLocks noGrp="1"/>
          </p:cNvSpPr>
          <p:nvPr>
            <p:ph type="sldNum" sz="quarter" idx="12"/>
          </p:nvPr>
        </p:nvSpPr>
        <p:spPr/>
        <p:txBody>
          <a:bodyPr/>
          <a:lstStyle/>
          <a:p>
            <a:pPr>
              <a:defRPr/>
            </a:pPr>
            <a:fld id="{207F4CFB-33BE-4DF8-9A9C-705C8E1A6182}" type="slidenum">
              <a:rPr lang="en-IN" altLang="en-US" smtClean="0"/>
              <a:pPr>
                <a:defRPr/>
              </a:pPr>
              <a:t>‹#›</a:t>
            </a:fld>
            <a:endParaRPr lang="en-IN" altLang="en-US"/>
          </a:p>
        </p:txBody>
      </p:sp>
    </p:spTree>
    <p:extLst>
      <p:ext uri="{BB962C8B-B14F-4D97-AF65-F5344CB8AC3E}">
        <p14:creationId xmlns:p14="http://schemas.microsoft.com/office/powerpoint/2010/main" val="151534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9112BF-5450-A6E0-3F9D-95B130321C7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C3CDF-B07B-92B2-18C3-0BF334184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D648E-8768-BA94-D05E-C6B52C4D31AF}"/>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DF5DC539-7A4D-40B2-AE22-87BEA69C64FE}" type="datetime3">
              <a:rPr lang="en-US" smtClean="0"/>
              <a:pPr>
                <a:defRPr/>
              </a:pPr>
              <a:t>23 December 2022</a:t>
            </a:fld>
            <a:endParaRPr lang="en-IN"/>
          </a:p>
        </p:txBody>
      </p:sp>
      <p:sp>
        <p:nvSpPr>
          <p:cNvPr id="5" name="Footer Placeholder 4">
            <a:extLst>
              <a:ext uri="{FF2B5EF4-FFF2-40B4-BE49-F238E27FC236}">
                <a16:creationId xmlns:a16="http://schemas.microsoft.com/office/drawing/2014/main" id="{E3D7E63F-D0F9-4933-5C7D-6F3F3DE618C6}"/>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IN"/>
              <a:t>Dept.Of ISE,RNSIT</a:t>
            </a:r>
          </a:p>
        </p:txBody>
      </p:sp>
      <p:sp>
        <p:nvSpPr>
          <p:cNvPr id="6" name="Slide Number Placeholder 5">
            <a:extLst>
              <a:ext uri="{FF2B5EF4-FFF2-40B4-BE49-F238E27FC236}">
                <a16:creationId xmlns:a16="http://schemas.microsoft.com/office/drawing/2014/main" id="{39021FC0-71AC-BD14-8109-CA99C8EEE74B}"/>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D4384768-4BCB-4C15-9412-556FD638DA0E}" type="slidenum">
              <a:rPr lang="en-IN" altLang="en-US" smtClean="0"/>
              <a:pPr>
                <a:defRPr/>
              </a:pPr>
              <a:t>‹#›</a:t>
            </a:fld>
            <a:endParaRPr lang="en-IN" altLang="en-US"/>
          </a:p>
        </p:txBody>
      </p:sp>
    </p:spTree>
    <p:extLst>
      <p:ext uri="{BB962C8B-B14F-4D97-AF65-F5344CB8AC3E}">
        <p14:creationId xmlns:p14="http://schemas.microsoft.com/office/powerpoint/2010/main" val="20227324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ediapipe.dev/"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1" y="2319245"/>
            <a:ext cx="12192000" cy="461666"/>
          </a:xfrm>
        </p:spPr>
        <p:txBody>
          <a:bodyPr>
            <a:normAutofit fontScale="90000"/>
          </a:bodyPr>
          <a:lstStyle/>
          <a:p>
            <a:pPr marL="457200" marR="421005" algn="ctr">
              <a:lnSpc>
                <a:spcPct val="120000"/>
              </a:lnSpc>
              <a:spcBef>
                <a:spcPts val="1500"/>
              </a:spcBef>
              <a:spcAft>
                <a:spcPts val="0"/>
              </a:spcAft>
            </a:pPr>
            <a:r>
              <a:rPr lang="en-US" sz="2400" b="1" i="1" dirty="0">
                <a:solidFill>
                  <a:srgbClr val="FF0000"/>
                </a:solidFill>
                <a:effectLst/>
                <a:latin typeface="Times New Roman" panose="02020603050405020304" pitchFamily="18" charset="0"/>
                <a:ea typeface="Times New Roman" panose="02020603050405020304" pitchFamily="18" charset="0"/>
              </a:rPr>
              <a:t>Physical Exercise Form Correction Using Video Processing</a:t>
            </a:r>
            <a:endParaRPr lang="en-IN" sz="2400" i="1" dirty="0">
              <a:solidFill>
                <a:srgbClr val="FF0000"/>
              </a:solidFill>
              <a:effectLst/>
              <a:latin typeface="Times New Roman" panose="02020603050405020304" pitchFamily="18" charset="0"/>
              <a:ea typeface="Times New Roman" panose="02020603050405020304" pitchFamily="18" charset="0"/>
            </a:endParaRPr>
          </a:p>
        </p:txBody>
      </p:sp>
      <p:sp>
        <p:nvSpPr>
          <p:cNvPr id="11" name="Subtitle 10"/>
          <p:cNvSpPr>
            <a:spLocks noGrp="1"/>
          </p:cNvSpPr>
          <p:nvPr>
            <p:ph type="subTitle" idx="1"/>
          </p:nvPr>
        </p:nvSpPr>
        <p:spPr>
          <a:xfrm>
            <a:off x="3860007" y="3335134"/>
            <a:ext cx="4457704" cy="1748510"/>
          </a:xfrm>
        </p:spPr>
        <p:txBody>
          <a:bodyPr>
            <a:noAutofit/>
          </a:bodyPr>
          <a:lstStyle/>
          <a:p>
            <a:pPr lvl="0" algn="ctr" fontAlgn="base">
              <a:spcBef>
                <a:spcPct val="0"/>
              </a:spcBef>
              <a:spcAft>
                <a:spcPct val="0"/>
              </a:spcAft>
            </a:pPr>
            <a:r>
              <a:rPr lang="en-US" sz="2400" b="1" dirty="0">
                <a:solidFill>
                  <a:srgbClr val="000066"/>
                </a:solidFill>
                <a:latin typeface="Times New Roman" pitchFamily="18" charset="0"/>
                <a:cs typeface="Times New Roman" pitchFamily="18" charset="0"/>
              </a:rPr>
              <a:t>USN 1: 1RN19IS095</a:t>
            </a:r>
          </a:p>
          <a:p>
            <a:pPr fontAlgn="base">
              <a:spcBef>
                <a:spcPct val="0"/>
              </a:spcBef>
              <a:spcAft>
                <a:spcPct val="0"/>
              </a:spcAft>
            </a:pPr>
            <a:r>
              <a:rPr lang="en-US" b="1" dirty="0">
                <a:solidFill>
                  <a:srgbClr val="000066"/>
                </a:solidFill>
                <a:latin typeface="Times New Roman" pitchFamily="18" charset="0"/>
                <a:cs typeface="Times New Roman" pitchFamily="18" charset="0"/>
              </a:rPr>
              <a:t>USN 2: </a:t>
            </a:r>
            <a:r>
              <a:rPr lang="en-US" sz="2400" b="1" dirty="0">
                <a:solidFill>
                  <a:srgbClr val="000066"/>
                </a:solidFill>
                <a:latin typeface="Times New Roman" pitchFamily="18" charset="0"/>
                <a:cs typeface="Times New Roman" pitchFamily="18" charset="0"/>
              </a:rPr>
              <a:t>1RN19IS121</a:t>
            </a:r>
            <a:endParaRPr lang="en-US" b="1" dirty="0">
              <a:solidFill>
                <a:srgbClr val="000066"/>
              </a:solidFill>
              <a:latin typeface="Times New Roman" pitchFamily="18" charset="0"/>
              <a:cs typeface="Times New Roman" pitchFamily="18" charset="0"/>
            </a:endParaRPr>
          </a:p>
          <a:p>
            <a:pPr lvl="0" fontAlgn="base">
              <a:spcBef>
                <a:spcPct val="0"/>
              </a:spcBef>
              <a:spcAft>
                <a:spcPct val="0"/>
              </a:spcAft>
            </a:pPr>
            <a:r>
              <a:rPr lang="en-US" b="1" dirty="0">
                <a:solidFill>
                  <a:srgbClr val="000066"/>
                </a:solidFill>
                <a:latin typeface="Times New Roman" pitchFamily="18" charset="0"/>
                <a:cs typeface="Times New Roman" pitchFamily="18" charset="0"/>
              </a:rPr>
              <a:t>USN 3: </a:t>
            </a:r>
            <a:r>
              <a:rPr lang="en-US" sz="2400" b="1" dirty="0">
                <a:solidFill>
                  <a:srgbClr val="000066"/>
                </a:solidFill>
                <a:latin typeface="Times New Roman" pitchFamily="18" charset="0"/>
                <a:cs typeface="Times New Roman" pitchFamily="18" charset="0"/>
              </a:rPr>
              <a:t>1RN19IS127</a:t>
            </a:r>
            <a:endParaRPr lang="en-US" b="1" dirty="0">
              <a:solidFill>
                <a:srgbClr val="000066"/>
              </a:solidFill>
              <a:latin typeface="Times New Roman" pitchFamily="18" charset="0"/>
              <a:cs typeface="Times New Roman" pitchFamily="18" charset="0"/>
            </a:endParaRPr>
          </a:p>
          <a:p>
            <a:pPr fontAlgn="base">
              <a:spcBef>
                <a:spcPct val="0"/>
              </a:spcBef>
              <a:spcAft>
                <a:spcPct val="0"/>
              </a:spcAft>
            </a:pPr>
            <a:r>
              <a:rPr lang="en-US" b="1" dirty="0">
                <a:solidFill>
                  <a:srgbClr val="000066"/>
                </a:solidFill>
                <a:latin typeface="Times New Roman" pitchFamily="18" charset="0"/>
                <a:cs typeface="Times New Roman" pitchFamily="18" charset="0"/>
              </a:rPr>
              <a:t>USN 4: </a:t>
            </a:r>
            <a:r>
              <a:rPr lang="en-US" sz="2400" b="1" dirty="0">
                <a:solidFill>
                  <a:srgbClr val="000066"/>
                </a:solidFill>
                <a:latin typeface="Times New Roman" pitchFamily="18" charset="0"/>
                <a:cs typeface="Times New Roman" pitchFamily="18" charset="0"/>
              </a:rPr>
              <a:t>1RN19IS175 </a:t>
            </a:r>
            <a:endParaRPr lang="en-US" b="1" dirty="0">
              <a:solidFill>
                <a:srgbClr val="000066"/>
              </a:solidFill>
              <a:latin typeface="Times New Roman" pitchFamily="18" charset="0"/>
              <a:cs typeface="Times New Roman" pitchFamily="18" charset="0"/>
            </a:endParaRPr>
          </a:p>
          <a:p>
            <a:pPr lvl="0" fontAlgn="base">
              <a:spcBef>
                <a:spcPct val="0"/>
              </a:spcBef>
              <a:spcAft>
                <a:spcPct val="0"/>
              </a:spcAft>
            </a:pPr>
            <a:endParaRPr lang="en-US" b="1" dirty="0">
              <a:solidFill>
                <a:srgbClr val="000066"/>
              </a:solidFill>
              <a:latin typeface="Times New Roman" pitchFamily="18" charset="0"/>
              <a:cs typeface="Times New Roman" pitchFamily="18" charset="0"/>
            </a:endParaRPr>
          </a:p>
          <a:p>
            <a:pPr fontAlgn="base">
              <a:spcBef>
                <a:spcPct val="0"/>
              </a:spcBef>
              <a:spcAft>
                <a:spcPct val="0"/>
              </a:spcAft>
            </a:pPr>
            <a:endParaRPr lang="en-US" b="1" dirty="0">
              <a:solidFill>
                <a:srgbClr val="000066"/>
              </a:solidFill>
              <a:latin typeface="Times New Roman" pitchFamily="18" charset="0"/>
              <a:cs typeface="Times New Roman" pitchFamily="18" charset="0"/>
            </a:endParaRPr>
          </a:p>
          <a:p>
            <a:pPr fontAlgn="base">
              <a:spcBef>
                <a:spcPct val="0"/>
              </a:spcBef>
              <a:spcAft>
                <a:spcPct val="0"/>
              </a:spcAft>
            </a:pPr>
            <a:endParaRPr lang="en-US"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US" sz="2400" b="1" dirty="0">
              <a:solidFill>
                <a:srgbClr val="000066"/>
              </a:solidFill>
              <a:latin typeface="Times New Roman" pitchFamily="18" charset="0"/>
              <a:cs typeface="Times New Roman" pitchFamily="18" charset="0"/>
            </a:endParaRPr>
          </a:p>
          <a:p>
            <a:pPr lvl="0" algn="ctr" fontAlgn="base">
              <a:spcBef>
                <a:spcPct val="0"/>
              </a:spcBef>
              <a:spcAft>
                <a:spcPct val="0"/>
              </a:spcAft>
            </a:pPr>
            <a:endParaRPr lang="en-IN" sz="2400" b="1" dirty="0">
              <a:solidFill>
                <a:srgbClr val="000066"/>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135560" y="1768747"/>
            <a:ext cx="7272808"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            Final Year Project Work Phase I Presentation</a:t>
            </a:r>
          </a:p>
        </p:txBody>
      </p:sp>
      <p:sp>
        <p:nvSpPr>
          <p:cNvPr id="13" name="Rectangle 12"/>
          <p:cNvSpPr/>
          <p:nvPr/>
        </p:nvSpPr>
        <p:spPr>
          <a:xfrm>
            <a:off x="7968208" y="5018692"/>
            <a:ext cx="2999890"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Panel </a:t>
            </a:r>
          </a:p>
          <a:p>
            <a:pPr lvl="0" algn="ctr" fontAlgn="base">
              <a:spcBef>
                <a:spcPct val="0"/>
              </a:spcBef>
              <a:spcAft>
                <a:spcPct val="0"/>
              </a:spcAft>
            </a:pPr>
            <a:r>
              <a:rPr lang="en-IN" sz="2000" b="1" dirty="0">
                <a:solidFill>
                  <a:srgbClr val="000066"/>
                </a:solidFill>
                <a:latin typeface="Times New Roman" pitchFamily="18" charset="0"/>
                <a:cs typeface="Times New Roman" pitchFamily="18" charset="0"/>
              </a:rPr>
              <a:t>Mrs. Vinutha G K</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B0AA3BDC-9AC8-D78C-79D9-AED3D97BBC66}"/>
              </a:ext>
            </a:extLst>
          </p:cNvPr>
          <p:cNvSpPr/>
          <p:nvPr/>
        </p:nvSpPr>
        <p:spPr>
          <a:xfrm>
            <a:off x="1055440" y="5157192"/>
            <a:ext cx="3832223" cy="954107"/>
          </a:xfrm>
          <a:prstGeom prst="rect">
            <a:avLst/>
          </a:prstGeom>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algn="ctr"/>
            <a:r>
              <a:rPr lang="en-US" altLang="en-US" b="1" dirty="0">
                <a:solidFill>
                  <a:srgbClr val="262626"/>
                </a:solidFill>
                <a:latin typeface="Times New Roman" panose="02020603050405020304" pitchFamily="18" charset="0"/>
                <a:cs typeface="Times New Roman" panose="02020603050405020304" pitchFamily="18" charset="0"/>
              </a:rPr>
              <a:t> Internal Guide</a:t>
            </a:r>
          </a:p>
          <a:p>
            <a:pPr algn="ctr"/>
            <a:r>
              <a:rPr lang="en-IN" altLang="en-US" sz="2000" b="1" dirty="0">
                <a:solidFill>
                  <a:srgbClr val="000066"/>
                </a:solidFill>
                <a:latin typeface="Times New Roman" panose="02020603050405020304" pitchFamily="18" charset="0"/>
                <a:cs typeface="Times New Roman" panose="02020603050405020304" pitchFamily="18" charset="0"/>
              </a:rPr>
              <a:t>Mrs. Sunitha K</a:t>
            </a:r>
            <a:endParaRPr lang="pt-BR" altLang="en-US" sz="2000" b="1" dirty="0">
              <a:solidFill>
                <a:srgbClr val="000066"/>
              </a:solidFill>
              <a:latin typeface="Times New Roman" panose="02020603050405020304" pitchFamily="18" charset="0"/>
              <a:cs typeface="Times New Roman" panose="02020603050405020304" pitchFamily="18" charset="0"/>
            </a:endParaRPr>
          </a:p>
          <a:p>
            <a:pPr algn="ctr" eaLnBrk="0" hangingPunct="0"/>
            <a:r>
              <a:rPr lang="en-US" altLang="en-US" dirty="0">
                <a:solidFill>
                  <a:srgbClr val="262626"/>
                </a:solidFill>
                <a:latin typeface="Times New Roman" panose="02020603050405020304" pitchFamily="18" charset="0"/>
                <a:cs typeface="Times New Roman" panose="02020603050405020304" pitchFamily="18" charset="0"/>
              </a:rPr>
              <a:t>Asst. Prof, Dept of  ISE, RNSIT</a:t>
            </a:r>
          </a:p>
        </p:txBody>
      </p:sp>
      <p:sp>
        <p:nvSpPr>
          <p:cNvPr id="4" name="TextBox 3">
            <a:extLst>
              <a:ext uri="{FF2B5EF4-FFF2-40B4-BE49-F238E27FC236}">
                <a16:creationId xmlns:a16="http://schemas.microsoft.com/office/drawing/2014/main" id="{3F7F8482-71B2-7A6A-44A6-CCBB94C72CB2}"/>
              </a:ext>
            </a:extLst>
          </p:cNvPr>
          <p:cNvSpPr txBox="1"/>
          <p:nvPr/>
        </p:nvSpPr>
        <p:spPr>
          <a:xfrm>
            <a:off x="4655840" y="2784532"/>
            <a:ext cx="4680520" cy="954107"/>
          </a:xfrm>
          <a:prstGeom prst="rect">
            <a:avLst/>
          </a:prstGeom>
          <a:noFill/>
        </p:spPr>
        <p:txBody>
          <a:bodyPr wrap="square" rtlCol="0">
            <a:spAutoFit/>
          </a:bodyPr>
          <a:lstStyle/>
          <a:p>
            <a:r>
              <a:rPr lang="en-US" sz="2800" b="1" dirty="0">
                <a:solidFill>
                  <a:srgbClr val="C00000"/>
                </a:solidFill>
                <a:latin typeface="Times New Roman" pitchFamily="18" charset="0"/>
                <a:cs typeface="Times New Roman" pitchFamily="18" charset="0"/>
              </a:rPr>
              <a:t>Candidate Names</a:t>
            </a: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581787"/>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buFont typeface="Wingdings" panose="05000000000000000000" pitchFamily="2" charset="2"/>
              <a:buChar char="Ø"/>
            </a:pPr>
            <a:endParaRPr lang="en-US" b="1" dirty="0">
              <a:latin typeface="Times New Roman" pitchFamily="18" charset="0"/>
              <a:cs typeface="Times New Roman" pitchFamily="18" charset="0"/>
            </a:endParaRPr>
          </a:p>
          <a:p>
            <a:pPr marL="0" indent="0">
              <a:lnSpc>
                <a:spcPct val="150000"/>
              </a:lnSpc>
              <a:buNone/>
            </a:pPr>
            <a:endParaRPr lang="en-US" b="1" dirty="0">
              <a:latin typeface="Times New Roman" pitchFamily="18" charset="0"/>
              <a:cs typeface="Times New Roman" pitchFamily="18" charset="0"/>
            </a:endParaRPr>
          </a:p>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10</a:t>
            </a:fld>
            <a:endParaRPr lang="en-US" dirty="0"/>
          </a:p>
        </p:txBody>
      </p:sp>
      <p:pic>
        <p:nvPicPr>
          <p:cNvPr id="11" name="Picture 10">
            <a:extLst>
              <a:ext uri="{FF2B5EF4-FFF2-40B4-BE49-F238E27FC236}">
                <a16:creationId xmlns:a16="http://schemas.microsoft.com/office/drawing/2014/main" id="{B014788F-BAEB-89E4-EA27-3E408A14D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68" y="2644755"/>
            <a:ext cx="9937104" cy="1296144"/>
          </a:xfrm>
          <a:prstGeom prst="rect">
            <a:avLst/>
          </a:prstGeom>
        </p:spPr>
      </p:pic>
      <p:sp>
        <p:nvSpPr>
          <p:cNvPr id="14" name="TextBox 13">
            <a:extLst>
              <a:ext uri="{FF2B5EF4-FFF2-40B4-BE49-F238E27FC236}">
                <a16:creationId xmlns:a16="http://schemas.microsoft.com/office/drawing/2014/main" id="{F93D762B-58DA-D1CB-B756-78EABDF99FC6}"/>
              </a:ext>
            </a:extLst>
          </p:cNvPr>
          <p:cNvSpPr txBox="1"/>
          <p:nvPr/>
        </p:nvSpPr>
        <p:spPr>
          <a:xfrm>
            <a:off x="1055440" y="1306164"/>
            <a:ext cx="4798247" cy="461665"/>
          </a:xfrm>
          <a:prstGeom prst="rect">
            <a:avLst/>
          </a:prstGeom>
          <a:noFill/>
        </p:spPr>
        <p:txBody>
          <a:bodyPr wrap="square" rtlCol="0">
            <a:spAutoFit/>
          </a:bodyPr>
          <a:lstStyle/>
          <a:p>
            <a:pPr marL="285750" indent="-285750">
              <a:buFont typeface="Wingdings" panose="05000000000000000000" pitchFamily="2" charset="2"/>
              <a:buChar char="Ø"/>
            </a:pPr>
            <a:r>
              <a:rPr lang="en-IN" sz="2400" b="1" u="sng" dirty="0"/>
              <a:t>Project workflow-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5A54-3D8A-37BA-3FEB-C62DD9DC6114}"/>
              </a:ext>
            </a:extLst>
          </p:cNvPr>
          <p:cNvSpPr>
            <a:spLocks noGrp="1"/>
          </p:cNvSpPr>
          <p:nvPr>
            <p:ph type="title"/>
          </p:nvPr>
        </p:nvSpPr>
        <p:spPr/>
        <p:txBody>
          <a:bodyPr>
            <a:normAutofit fontScale="90000"/>
          </a:bodyPr>
          <a:lstStyle/>
          <a:p>
            <a:pPr algn="ctr"/>
            <a:r>
              <a:rPr lang="en-US" dirty="0"/>
              <a:t>SYSTEM DESIGN</a:t>
            </a:r>
            <a:endParaRPr lang="en-IN" dirty="0"/>
          </a:p>
        </p:txBody>
      </p:sp>
      <p:sp>
        <p:nvSpPr>
          <p:cNvPr id="3" name="Content Placeholder 2">
            <a:extLst>
              <a:ext uri="{FF2B5EF4-FFF2-40B4-BE49-F238E27FC236}">
                <a16:creationId xmlns:a16="http://schemas.microsoft.com/office/drawing/2014/main" id="{85D53493-5B4B-477F-BB76-5F489DE0E110}"/>
              </a:ext>
            </a:extLst>
          </p:cNvPr>
          <p:cNvSpPr>
            <a:spLocks noGrp="1"/>
          </p:cNvSpPr>
          <p:nvPr>
            <p:ph idx="1"/>
          </p:nvPr>
        </p:nvSpPr>
        <p:spPr/>
        <p:txBody>
          <a:bodyPr>
            <a:normAutofit/>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Web architecture</a:t>
            </a: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732DF92-C7FB-4E16-662E-18C5479DEC6C}"/>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EF47EEA5-D139-8EF3-B489-50E0B179573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0C73BBE6-A1A5-DF80-A019-C499F2927461}"/>
              </a:ext>
            </a:extLst>
          </p:cNvPr>
          <p:cNvSpPr>
            <a:spLocks noGrp="1"/>
          </p:cNvSpPr>
          <p:nvPr>
            <p:ph type="sldNum" sz="quarter" idx="12"/>
          </p:nvPr>
        </p:nvSpPr>
        <p:spPr/>
        <p:txBody>
          <a:bodyPr/>
          <a:lstStyle/>
          <a:p>
            <a:fld id="{5B4F5413-E548-45A8-B9DD-11B71454D5CA}" type="slidenum">
              <a:rPr lang="en-US" smtClean="0"/>
              <a:pPr/>
              <a:t>11</a:t>
            </a:fld>
            <a:endParaRPr lang="en-US" dirty="0"/>
          </a:p>
        </p:txBody>
      </p:sp>
      <p:pic>
        <p:nvPicPr>
          <p:cNvPr id="7" name="image15.png">
            <a:extLst>
              <a:ext uri="{FF2B5EF4-FFF2-40B4-BE49-F238E27FC236}">
                <a16:creationId xmlns:a16="http://schemas.microsoft.com/office/drawing/2014/main" id="{C94B0519-1AC6-3BCB-6510-08FA9E245BE9}"/>
              </a:ext>
            </a:extLst>
          </p:cNvPr>
          <p:cNvPicPr>
            <a:picLocks noChangeAspect="1"/>
          </p:cNvPicPr>
          <p:nvPr/>
        </p:nvPicPr>
        <p:blipFill>
          <a:blip r:embed="rId2" cstate="print"/>
          <a:stretch>
            <a:fillRect/>
          </a:stretch>
        </p:blipFill>
        <p:spPr>
          <a:xfrm>
            <a:off x="1919536" y="1986598"/>
            <a:ext cx="8136903" cy="3680504"/>
          </a:xfrm>
          <a:prstGeom prst="rect">
            <a:avLst/>
          </a:prstGeom>
        </p:spPr>
      </p:pic>
    </p:spTree>
    <p:extLst>
      <p:ext uri="{BB962C8B-B14F-4D97-AF65-F5344CB8AC3E}">
        <p14:creationId xmlns:p14="http://schemas.microsoft.com/office/powerpoint/2010/main" val="417066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00F9-8B2C-7C83-C78C-FB11045C02A7}"/>
              </a:ext>
            </a:extLst>
          </p:cNvPr>
          <p:cNvSpPr>
            <a:spLocks noGrp="1"/>
          </p:cNvSpPr>
          <p:nvPr>
            <p:ph type="title"/>
          </p:nvPr>
        </p:nvSpPr>
        <p:spPr/>
        <p:txBody>
          <a:bodyPr>
            <a:normAutofit fontScale="90000"/>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94CB8AD4-6334-5BE6-5483-1EB33B94F42B}"/>
              </a:ext>
            </a:extLst>
          </p:cNvPr>
          <p:cNvSpPr>
            <a:spLocks noGrp="1"/>
          </p:cNvSpPr>
          <p:nvPr>
            <p:ph idx="1"/>
          </p:nvPr>
        </p:nvSpPr>
        <p:spPr>
          <a:xfrm>
            <a:off x="695400" y="1178877"/>
            <a:ext cx="10299576" cy="5033842"/>
          </a:xfrm>
        </p:spPr>
        <p:txBody>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Overview</a:t>
            </a:r>
          </a:p>
          <a:p>
            <a:pPr>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9C8496F-64AE-AAC0-F725-FF106134CADC}"/>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D0C1DC4E-7AAE-42DF-5E57-2BFC9F2CF842}"/>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D70EE21F-D49D-6AFD-C758-CB7F00E40F6F}"/>
              </a:ext>
            </a:extLst>
          </p:cNvPr>
          <p:cNvSpPr>
            <a:spLocks noGrp="1"/>
          </p:cNvSpPr>
          <p:nvPr>
            <p:ph type="sldNum" sz="quarter" idx="12"/>
          </p:nvPr>
        </p:nvSpPr>
        <p:spPr/>
        <p:txBody>
          <a:bodyPr/>
          <a:lstStyle/>
          <a:p>
            <a:fld id="{5B4F5413-E548-45A8-B9DD-11B71454D5CA}" type="slidenum">
              <a:rPr lang="en-US" smtClean="0"/>
              <a:pPr/>
              <a:t>12</a:t>
            </a:fld>
            <a:endParaRPr lang="en-US" dirty="0"/>
          </a:p>
        </p:txBody>
      </p:sp>
      <p:pic>
        <p:nvPicPr>
          <p:cNvPr id="11" name="Picture 10">
            <a:extLst>
              <a:ext uri="{FF2B5EF4-FFF2-40B4-BE49-F238E27FC236}">
                <a16:creationId xmlns:a16="http://schemas.microsoft.com/office/drawing/2014/main" id="{921F723A-056B-10E2-91CC-9CAA32DCC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538" y="1621844"/>
            <a:ext cx="7353300" cy="4171950"/>
          </a:xfrm>
          <a:prstGeom prst="rect">
            <a:avLst/>
          </a:prstGeom>
        </p:spPr>
      </p:pic>
    </p:spTree>
    <p:extLst>
      <p:ext uri="{BB962C8B-B14F-4D97-AF65-F5344CB8AC3E}">
        <p14:creationId xmlns:p14="http://schemas.microsoft.com/office/powerpoint/2010/main" val="1535468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9A75-5516-C165-FE67-E141739DBD48}"/>
              </a:ext>
            </a:extLst>
          </p:cNvPr>
          <p:cNvSpPr>
            <a:spLocks noGrp="1"/>
          </p:cNvSpPr>
          <p:nvPr>
            <p:ph type="title"/>
          </p:nvPr>
        </p:nvSpPr>
        <p:spPr/>
        <p:txBody>
          <a:bodyPr>
            <a:normAutofit fontScale="90000"/>
          </a:bodyPr>
          <a:lstStyle/>
          <a:p>
            <a:pPr algn="ctr"/>
            <a:r>
              <a:rPr lang="en-IN" dirty="0"/>
              <a:t>METHODOLOGY</a:t>
            </a:r>
          </a:p>
        </p:txBody>
      </p:sp>
      <p:sp>
        <p:nvSpPr>
          <p:cNvPr id="3" name="Content Placeholder 2">
            <a:extLst>
              <a:ext uri="{FF2B5EF4-FFF2-40B4-BE49-F238E27FC236}">
                <a16:creationId xmlns:a16="http://schemas.microsoft.com/office/drawing/2014/main" id="{AAF6FFE4-04DD-08B4-4753-B8477550CB91}"/>
              </a:ext>
            </a:extLst>
          </p:cNvPr>
          <p:cNvSpPr>
            <a:spLocks noGrp="1"/>
          </p:cNvSpPr>
          <p:nvPr>
            <p:ph idx="1"/>
          </p:nvPr>
        </p:nvSpPr>
        <p:spPr>
          <a:xfrm>
            <a:off x="695400" y="1190898"/>
            <a:ext cx="10515600" cy="5033842"/>
          </a:xfrm>
        </p:spPr>
        <p:txBody>
          <a:bodyPr>
            <a:normAutofit/>
          </a:bodyPr>
          <a:lstStyle/>
          <a:p>
            <a:pPr algn="just"/>
            <a:r>
              <a:rPr lang="en-IN" sz="2400" dirty="0"/>
              <a:t>The video sample is first gathered by MediaPipe’s calculator graphs which are used to process streams of video and audio frames by receiving successive packets with increasing timestamps.</a:t>
            </a:r>
          </a:p>
          <a:p>
            <a:pPr algn="just"/>
            <a:r>
              <a:rPr lang="en-US" sz="2400" b="0" i="0" dirty="0">
                <a:effectLst/>
              </a:rPr>
              <a:t>The solution utilizes a two-step detector-tracker ML pipeline.</a:t>
            </a:r>
          </a:p>
          <a:p>
            <a:pPr algn="just"/>
            <a:r>
              <a:rPr lang="en-US" sz="2400" b="0" i="0" dirty="0">
                <a:effectLst/>
              </a:rPr>
              <a:t>Using a detector, the pipeline first locates the person/pose region-of-interest (ROI) within the frame. </a:t>
            </a:r>
          </a:p>
          <a:p>
            <a:pPr algn="just"/>
            <a:r>
              <a:rPr lang="en-US" sz="2400" b="0" i="0" dirty="0">
                <a:effectLst/>
              </a:rPr>
              <a:t>The tracker subsequently predicts the pose landmarks and segmentation mask within the ROI using the ROI-cropped frame as input.</a:t>
            </a:r>
            <a:endParaRPr lang="en-IN" sz="2400" dirty="0"/>
          </a:p>
          <a:p>
            <a:pPr algn="just"/>
            <a:r>
              <a:rPr lang="en-IN" sz="2400" dirty="0"/>
              <a:t>A skeleton of the region of interest is created by </a:t>
            </a:r>
            <a:r>
              <a:rPr lang="en-IN" sz="2400" dirty="0" err="1"/>
              <a:t>MediaPipe</a:t>
            </a:r>
            <a:r>
              <a:rPr lang="en-IN" sz="2400" dirty="0"/>
              <a:t> which is trained on the </a:t>
            </a:r>
            <a:r>
              <a:rPr lang="en-IN" sz="2400" dirty="0" err="1"/>
              <a:t>Objectron</a:t>
            </a:r>
            <a:r>
              <a:rPr lang="en-IN" sz="2400" dirty="0"/>
              <a:t> dataset.</a:t>
            </a:r>
          </a:p>
          <a:p>
            <a:pPr algn="just"/>
            <a:r>
              <a:rPr lang="en-IN" sz="2400" dirty="0"/>
              <a:t>Finally, the created skeleton is checked manually for each exercise by defining the joint angles required for it to be executed correctly.</a:t>
            </a:r>
          </a:p>
          <a:p>
            <a:pPr algn="just"/>
            <a:endParaRPr lang="en-IN" sz="2400" dirty="0"/>
          </a:p>
        </p:txBody>
      </p:sp>
      <p:sp>
        <p:nvSpPr>
          <p:cNvPr id="4" name="Date Placeholder 3">
            <a:extLst>
              <a:ext uri="{FF2B5EF4-FFF2-40B4-BE49-F238E27FC236}">
                <a16:creationId xmlns:a16="http://schemas.microsoft.com/office/drawing/2014/main" id="{D59A3B77-4812-D949-109F-8F01F72845E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042C1671-0A8D-998E-DB74-E98063A79D74}"/>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E25546B7-1A85-2B39-B26A-092A94F6AF7C}"/>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Tree>
    <p:extLst>
      <p:ext uri="{BB962C8B-B14F-4D97-AF65-F5344CB8AC3E}">
        <p14:creationId xmlns:p14="http://schemas.microsoft.com/office/powerpoint/2010/main" val="70881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404664"/>
            <a:ext cx="7467600" cy="714396"/>
          </a:xfrm>
        </p:spPr>
        <p:txBody>
          <a:bodyPr>
            <a:normAutofit/>
          </a:bodyPr>
          <a:lstStyle/>
          <a:p>
            <a:pPr algn="ctr"/>
            <a:r>
              <a:rPr lang="en-US" sz="3200" b="1" dirty="0">
                <a:solidFill>
                  <a:srgbClr val="000066"/>
                </a:solidFill>
                <a:latin typeface="+mn-lt"/>
                <a:cs typeface="Times New Roman" pitchFamily="18" charset="0"/>
              </a:rPr>
              <a:t>CONCLUSIONS</a:t>
            </a:r>
            <a:endParaRPr lang="en-IN" sz="3200" dirty="0">
              <a:solidFill>
                <a:srgbClr val="000066"/>
              </a:solidFill>
              <a:latin typeface="+mn-lt"/>
              <a:cs typeface="Times New Roman" pitchFamily="18" charset="0"/>
            </a:endParaRPr>
          </a:p>
        </p:txBody>
      </p:sp>
      <p:sp>
        <p:nvSpPr>
          <p:cNvPr id="3" name="Content Placeholder 2"/>
          <p:cNvSpPr>
            <a:spLocks noGrp="1"/>
          </p:cNvSpPr>
          <p:nvPr>
            <p:ph idx="1"/>
          </p:nvPr>
        </p:nvSpPr>
        <p:spPr>
          <a:xfrm>
            <a:off x="479376" y="1119060"/>
            <a:ext cx="11089232" cy="5292588"/>
          </a:xfrm>
        </p:spPr>
        <p:txBody>
          <a:bodyPr>
            <a:normAutofit/>
          </a:bodyPr>
          <a:lstStyle/>
          <a:p>
            <a:pPr marL="228600" lvl="0" indent="-237172" algn="l" rtl="0">
              <a:lnSpc>
                <a:spcPct val="150000"/>
              </a:lnSpc>
              <a:spcBef>
                <a:spcPts val="1000"/>
              </a:spcBef>
              <a:spcAft>
                <a:spcPts val="0"/>
              </a:spcAft>
              <a:buClr>
                <a:srgbClr val="000000"/>
              </a:buClr>
              <a:buSzPts val="1800"/>
              <a:buFont typeface="Noto Sans Symbols"/>
              <a:buChar char="⮚"/>
            </a:pPr>
            <a:r>
              <a:rPr lang="en-US" sz="1800">
                <a:solidFill>
                  <a:srgbClr val="000000"/>
                </a:solidFill>
                <a:latin typeface="Times New Roman"/>
                <a:ea typeface="Times New Roman"/>
                <a:cs typeface="Times New Roman"/>
                <a:sym typeface="Times New Roman"/>
              </a:rPr>
              <a:t>It also provides motivation for the user to exercise by displaying timely achievements and milestones . </a:t>
            </a:r>
            <a:r>
              <a:rPr lang="en-US" sz="1800" dirty="0">
                <a:solidFill>
                  <a:srgbClr val="000000"/>
                </a:solidFill>
                <a:latin typeface="Times New Roman"/>
                <a:ea typeface="Times New Roman"/>
                <a:cs typeface="Times New Roman"/>
                <a:sym typeface="Times New Roman"/>
              </a:rPr>
              <a:t>By maintaining a record of all previous exercises, it can create and present the user’s routines and activities in the form of reports. </a:t>
            </a:r>
          </a:p>
          <a:p>
            <a:pPr marL="228600" lvl="0" indent="-228600" algn="l" rtl="0">
              <a:lnSpc>
                <a:spcPct val="150000"/>
              </a:lnSpc>
              <a:spcBef>
                <a:spcPts val="1000"/>
              </a:spcBef>
              <a:spcAft>
                <a:spcPts val="0"/>
              </a:spcAft>
              <a:buClr>
                <a:srgbClr val="000000"/>
              </a:buClr>
              <a:buSzPts val="1800"/>
              <a:buFont typeface="Times New Roman"/>
              <a:buChar char="⮚"/>
            </a:pPr>
            <a:r>
              <a:rPr lang="en-US" sz="1800" dirty="0">
                <a:latin typeface="Times New Roman"/>
                <a:ea typeface="Times New Roman"/>
                <a:cs typeface="Times New Roman"/>
                <a:sym typeface="Times New Roman"/>
              </a:rPr>
              <a:t>This project presents a labeled dataset for training Deep Learning models to help correct posture in Physical exercises . It proposes a solution based on Convolutional Neural Networks and evaluates the performance under different environmental conditions (background, camera angle, distance etc.).</a:t>
            </a:r>
            <a:endParaRPr lang="en-US" sz="1800" dirty="0">
              <a:solidFill>
                <a:srgbClr val="000000"/>
              </a:solidFill>
              <a:latin typeface="Times New Roman"/>
              <a:ea typeface="Times New Roman"/>
              <a:cs typeface="Times New Roman"/>
              <a:sym typeface="Times New Roman"/>
            </a:endParaRPr>
          </a:p>
          <a:p>
            <a:pPr marL="228600" lvl="0" indent="-237172" algn="l" rtl="0">
              <a:lnSpc>
                <a:spcPct val="150000"/>
              </a:lnSpc>
              <a:spcBef>
                <a:spcPts val="1000"/>
              </a:spcBef>
              <a:spcAft>
                <a:spcPts val="0"/>
              </a:spcAft>
              <a:buClr>
                <a:srgbClr val="353740"/>
              </a:buClr>
              <a:buSzPts val="1800"/>
              <a:buFont typeface="Noto Sans Symbols"/>
              <a:buChar char="⮚"/>
            </a:pPr>
            <a:r>
              <a:rPr lang="en-US" sz="1800" b="0" i="0" dirty="0">
                <a:solidFill>
                  <a:srgbClr val="353740"/>
                </a:solidFill>
                <a:latin typeface="Times New Roman"/>
                <a:ea typeface="Times New Roman"/>
                <a:cs typeface="Times New Roman"/>
                <a:sym typeface="Times New Roman"/>
              </a:rPr>
              <a:t>The project </a:t>
            </a:r>
            <a:r>
              <a:rPr lang="en-US" sz="1800" dirty="0">
                <a:solidFill>
                  <a:srgbClr val="353740"/>
                </a:solidFill>
                <a:latin typeface="Times New Roman"/>
                <a:ea typeface="Times New Roman"/>
                <a:cs typeface="Times New Roman"/>
                <a:sym typeface="Times New Roman"/>
              </a:rPr>
              <a:t>focuses</a:t>
            </a:r>
            <a:r>
              <a:rPr lang="en-US" sz="1800" b="0" i="0" dirty="0">
                <a:solidFill>
                  <a:srgbClr val="353740"/>
                </a:solidFill>
                <a:latin typeface="Times New Roman"/>
                <a:ea typeface="Times New Roman"/>
                <a:cs typeface="Times New Roman"/>
                <a:sym typeface="Times New Roman"/>
              </a:rPr>
              <a:t> to display a notification when the user reaches a certain milestone, such as completing a certain number of workouts or reaching a certain number of steps. This </a:t>
            </a:r>
            <a:r>
              <a:rPr lang="en-US" sz="1800" dirty="0">
                <a:solidFill>
                  <a:srgbClr val="353740"/>
                </a:solidFill>
                <a:latin typeface="Times New Roman"/>
                <a:ea typeface="Times New Roman"/>
                <a:cs typeface="Times New Roman"/>
                <a:sym typeface="Times New Roman"/>
              </a:rPr>
              <a:t>make</a:t>
            </a:r>
            <a:r>
              <a:rPr lang="en-US" sz="1800" b="0" i="0" dirty="0">
                <a:solidFill>
                  <a:srgbClr val="353740"/>
                </a:solidFill>
                <a:latin typeface="Times New Roman"/>
                <a:ea typeface="Times New Roman"/>
                <a:cs typeface="Times New Roman"/>
                <a:sym typeface="Times New Roman"/>
              </a:rPr>
              <a:t>s the user to feel a sense of accomplishment and encourages them to keep up their exercise routine. Additionally, the model offers rewards for reaching certain milestones, such as discounts on gym memberships or access to special content. This can further motivate the user to stay active and engaged with the project .</a:t>
            </a:r>
            <a:endParaRPr lang="en-US" sz="1800" dirty="0">
              <a:solidFill>
                <a:srgbClr val="000000"/>
              </a:solidFill>
              <a:latin typeface="Times New Roman"/>
              <a:ea typeface="Times New Roman"/>
              <a:cs typeface="Times New Roman"/>
              <a:sym typeface="Times New Roman"/>
            </a:endParaRPr>
          </a:p>
          <a:p>
            <a:pPr marL="0" indent="0">
              <a:buNone/>
            </a:pPr>
            <a:endParaRPr lang="en-US" sz="1800" dirty="0"/>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36525"/>
            <a:ext cx="10658400" cy="6219825"/>
          </a:xfrm>
        </p:spPr>
        <p:txBody>
          <a:bodyPr>
            <a:normAutofit/>
          </a:bodyPr>
          <a:lstStyle/>
          <a:p>
            <a:pPr algn="ctr">
              <a:buNone/>
            </a:pPr>
            <a:r>
              <a:rPr lang="en-US" sz="3800" b="1" dirty="0">
                <a:solidFill>
                  <a:srgbClr val="000066"/>
                </a:solidFill>
                <a:cs typeface="Times New Roman" pitchFamily="18" charset="0"/>
              </a:rPr>
              <a:t>REFERENCES</a:t>
            </a:r>
          </a:p>
          <a:p>
            <a:pPr marL="228600" marR="433069" lvl="0" indent="0" algn="just" rtl="0">
              <a:lnSpc>
                <a:spcPct val="90000"/>
              </a:lnSpc>
              <a:spcBef>
                <a:spcPts val="720"/>
              </a:spcBef>
              <a:spcAft>
                <a:spcPts val="0"/>
              </a:spcAft>
              <a:buClr>
                <a:schemeClr val="dk1"/>
              </a:buClr>
              <a:buSzPts val="1800"/>
              <a:buNone/>
            </a:pPr>
            <a:endParaRPr lang="en-US" sz="1800" b="1" dirty="0">
              <a:solidFill>
                <a:schemeClr val="tx1">
                  <a:lumMod val="75000"/>
                  <a:lumOff val="25000"/>
                </a:schemeClr>
              </a:solidFill>
              <a:latin typeface="Times New Roman"/>
              <a:ea typeface="Times New Roman"/>
              <a:cs typeface="Times New Roman"/>
              <a:sym typeface="Times New Roman"/>
            </a:endParaRPr>
          </a:p>
          <a:p>
            <a:pPr marL="228600" marR="433069" lvl="0" indent="0" algn="just" rtl="0">
              <a:lnSpc>
                <a:spcPct val="90000"/>
              </a:lnSpc>
              <a:spcBef>
                <a:spcPts val="720"/>
              </a:spcBef>
              <a:spcAft>
                <a:spcPts val="0"/>
              </a:spcAft>
              <a:buClr>
                <a:schemeClr val="dk1"/>
              </a:buClr>
              <a:buSzPts val="1800"/>
              <a:buNone/>
            </a:pPr>
            <a:r>
              <a:rPr lang="en-US" sz="1800" b="1" dirty="0">
                <a:latin typeface="Times New Roman"/>
                <a:ea typeface="Times New Roman"/>
                <a:cs typeface="Times New Roman"/>
                <a:sym typeface="Times New Roman"/>
              </a:rPr>
              <a:t>[1] </a:t>
            </a:r>
            <a:r>
              <a:rPr lang="en-US" sz="1800" dirty="0">
                <a:latin typeface="Times New Roman"/>
                <a:ea typeface="Times New Roman"/>
                <a:cs typeface="Times New Roman"/>
                <a:sym typeface="Times New Roman"/>
              </a:rPr>
              <a:t> </a:t>
            </a:r>
            <a:r>
              <a:rPr lang="en-US" sz="1800" u="sng" dirty="0">
                <a:solidFill>
                  <a:schemeClr val="hlink"/>
                </a:solidFill>
                <a:latin typeface="Times New Roman"/>
                <a:ea typeface="Times New Roman"/>
                <a:cs typeface="Times New Roman"/>
                <a:sym typeface="Times New Roman"/>
                <a:hlinkClick r:id="rId2"/>
              </a:rPr>
              <a:t>https://mediapipe.dev/</a:t>
            </a:r>
            <a:endParaRPr lang="en-US" sz="1800" dirty="0">
              <a:latin typeface="Times New Roman"/>
              <a:ea typeface="Times New Roman"/>
              <a:cs typeface="Times New Roman"/>
              <a:sym typeface="Times New Roman"/>
            </a:endParaRPr>
          </a:p>
          <a:p>
            <a:pPr marL="228600" marR="433069" lvl="0" indent="0" algn="just" rtl="0">
              <a:spcBef>
                <a:spcPts val="720"/>
              </a:spcBef>
              <a:spcAft>
                <a:spcPts val="0"/>
              </a:spcAft>
              <a:buClr>
                <a:schemeClr val="dk1"/>
              </a:buClr>
              <a:buSzPts val="1800"/>
              <a:buNone/>
            </a:pPr>
            <a:r>
              <a:rPr lang="en-US" sz="1800" b="1" dirty="0">
                <a:latin typeface="Times New Roman"/>
                <a:ea typeface="Times New Roman"/>
                <a:cs typeface="Times New Roman"/>
                <a:sym typeface="Times New Roman"/>
              </a:rPr>
              <a:t>[2] </a:t>
            </a:r>
            <a:r>
              <a:rPr lang="en-US" sz="1900" dirty="0">
                <a:latin typeface="Times New Roman"/>
                <a:ea typeface="Times New Roman"/>
                <a:cs typeface="Times New Roman"/>
                <a:sym typeface="Times New Roman"/>
              </a:rPr>
              <a:t>A. </a:t>
            </a:r>
            <a:r>
              <a:rPr lang="en-US" sz="1900" dirty="0" err="1">
                <a:latin typeface="Times New Roman"/>
                <a:ea typeface="Times New Roman"/>
                <a:cs typeface="Times New Roman"/>
                <a:sym typeface="Times New Roman"/>
              </a:rPr>
              <a:t>Rahmadani</a:t>
            </a:r>
            <a:r>
              <a:rPr lang="en-US" sz="1900" dirty="0">
                <a:latin typeface="Times New Roman"/>
                <a:ea typeface="Times New Roman"/>
                <a:cs typeface="Times New Roman"/>
                <a:sym typeface="Times New Roman"/>
              </a:rPr>
              <a:t>, B. S. </a:t>
            </a:r>
            <a:r>
              <a:rPr lang="en-US" sz="1900" dirty="0" err="1">
                <a:latin typeface="Times New Roman"/>
                <a:ea typeface="Times New Roman"/>
                <a:cs typeface="Times New Roman"/>
                <a:sym typeface="Times New Roman"/>
              </a:rPr>
              <a:t>Bayu</a:t>
            </a:r>
            <a:r>
              <a:rPr lang="en-US" sz="1900" dirty="0">
                <a:latin typeface="Times New Roman"/>
                <a:ea typeface="Times New Roman"/>
                <a:cs typeface="Times New Roman"/>
                <a:sym typeface="Times New Roman"/>
              </a:rPr>
              <a:t> </a:t>
            </a:r>
            <a:r>
              <a:rPr lang="en-US" sz="1900" dirty="0" err="1">
                <a:latin typeface="Times New Roman"/>
                <a:ea typeface="Times New Roman"/>
                <a:cs typeface="Times New Roman"/>
                <a:sym typeface="Times New Roman"/>
              </a:rPr>
              <a:t>Dewantara</a:t>
            </a:r>
            <a:r>
              <a:rPr lang="en-US" sz="1900" dirty="0">
                <a:latin typeface="Times New Roman"/>
                <a:ea typeface="Times New Roman"/>
                <a:cs typeface="Times New Roman"/>
                <a:sym typeface="Times New Roman"/>
              </a:rPr>
              <a:t> and D. M. Sari, "Human Pose Estimation for Fitness      Exercise Movement Correction," 2022 International Electronics Symposium (IES), 2022, pp. 484-490,           </a:t>
            </a:r>
            <a:r>
              <a:rPr lang="en-US" sz="1900" dirty="0" err="1">
                <a:latin typeface="Times New Roman"/>
                <a:ea typeface="Times New Roman"/>
                <a:cs typeface="Times New Roman"/>
                <a:sym typeface="Times New Roman"/>
              </a:rPr>
              <a:t>doi</a:t>
            </a:r>
            <a:r>
              <a:rPr lang="en-US" sz="1900" dirty="0">
                <a:latin typeface="Times New Roman"/>
                <a:ea typeface="Times New Roman"/>
                <a:cs typeface="Times New Roman"/>
                <a:sym typeface="Times New Roman"/>
              </a:rPr>
              <a:t>: 10.1109/IES55876.2022.9888451.</a:t>
            </a:r>
            <a:endParaRPr lang="en-US" sz="1800" dirty="0">
              <a:latin typeface="Times New Roman"/>
              <a:ea typeface="Times New Roman"/>
              <a:cs typeface="Times New Roman"/>
              <a:sym typeface="Times New Roman"/>
            </a:endParaRPr>
          </a:p>
          <a:p>
            <a:pPr marL="228600" marR="433069" lvl="0" indent="0" algn="just" rtl="0">
              <a:lnSpc>
                <a:spcPct val="90000"/>
              </a:lnSpc>
              <a:spcBef>
                <a:spcPts val="720"/>
              </a:spcBef>
              <a:spcAft>
                <a:spcPts val="0"/>
              </a:spcAft>
              <a:buClr>
                <a:schemeClr val="dk1"/>
              </a:buClr>
              <a:buSzPts val="1800"/>
              <a:buNone/>
            </a:pPr>
            <a:r>
              <a:rPr lang="en-US" sz="1800" b="1" dirty="0">
                <a:latin typeface="Times New Roman"/>
                <a:ea typeface="Times New Roman"/>
                <a:cs typeface="Times New Roman"/>
                <a:sym typeface="Times New Roman"/>
              </a:rPr>
              <a:t>[3] </a:t>
            </a:r>
            <a:r>
              <a:rPr lang="en-US" sz="1800" dirty="0" err="1">
                <a:solidFill>
                  <a:srgbClr val="222222"/>
                </a:solidFill>
                <a:highlight>
                  <a:srgbClr val="FFFFFF"/>
                </a:highlight>
                <a:latin typeface="Times New Roman"/>
                <a:ea typeface="Times New Roman"/>
                <a:cs typeface="Times New Roman"/>
                <a:sym typeface="Times New Roman"/>
              </a:rPr>
              <a:t>Militaru</a:t>
            </a:r>
            <a:r>
              <a:rPr lang="en-US" sz="1800" dirty="0">
                <a:solidFill>
                  <a:srgbClr val="222222"/>
                </a:solidFill>
                <a:highlight>
                  <a:srgbClr val="FFFFFF"/>
                </a:highlight>
                <a:latin typeface="Times New Roman"/>
                <a:ea typeface="Times New Roman"/>
                <a:cs typeface="Times New Roman"/>
                <a:sym typeface="Times New Roman"/>
              </a:rPr>
              <a:t>, C., </a:t>
            </a:r>
            <a:r>
              <a:rPr lang="en-US" sz="1800" dirty="0" err="1">
                <a:solidFill>
                  <a:srgbClr val="222222"/>
                </a:solidFill>
                <a:highlight>
                  <a:srgbClr val="FFFFFF"/>
                </a:highlight>
                <a:latin typeface="Times New Roman"/>
                <a:ea typeface="Times New Roman"/>
                <a:cs typeface="Times New Roman"/>
                <a:sym typeface="Times New Roman"/>
              </a:rPr>
              <a:t>Militaru</a:t>
            </a:r>
            <a:r>
              <a:rPr lang="en-US" sz="1800" dirty="0">
                <a:solidFill>
                  <a:srgbClr val="222222"/>
                </a:solidFill>
                <a:highlight>
                  <a:srgbClr val="FFFFFF"/>
                </a:highlight>
                <a:latin typeface="Times New Roman"/>
                <a:ea typeface="Times New Roman"/>
                <a:cs typeface="Times New Roman"/>
                <a:sym typeface="Times New Roman"/>
              </a:rPr>
              <a:t>, M.D. and </a:t>
            </a:r>
            <a:r>
              <a:rPr lang="en-US" sz="1800" dirty="0" err="1">
                <a:solidFill>
                  <a:srgbClr val="222222"/>
                </a:solidFill>
                <a:highlight>
                  <a:srgbClr val="FFFFFF"/>
                </a:highlight>
                <a:latin typeface="Times New Roman"/>
                <a:ea typeface="Times New Roman"/>
                <a:cs typeface="Times New Roman"/>
                <a:sym typeface="Times New Roman"/>
              </a:rPr>
              <a:t>Benta</a:t>
            </a:r>
            <a:r>
              <a:rPr lang="en-US" sz="1800" dirty="0">
                <a:solidFill>
                  <a:srgbClr val="222222"/>
                </a:solidFill>
                <a:highlight>
                  <a:srgbClr val="FFFFFF"/>
                </a:highlight>
                <a:latin typeface="Times New Roman"/>
                <a:ea typeface="Times New Roman"/>
                <a:cs typeface="Times New Roman"/>
                <a:sym typeface="Times New Roman"/>
              </a:rPr>
              <a:t>, K.I., 2020, October. Physical Exercise Form Correction Using Neural Networks. In </a:t>
            </a:r>
            <a:r>
              <a:rPr lang="en-US" sz="1800" i="1" dirty="0">
                <a:solidFill>
                  <a:srgbClr val="222222"/>
                </a:solidFill>
                <a:highlight>
                  <a:srgbClr val="FFFFFF"/>
                </a:highlight>
                <a:latin typeface="Times New Roman"/>
                <a:ea typeface="Times New Roman"/>
                <a:cs typeface="Times New Roman"/>
                <a:sym typeface="Times New Roman"/>
              </a:rPr>
              <a:t>Companion Publication of the 2020 International Conference on Multimodal Interaction</a:t>
            </a:r>
            <a:r>
              <a:rPr lang="en-US" sz="1800" dirty="0">
                <a:solidFill>
                  <a:srgbClr val="222222"/>
                </a:solidFill>
                <a:highlight>
                  <a:srgbClr val="FFFFFF"/>
                </a:highlight>
                <a:latin typeface="Times New Roman"/>
                <a:ea typeface="Times New Roman"/>
                <a:cs typeface="Times New Roman"/>
                <a:sym typeface="Times New Roman"/>
              </a:rPr>
              <a:t> (pp. 240-244).</a:t>
            </a:r>
            <a:endParaRPr lang="en-US" sz="1800" dirty="0">
              <a:latin typeface="Times New Roman"/>
              <a:ea typeface="Times New Roman"/>
              <a:cs typeface="Times New Roman"/>
              <a:sym typeface="Times New Roman"/>
            </a:endParaRPr>
          </a:p>
          <a:p>
            <a:pPr marL="228600" marR="898525" lvl="0" indent="0" algn="just" rtl="0">
              <a:lnSpc>
                <a:spcPct val="90000"/>
              </a:lnSpc>
              <a:spcBef>
                <a:spcPts val="720"/>
              </a:spcBef>
              <a:spcAft>
                <a:spcPts val="0"/>
              </a:spcAft>
              <a:buClr>
                <a:schemeClr val="dk1"/>
              </a:buClr>
              <a:buSzPts val="1800"/>
              <a:buNone/>
            </a:pPr>
            <a:r>
              <a:rPr lang="en-US" sz="1800" b="1" dirty="0">
                <a:latin typeface="Times New Roman"/>
                <a:ea typeface="Times New Roman"/>
                <a:cs typeface="Times New Roman"/>
                <a:sym typeface="Times New Roman"/>
              </a:rPr>
              <a:t>[4] </a:t>
            </a:r>
            <a:r>
              <a:rPr lang="en-US" sz="1800" dirty="0">
                <a:latin typeface="Times New Roman"/>
                <a:ea typeface="Times New Roman"/>
                <a:cs typeface="Times New Roman"/>
                <a:sym typeface="Times New Roman"/>
              </a:rPr>
              <a:t> </a:t>
            </a:r>
            <a:r>
              <a:rPr lang="en-US" sz="1800" dirty="0" err="1">
                <a:solidFill>
                  <a:srgbClr val="222222"/>
                </a:solidFill>
                <a:highlight>
                  <a:srgbClr val="FFFFFF"/>
                </a:highlight>
                <a:latin typeface="Times New Roman"/>
                <a:ea typeface="Times New Roman"/>
                <a:cs typeface="Times New Roman"/>
                <a:sym typeface="Times New Roman"/>
              </a:rPr>
              <a:t>Biebl</a:t>
            </a:r>
            <a:r>
              <a:rPr lang="en-US" sz="1800" dirty="0">
                <a:solidFill>
                  <a:srgbClr val="222222"/>
                </a:solidFill>
                <a:highlight>
                  <a:srgbClr val="FFFFFF"/>
                </a:highlight>
                <a:latin typeface="Times New Roman"/>
                <a:ea typeface="Times New Roman"/>
                <a:cs typeface="Times New Roman"/>
                <a:sym typeface="Times New Roman"/>
              </a:rPr>
              <a:t>, J.T., </a:t>
            </a:r>
            <a:r>
              <a:rPr lang="en-US" sz="1800" dirty="0" err="1">
                <a:solidFill>
                  <a:srgbClr val="222222"/>
                </a:solidFill>
                <a:highlight>
                  <a:srgbClr val="FFFFFF"/>
                </a:highlight>
                <a:latin typeface="Times New Roman"/>
                <a:ea typeface="Times New Roman"/>
                <a:cs typeface="Times New Roman"/>
                <a:sym typeface="Times New Roman"/>
              </a:rPr>
              <a:t>Rykala</a:t>
            </a:r>
            <a:r>
              <a:rPr lang="en-US" sz="1800" dirty="0">
                <a:solidFill>
                  <a:srgbClr val="222222"/>
                </a:solidFill>
                <a:highlight>
                  <a:srgbClr val="FFFFFF"/>
                </a:highlight>
                <a:latin typeface="Times New Roman"/>
                <a:ea typeface="Times New Roman"/>
                <a:cs typeface="Times New Roman"/>
                <a:sym typeface="Times New Roman"/>
              </a:rPr>
              <a:t>, M., Strobel, M., Bollinger, P.K., Ulm, B., Kraft, E., Huber, S. and Lorenz, A., 2021. App-Based Feedback for Rehabilitation Exercise Correction in Patients With Knee or Hip Osteoarthritis: Prospective Cohort Study. </a:t>
            </a:r>
            <a:r>
              <a:rPr lang="en-US" sz="1800" i="1" dirty="0">
                <a:solidFill>
                  <a:srgbClr val="222222"/>
                </a:solidFill>
                <a:highlight>
                  <a:srgbClr val="FFFFFF"/>
                </a:highlight>
                <a:latin typeface="Times New Roman"/>
                <a:ea typeface="Times New Roman"/>
                <a:cs typeface="Times New Roman"/>
                <a:sym typeface="Times New Roman"/>
              </a:rPr>
              <a:t>Journal of Medical Internet Research</a:t>
            </a:r>
            <a:r>
              <a:rPr lang="en-US" sz="1800" dirty="0">
                <a:solidFill>
                  <a:srgbClr val="222222"/>
                </a:solidFill>
                <a:highlight>
                  <a:srgbClr val="FFFFFF"/>
                </a:highlight>
                <a:latin typeface="Times New Roman"/>
                <a:ea typeface="Times New Roman"/>
                <a:cs typeface="Times New Roman"/>
                <a:sym typeface="Times New Roman"/>
              </a:rPr>
              <a:t>, </a:t>
            </a:r>
            <a:r>
              <a:rPr lang="en-US" sz="1800" i="1" dirty="0">
                <a:solidFill>
                  <a:srgbClr val="222222"/>
                </a:solidFill>
                <a:highlight>
                  <a:srgbClr val="FFFFFF"/>
                </a:highlight>
                <a:latin typeface="Times New Roman"/>
                <a:ea typeface="Times New Roman"/>
                <a:cs typeface="Times New Roman"/>
                <a:sym typeface="Times New Roman"/>
              </a:rPr>
              <a:t>23</a:t>
            </a:r>
            <a:r>
              <a:rPr lang="en-US" sz="1800" dirty="0">
                <a:solidFill>
                  <a:srgbClr val="222222"/>
                </a:solidFill>
                <a:highlight>
                  <a:srgbClr val="FFFFFF"/>
                </a:highlight>
                <a:latin typeface="Times New Roman"/>
                <a:ea typeface="Times New Roman"/>
                <a:cs typeface="Times New Roman"/>
                <a:sym typeface="Times New Roman"/>
              </a:rPr>
              <a:t>(7), p.e26658.</a:t>
            </a:r>
            <a:endParaRPr lang="en-US" sz="1800" dirty="0">
              <a:latin typeface="Times New Roman"/>
              <a:ea typeface="Times New Roman"/>
              <a:cs typeface="Times New Roman"/>
              <a:sym typeface="Times New Roman"/>
            </a:endParaRPr>
          </a:p>
          <a:p>
            <a:pPr marL="228600" marR="433069" lvl="0" indent="0" algn="just" rtl="0">
              <a:lnSpc>
                <a:spcPct val="90000"/>
              </a:lnSpc>
              <a:spcBef>
                <a:spcPts val="720"/>
              </a:spcBef>
              <a:spcAft>
                <a:spcPts val="0"/>
              </a:spcAft>
              <a:buClr>
                <a:schemeClr val="dk1"/>
              </a:buClr>
              <a:buSzPts val="1800"/>
              <a:buNone/>
            </a:pPr>
            <a:r>
              <a:rPr lang="en-US" sz="1800" b="1" dirty="0">
                <a:latin typeface="Times New Roman"/>
                <a:ea typeface="Times New Roman"/>
                <a:cs typeface="Times New Roman"/>
                <a:sym typeface="Times New Roman"/>
              </a:rPr>
              <a:t>[5] </a:t>
            </a:r>
            <a:r>
              <a:rPr lang="en-US" sz="1800" dirty="0">
                <a:latin typeface="Times New Roman"/>
                <a:ea typeface="Times New Roman"/>
                <a:cs typeface="Times New Roman"/>
                <a:sym typeface="Times New Roman"/>
              </a:rPr>
              <a:t> </a:t>
            </a:r>
            <a:r>
              <a:rPr lang="en-US" sz="1800" dirty="0" err="1">
                <a:solidFill>
                  <a:srgbClr val="222222"/>
                </a:solidFill>
                <a:highlight>
                  <a:srgbClr val="FFFFFF"/>
                </a:highlight>
                <a:latin typeface="Times New Roman"/>
                <a:ea typeface="Times New Roman"/>
                <a:cs typeface="Times New Roman"/>
                <a:sym typeface="Times New Roman"/>
              </a:rPr>
              <a:t>Królak</a:t>
            </a:r>
            <a:r>
              <a:rPr lang="en-US" sz="1800" dirty="0">
                <a:solidFill>
                  <a:srgbClr val="222222"/>
                </a:solidFill>
                <a:highlight>
                  <a:srgbClr val="FFFFFF"/>
                </a:highlight>
                <a:latin typeface="Times New Roman"/>
                <a:ea typeface="Times New Roman"/>
                <a:cs typeface="Times New Roman"/>
                <a:sym typeface="Times New Roman"/>
              </a:rPr>
              <a:t>, A., </a:t>
            </a:r>
            <a:r>
              <a:rPr lang="en-US" sz="1800" dirty="0" err="1">
                <a:solidFill>
                  <a:srgbClr val="222222"/>
                </a:solidFill>
                <a:highlight>
                  <a:srgbClr val="FFFFFF"/>
                </a:highlight>
                <a:latin typeface="Times New Roman"/>
                <a:ea typeface="Times New Roman"/>
                <a:cs typeface="Times New Roman"/>
                <a:sym typeface="Times New Roman"/>
              </a:rPr>
              <a:t>Wiktorski</a:t>
            </a:r>
            <a:r>
              <a:rPr lang="en-US" sz="1800" dirty="0">
                <a:solidFill>
                  <a:srgbClr val="222222"/>
                </a:solidFill>
                <a:highlight>
                  <a:srgbClr val="FFFFFF"/>
                </a:highlight>
                <a:latin typeface="Times New Roman"/>
                <a:ea typeface="Times New Roman"/>
                <a:cs typeface="Times New Roman"/>
                <a:sym typeface="Times New Roman"/>
              </a:rPr>
              <a:t>, T., </a:t>
            </a:r>
            <a:r>
              <a:rPr lang="en-US" sz="1800" dirty="0" err="1">
                <a:solidFill>
                  <a:srgbClr val="222222"/>
                </a:solidFill>
                <a:highlight>
                  <a:srgbClr val="FFFFFF"/>
                </a:highlight>
                <a:latin typeface="Times New Roman"/>
                <a:ea typeface="Times New Roman"/>
                <a:cs typeface="Times New Roman"/>
                <a:sym typeface="Times New Roman"/>
              </a:rPr>
              <a:t>Bjørkavoll-Bergseth</a:t>
            </a:r>
            <a:r>
              <a:rPr lang="en-US" sz="1800" dirty="0">
                <a:solidFill>
                  <a:srgbClr val="222222"/>
                </a:solidFill>
                <a:highlight>
                  <a:srgbClr val="FFFFFF"/>
                </a:highlight>
                <a:latin typeface="Times New Roman"/>
                <a:ea typeface="Times New Roman"/>
                <a:cs typeface="Times New Roman"/>
                <a:sym typeface="Times New Roman"/>
              </a:rPr>
              <a:t>, M.F. and </a:t>
            </a:r>
            <a:r>
              <a:rPr lang="en-US" sz="1800" dirty="0" err="1">
                <a:solidFill>
                  <a:srgbClr val="222222"/>
                </a:solidFill>
                <a:highlight>
                  <a:srgbClr val="FFFFFF"/>
                </a:highlight>
                <a:latin typeface="Times New Roman"/>
                <a:ea typeface="Times New Roman"/>
                <a:cs typeface="Times New Roman"/>
                <a:sym typeface="Times New Roman"/>
              </a:rPr>
              <a:t>Ørn</a:t>
            </a:r>
            <a:r>
              <a:rPr lang="en-US" sz="1800" dirty="0">
                <a:solidFill>
                  <a:srgbClr val="222222"/>
                </a:solidFill>
                <a:highlight>
                  <a:srgbClr val="FFFFFF"/>
                </a:highlight>
                <a:latin typeface="Times New Roman"/>
                <a:ea typeface="Times New Roman"/>
                <a:cs typeface="Times New Roman"/>
                <a:sym typeface="Times New Roman"/>
              </a:rPr>
              <a:t>, S., 2020. Artifact correction in short-term </a:t>
            </a:r>
            <a:r>
              <a:rPr lang="en-US" sz="1800" dirty="0" err="1">
                <a:solidFill>
                  <a:srgbClr val="222222"/>
                </a:solidFill>
                <a:highlight>
                  <a:srgbClr val="FFFFFF"/>
                </a:highlight>
                <a:latin typeface="Times New Roman"/>
                <a:ea typeface="Times New Roman"/>
                <a:cs typeface="Times New Roman"/>
                <a:sym typeface="Times New Roman"/>
              </a:rPr>
              <a:t>hrv</a:t>
            </a:r>
            <a:r>
              <a:rPr lang="en-US" sz="1800" dirty="0">
                <a:solidFill>
                  <a:srgbClr val="222222"/>
                </a:solidFill>
                <a:highlight>
                  <a:srgbClr val="FFFFFF"/>
                </a:highlight>
                <a:latin typeface="Times New Roman"/>
                <a:ea typeface="Times New Roman"/>
                <a:cs typeface="Times New Roman"/>
                <a:sym typeface="Times New Roman"/>
              </a:rPr>
              <a:t> during strenuous physical exercise. </a:t>
            </a:r>
            <a:r>
              <a:rPr lang="en-US" sz="1800" i="1" dirty="0">
                <a:solidFill>
                  <a:srgbClr val="222222"/>
                </a:solidFill>
                <a:highlight>
                  <a:srgbClr val="FFFFFF"/>
                </a:highlight>
                <a:latin typeface="Times New Roman"/>
                <a:ea typeface="Times New Roman"/>
                <a:cs typeface="Times New Roman"/>
                <a:sym typeface="Times New Roman"/>
              </a:rPr>
              <a:t>Sensors</a:t>
            </a:r>
            <a:r>
              <a:rPr lang="en-US" sz="1800" dirty="0">
                <a:solidFill>
                  <a:srgbClr val="222222"/>
                </a:solidFill>
                <a:highlight>
                  <a:srgbClr val="FFFFFF"/>
                </a:highlight>
                <a:latin typeface="Times New Roman"/>
                <a:ea typeface="Times New Roman"/>
                <a:cs typeface="Times New Roman"/>
                <a:sym typeface="Times New Roman"/>
              </a:rPr>
              <a:t>, </a:t>
            </a:r>
            <a:r>
              <a:rPr lang="en-US" sz="1800" i="1" dirty="0">
                <a:solidFill>
                  <a:srgbClr val="222222"/>
                </a:solidFill>
                <a:highlight>
                  <a:srgbClr val="FFFFFF"/>
                </a:highlight>
                <a:latin typeface="Times New Roman"/>
                <a:ea typeface="Times New Roman"/>
                <a:cs typeface="Times New Roman"/>
                <a:sym typeface="Times New Roman"/>
              </a:rPr>
              <a:t>20</a:t>
            </a:r>
            <a:r>
              <a:rPr lang="en-US" sz="1800" dirty="0">
                <a:solidFill>
                  <a:srgbClr val="222222"/>
                </a:solidFill>
                <a:highlight>
                  <a:srgbClr val="FFFFFF"/>
                </a:highlight>
                <a:latin typeface="Times New Roman"/>
                <a:ea typeface="Times New Roman"/>
                <a:cs typeface="Times New Roman"/>
                <a:sym typeface="Times New Roman"/>
              </a:rPr>
              <a:t>(21), p.6372.</a:t>
            </a:r>
          </a:p>
          <a:p>
            <a:pPr marL="228600" marR="433069" lvl="0" indent="0" algn="just" rtl="0">
              <a:spcBef>
                <a:spcPts val="720"/>
              </a:spcBef>
              <a:spcAft>
                <a:spcPts val="0"/>
              </a:spcAft>
              <a:buClr>
                <a:schemeClr val="dk1"/>
              </a:buClr>
              <a:buSzPts val="1800"/>
              <a:buNone/>
            </a:pPr>
            <a:r>
              <a:rPr lang="en-US" sz="1800" b="1" dirty="0">
                <a:latin typeface="Times New Roman"/>
                <a:ea typeface="Times New Roman"/>
                <a:cs typeface="Times New Roman"/>
                <a:sym typeface="Times New Roman"/>
              </a:rPr>
              <a:t>[6] </a:t>
            </a:r>
            <a:r>
              <a:rPr lang="en-US" sz="1800" dirty="0" err="1">
                <a:solidFill>
                  <a:srgbClr val="222222"/>
                </a:solidFill>
                <a:highlight>
                  <a:srgbClr val="FFFFFF"/>
                </a:highlight>
                <a:latin typeface="Times New Roman"/>
                <a:ea typeface="Times New Roman"/>
                <a:cs typeface="Times New Roman"/>
                <a:sym typeface="Times New Roman"/>
              </a:rPr>
              <a:t>Velloso</a:t>
            </a:r>
            <a:r>
              <a:rPr lang="en-US" sz="1800" dirty="0">
                <a:solidFill>
                  <a:srgbClr val="222222"/>
                </a:solidFill>
                <a:highlight>
                  <a:srgbClr val="FFFFFF"/>
                </a:highlight>
                <a:latin typeface="Times New Roman"/>
                <a:ea typeface="Times New Roman"/>
                <a:cs typeface="Times New Roman"/>
                <a:sym typeface="Times New Roman"/>
              </a:rPr>
              <a:t>, E., Bulling, A., </a:t>
            </a:r>
            <a:r>
              <a:rPr lang="en-US" sz="1800" dirty="0" err="1">
                <a:solidFill>
                  <a:srgbClr val="222222"/>
                </a:solidFill>
                <a:highlight>
                  <a:srgbClr val="FFFFFF"/>
                </a:highlight>
                <a:latin typeface="Times New Roman"/>
                <a:ea typeface="Times New Roman"/>
                <a:cs typeface="Times New Roman"/>
                <a:sym typeface="Times New Roman"/>
              </a:rPr>
              <a:t>Gellersen</a:t>
            </a:r>
            <a:r>
              <a:rPr lang="en-US" sz="1800" dirty="0">
                <a:solidFill>
                  <a:srgbClr val="222222"/>
                </a:solidFill>
                <a:highlight>
                  <a:srgbClr val="FFFFFF"/>
                </a:highlight>
                <a:latin typeface="Times New Roman"/>
                <a:ea typeface="Times New Roman"/>
                <a:cs typeface="Times New Roman"/>
                <a:sym typeface="Times New Roman"/>
              </a:rPr>
              <a:t>, H., </a:t>
            </a:r>
            <a:r>
              <a:rPr lang="en-US" sz="1800" dirty="0" err="1">
                <a:solidFill>
                  <a:srgbClr val="222222"/>
                </a:solidFill>
                <a:highlight>
                  <a:srgbClr val="FFFFFF"/>
                </a:highlight>
                <a:latin typeface="Times New Roman"/>
                <a:ea typeface="Times New Roman"/>
                <a:cs typeface="Times New Roman"/>
                <a:sym typeface="Times New Roman"/>
              </a:rPr>
              <a:t>Ugulino</a:t>
            </a:r>
            <a:r>
              <a:rPr lang="en-US" sz="1800" dirty="0">
                <a:solidFill>
                  <a:srgbClr val="222222"/>
                </a:solidFill>
                <a:highlight>
                  <a:srgbClr val="FFFFFF"/>
                </a:highlight>
                <a:latin typeface="Times New Roman"/>
                <a:ea typeface="Times New Roman"/>
                <a:cs typeface="Times New Roman"/>
                <a:sym typeface="Times New Roman"/>
              </a:rPr>
              <a:t>, W. and </a:t>
            </a:r>
            <a:r>
              <a:rPr lang="en-US" sz="1800" dirty="0" err="1">
                <a:solidFill>
                  <a:srgbClr val="222222"/>
                </a:solidFill>
                <a:highlight>
                  <a:srgbClr val="FFFFFF"/>
                </a:highlight>
                <a:latin typeface="Times New Roman"/>
                <a:ea typeface="Times New Roman"/>
                <a:cs typeface="Times New Roman"/>
                <a:sym typeface="Times New Roman"/>
              </a:rPr>
              <a:t>Fuks</a:t>
            </a:r>
            <a:r>
              <a:rPr lang="en-US" sz="1800" dirty="0">
                <a:solidFill>
                  <a:srgbClr val="222222"/>
                </a:solidFill>
                <a:highlight>
                  <a:srgbClr val="FFFFFF"/>
                </a:highlight>
                <a:latin typeface="Times New Roman"/>
                <a:ea typeface="Times New Roman"/>
                <a:cs typeface="Times New Roman"/>
                <a:sym typeface="Times New Roman"/>
              </a:rPr>
              <a:t>, H., 2013, March. Qualitative activity recognition of weight lifting exercises. In </a:t>
            </a:r>
            <a:r>
              <a:rPr lang="en-US" sz="1800" i="1" dirty="0">
                <a:solidFill>
                  <a:srgbClr val="222222"/>
                </a:solidFill>
                <a:highlight>
                  <a:srgbClr val="FFFFFF"/>
                </a:highlight>
                <a:latin typeface="Times New Roman"/>
                <a:ea typeface="Times New Roman"/>
                <a:cs typeface="Times New Roman"/>
                <a:sym typeface="Times New Roman"/>
              </a:rPr>
              <a:t>Proceedings of the 4th Augmented Human International Conference</a:t>
            </a:r>
            <a:r>
              <a:rPr lang="en-US" sz="1800" dirty="0">
                <a:solidFill>
                  <a:srgbClr val="222222"/>
                </a:solidFill>
                <a:highlight>
                  <a:srgbClr val="FFFFFF"/>
                </a:highlight>
                <a:latin typeface="Times New Roman"/>
                <a:ea typeface="Times New Roman"/>
                <a:cs typeface="Times New Roman"/>
                <a:sym typeface="Times New Roman"/>
              </a:rPr>
              <a:t> (pp. 116-123).</a:t>
            </a:r>
          </a:p>
          <a:p>
            <a:pPr>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FDFE-544E-3F71-45C2-AFEEC5E690B5}"/>
              </a:ext>
            </a:extLst>
          </p:cNvPr>
          <p:cNvSpPr>
            <a:spLocks noGrp="1"/>
          </p:cNvSpPr>
          <p:nvPr>
            <p:ph type="title"/>
          </p:nvPr>
        </p:nvSpPr>
        <p:spPr/>
        <p:txBody>
          <a:bodyPr>
            <a:normAutofit fontScale="90000"/>
          </a:bodyPr>
          <a:lstStyle/>
          <a:p>
            <a:pPr algn="ctr"/>
            <a:r>
              <a:rPr lang="en-US" sz="4400" b="1" dirty="0">
                <a:solidFill>
                  <a:srgbClr val="000066"/>
                </a:solidFill>
                <a:cs typeface="Times New Roman" pitchFamily="18" charset="0"/>
              </a:rPr>
              <a:t>REFERENCES</a:t>
            </a:r>
            <a:br>
              <a:rPr lang="en-US" sz="4400" b="1" dirty="0">
                <a:solidFill>
                  <a:srgbClr val="000066"/>
                </a:solidFill>
                <a:cs typeface="Times New Roman" pitchFamily="18" charset="0"/>
              </a:rPr>
            </a:br>
            <a:endParaRPr lang="en-IN" dirty="0"/>
          </a:p>
        </p:txBody>
      </p:sp>
      <p:sp>
        <p:nvSpPr>
          <p:cNvPr id="3" name="Content Placeholder 2">
            <a:extLst>
              <a:ext uri="{FF2B5EF4-FFF2-40B4-BE49-F238E27FC236}">
                <a16:creationId xmlns:a16="http://schemas.microsoft.com/office/drawing/2014/main" id="{9BFCEBE5-3D1B-CC76-0624-FBFDF43B86F4}"/>
              </a:ext>
            </a:extLst>
          </p:cNvPr>
          <p:cNvSpPr>
            <a:spLocks noGrp="1"/>
          </p:cNvSpPr>
          <p:nvPr>
            <p:ph idx="1"/>
          </p:nvPr>
        </p:nvSpPr>
        <p:spPr>
          <a:xfrm>
            <a:off x="263352" y="1190898"/>
            <a:ext cx="11090448" cy="5033842"/>
          </a:xfrm>
        </p:spPr>
        <p:txBody>
          <a:bodyPr/>
          <a:lstStyle/>
          <a:p>
            <a:pPr marL="228600" marR="433069" lvl="0" indent="0" algn="just" rtl="0">
              <a:spcBef>
                <a:spcPts val="720"/>
              </a:spcBef>
              <a:spcAft>
                <a:spcPts val="0"/>
              </a:spcAft>
              <a:buClr>
                <a:schemeClr val="dk1"/>
              </a:buClr>
              <a:buSzPts val="1800"/>
              <a:buNone/>
            </a:pPr>
            <a:r>
              <a:rPr lang="en-US" sz="1600" b="1" dirty="0">
                <a:latin typeface="Times New Roman"/>
                <a:ea typeface="Times New Roman"/>
                <a:cs typeface="Times New Roman"/>
                <a:sym typeface="Times New Roman"/>
              </a:rPr>
              <a:t>[7] </a:t>
            </a:r>
            <a:r>
              <a:rPr lang="en-US" sz="1600" dirty="0">
                <a:solidFill>
                  <a:srgbClr val="222222"/>
                </a:solidFill>
                <a:highlight>
                  <a:srgbClr val="FFFFFF"/>
                </a:highlight>
                <a:latin typeface="Times New Roman"/>
                <a:ea typeface="Times New Roman"/>
                <a:cs typeface="Times New Roman"/>
                <a:sym typeface="Times New Roman"/>
              </a:rPr>
              <a:t>Chen, S. and Yang, R.R., 2020. Pose Trainer: correcting exercise posture using pose estimation. </a:t>
            </a:r>
            <a:r>
              <a:rPr lang="en-US" sz="1600" i="1" dirty="0" err="1">
                <a:solidFill>
                  <a:srgbClr val="222222"/>
                </a:solidFill>
                <a:highlight>
                  <a:srgbClr val="FFFFFF"/>
                </a:highlight>
                <a:latin typeface="Times New Roman"/>
                <a:ea typeface="Times New Roman"/>
                <a:cs typeface="Times New Roman"/>
                <a:sym typeface="Times New Roman"/>
              </a:rPr>
              <a:t>arXiv</a:t>
            </a:r>
            <a:r>
              <a:rPr lang="en-US" sz="1600" i="1" dirty="0">
                <a:solidFill>
                  <a:srgbClr val="222222"/>
                </a:solidFill>
                <a:highlight>
                  <a:srgbClr val="FFFFFF"/>
                </a:highlight>
                <a:latin typeface="Times New Roman"/>
                <a:ea typeface="Times New Roman"/>
                <a:cs typeface="Times New Roman"/>
                <a:sym typeface="Times New Roman"/>
              </a:rPr>
              <a:t> preprint arXiv:2006.11718</a:t>
            </a:r>
            <a:r>
              <a:rPr lang="en-US" sz="1600" dirty="0">
                <a:solidFill>
                  <a:srgbClr val="222222"/>
                </a:solidFill>
                <a:highlight>
                  <a:srgbClr val="FFFFFF"/>
                </a:highlight>
                <a:latin typeface="Times New Roman"/>
                <a:ea typeface="Times New Roman"/>
                <a:cs typeface="Times New Roman"/>
                <a:sym typeface="Times New Roman"/>
              </a:rPr>
              <a:t>.</a:t>
            </a:r>
            <a:endParaRPr lang="en-US" sz="1600" b="1" dirty="0">
              <a:latin typeface="Times New Roman"/>
              <a:ea typeface="Times New Roman"/>
              <a:cs typeface="Times New Roman"/>
              <a:sym typeface="Times New Roman"/>
            </a:endParaRPr>
          </a:p>
          <a:p>
            <a:pPr marL="228600" marR="433069" lvl="0" indent="0" algn="just" rtl="0">
              <a:lnSpc>
                <a:spcPct val="90000"/>
              </a:lnSpc>
              <a:spcBef>
                <a:spcPts val="720"/>
              </a:spcBef>
              <a:spcAft>
                <a:spcPts val="0"/>
              </a:spcAft>
              <a:buClr>
                <a:schemeClr val="dk1"/>
              </a:buClr>
              <a:buSzPts val="1800"/>
              <a:buNone/>
            </a:pPr>
            <a:r>
              <a:rPr lang="en-US" sz="1600" b="1" dirty="0">
                <a:latin typeface="Times New Roman"/>
                <a:ea typeface="Times New Roman"/>
                <a:cs typeface="Times New Roman"/>
                <a:sym typeface="Times New Roman"/>
              </a:rPr>
              <a:t>[8] </a:t>
            </a:r>
            <a:r>
              <a:rPr lang="en-US" sz="1600" dirty="0">
                <a:latin typeface="Times New Roman"/>
                <a:ea typeface="Times New Roman"/>
                <a:cs typeface="Times New Roman"/>
                <a:sym typeface="Times New Roman"/>
              </a:rPr>
              <a:t> </a:t>
            </a:r>
            <a:r>
              <a:rPr lang="en-US" sz="1600" dirty="0" err="1">
                <a:solidFill>
                  <a:srgbClr val="222222"/>
                </a:solidFill>
                <a:highlight>
                  <a:srgbClr val="FFFFFF"/>
                </a:highlight>
                <a:latin typeface="Times New Roman"/>
                <a:ea typeface="Times New Roman"/>
                <a:cs typeface="Times New Roman"/>
                <a:sym typeface="Times New Roman"/>
              </a:rPr>
              <a:t>Novatchkov</a:t>
            </a:r>
            <a:r>
              <a:rPr lang="en-US" sz="1600" dirty="0">
                <a:solidFill>
                  <a:srgbClr val="222222"/>
                </a:solidFill>
                <a:highlight>
                  <a:srgbClr val="FFFFFF"/>
                </a:highlight>
                <a:latin typeface="Times New Roman"/>
                <a:ea typeface="Times New Roman"/>
                <a:cs typeface="Times New Roman"/>
                <a:sym typeface="Times New Roman"/>
              </a:rPr>
              <a:t>, H. and Baca, A., 2012. Machine learning methods for the automatic evaluation of exercises on sensor-equipped weight training machines. </a:t>
            </a:r>
            <a:r>
              <a:rPr lang="en-US" sz="1600" i="1" dirty="0">
                <a:solidFill>
                  <a:srgbClr val="222222"/>
                </a:solidFill>
                <a:highlight>
                  <a:srgbClr val="FFFFFF"/>
                </a:highlight>
                <a:latin typeface="Times New Roman"/>
                <a:ea typeface="Times New Roman"/>
                <a:cs typeface="Times New Roman"/>
                <a:sym typeface="Times New Roman"/>
              </a:rPr>
              <a:t>Procedia Engineering</a:t>
            </a:r>
            <a:r>
              <a:rPr lang="en-US" sz="1600" dirty="0">
                <a:solidFill>
                  <a:srgbClr val="222222"/>
                </a:solidFill>
                <a:highlight>
                  <a:srgbClr val="FFFFFF"/>
                </a:highlight>
                <a:latin typeface="Times New Roman"/>
                <a:ea typeface="Times New Roman"/>
                <a:cs typeface="Times New Roman"/>
                <a:sym typeface="Times New Roman"/>
              </a:rPr>
              <a:t>, </a:t>
            </a:r>
            <a:r>
              <a:rPr lang="en-US" sz="1600" i="1" dirty="0">
                <a:solidFill>
                  <a:srgbClr val="222222"/>
                </a:solidFill>
                <a:highlight>
                  <a:srgbClr val="FFFFFF"/>
                </a:highlight>
                <a:latin typeface="Times New Roman"/>
                <a:ea typeface="Times New Roman"/>
                <a:cs typeface="Times New Roman"/>
                <a:sym typeface="Times New Roman"/>
              </a:rPr>
              <a:t>34</a:t>
            </a:r>
            <a:r>
              <a:rPr lang="en-US" sz="1600" dirty="0">
                <a:solidFill>
                  <a:srgbClr val="222222"/>
                </a:solidFill>
                <a:highlight>
                  <a:srgbClr val="FFFFFF"/>
                </a:highlight>
                <a:latin typeface="Times New Roman"/>
                <a:ea typeface="Times New Roman"/>
                <a:cs typeface="Times New Roman"/>
                <a:sym typeface="Times New Roman"/>
              </a:rPr>
              <a:t>, pp.562-567</a:t>
            </a:r>
            <a:r>
              <a:rPr lang="en-US" sz="900" dirty="0">
                <a:solidFill>
                  <a:srgbClr val="222222"/>
                </a:solidFill>
                <a:highlight>
                  <a:srgbClr val="FFFFFF"/>
                </a:highlight>
                <a:latin typeface="Arial"/>
                <a:ea typeface="Arial"/>
                <a:cs typeface="Arial"/>
                <a:sym typeface="Arial"/>
              </a:rPr>
              <a:t>.</a:t>
            </a:r>
            <a:endParaRPr lang="en-US" sz="1600" dirty="0">
              <a:latin typeface="Times New Roman"/>
              <a:ea typeface="Times New Roman"/>
              <a:cs typeface="Times New Roman"/>
              <a:sym typeface="Times New Roman"/>
            </a:endParaRPr>
          </a:p>
          <a:p>
            <a:pPr marL="228600" marR="433069" lvl="0" indent="0" algn="just" rtl="0">
              <a:spcBef>
                <a:spcPts val="720"/>
              </a:spcBef>
              <a:spcAft>
                <a:spcPts val="0"/>
              </a:spcAft>
              <a:buClr>
                <a:schemeClr val="dk1"/>
              </a:buClr>
              <a:buSzPts val="1800"/>
              <a:buNone/>
            </a:pPr>
            <a:r>
              <a:rPr lang="en-US" sz="1600" b="1" dirty="0">
                <a:latin typeface="Times New Roman"/>
                <a:ea typeface="Times New Roman"/>
                <a:cs typeface="Times New Roman"/>
                <a:sym typeface="Times New Roman"/>
              </a:rPr>
              <a:t>[9] </a:t>
            </a:r>
            <a:r>
              <a:rPr lang="en-US" sz="1600" dirty="0">
                <a:solidFill>
                  <a:srgbClr val="222222"/>
                </a:solidFill>
                <a:highlight>
                  <a:srgbClr val="FFFFFF"/>
                </a:highlight>
                <a:latin typeface="Times New Roman"/>
                <a:ea typeface="Times New Roman"/>
                <a:cs typeface="Times New Roman"/>
                <a:sym typeface="Times New Roman"/>
              </a:rPr>
              <a:t>Agrawal, Y., Shah, Y. and Sharma, A., 2020, April. Implementation of machine learning technique for identification of yoga poses. In </a:t>
            </a:r>
            <a:r>
              <a:rPr lang="en-US" sz="1600" i="1" dirty="0">
                <a:solidFill>
                  <a:srgbClr val="222222"/>
                </a:solidFill>
                <a:highlight>
                  <a:srgbClr val="FFFFFF"/>
                </a:highlight>
                <a:latin typeface="Times New Roman"/>
                <a:ea typeface="Times New Roman"/>
                <a:cs typeface="Times New Roman"/>
                <a:sym typeface="Times New Roman"/>
              </a:rPr>
              <a:t>2020 IEEE 9th international conference on communication systems and network technologies (CSNT)</a:t>
            </a:r>
            <a:r>
              <a:rPr lang="en-US" sz="1600" dirty="0">
                <a:solidFill>
                  <a:srgbClr val="222222"/>
                </a:solidFill>
                <a:highlight>
                  <a:srgbClr val="FFFFFF"/>
                </a:highlight>
                <a:latin typeface="Times New Roman"/>
                <a:ea typeface="Times New Roman"/>
                <a:cs typeface="Times New Roman"/>
                <a:sym typeface="Times New Roman"/>
              </a:rPr>
              <a:t> (pp. 40-43). IEEE.</a:t>
            </a:r>
            <a:endParaRPr lang="en-US" sz="1600" dirty="0">
              <a:latin typeface="Times New Roman"/>
              <a:ea typeface="Times New Roman"/>
              <a:cs typeface="Times New Roman"/>
              <a:sym typeface="Times New Roman"/>
            </a:endParaRPr>
          </a:p>
          <a:p>
            <a:pPr marL="228600" marR="433069" lvl="0" indent="0" algn="just" rtl="0">
              <a:lnSpc>
                <a:spcPct val="90000"/>
              </a:lnSpc>
              <a:spcBef>
                <a:spcPts val="720"/>
              </a:spcBef>
              <a:spcAft>
                <a:spcPts val="0"/>
              </a:spcAft>
              <a:buClr>
                <a:schemeClr val="dk1"/>
              </a:buClr>
              <a:buSzPts val="1800"/>
              <a:buNone/>
            </a:pPr>
            <a:r>
              <a:rPr lang="en-US" sz="1600" b="1" dirty="0">
                <a:latin typeface="Times New Roman"/>
                <a:ea typeface="Times New Roman"/>
                <a:cs typeface="Times New Roman"/>
                <a:sym typeface="Times New Roman"/>
              </a:rPr>
              <a:t>[10] </a:t>
            </a:r>
            <a:r>
              <a:rPr lang="en-US" sz="1600" dirty="0" err="1">
                <a:solidFill>
                  <a:srgbClr val="222222"/>
                </a:solidFill>
                <a:highlight>
                  <a:srgbClr val="FFFFFF"/>
                </a:highlight>
                <a:latin typeface="Times New Roman"/>
                <a:ea typeface="Times New Roman"/>
                <a:cs typeface="Times New Roman"/>
                <a:sym typeface="Times New Roman"/>
              </a:rPr>
              <a:t>Frangoudes</a:t>
            </a:r>
            <a:r>
              <a:rPr lang="en-US" sz="1600" dirty="0">
                <a:solidFill>
                  <a:srgbClr val="222222"/>
                </a:solidFill>
                <a:highlight>
                  <a:srgbClr val="FFFFFF"/>
                </a:highlight>
                <a:latin typeface="Times New Roman"/>
                <a:ea typeface="Times New Roman"/>
                <a:cs typeface="Times New Roman"/>
                <a:sym typeface="Times New Roman"/>
              </a:rPr>
              <a:t>, F., </a:t>
            </a:r>
            <a:r>
              <a:rPr lang="en-US" sz="1600" dirty="0" err="1">
                <a:solidFill>
                  <a:srgbClr val="222222"/>
                </a:solidFill>
                <a:highlight>
                  <a:srgbClr val="FFFFFF"/>
                </a:highlight>
                <a:latin typeface="Times New Roman"/>
                <a:ea typeface="Times New Roman"/>
                <a:cs typeface="Times New Roman"/>
                <a:sym typeface="Times New Roman"/>
              </a:rPr>
              <a:t>Matsangidou</a:t>
            </a:r>
            <a:r>
              <a:rPr lang="en-US" sz="1600" dirty="0">
                <a:solidFill>
                  <a:srgbClr val="222222"/>
                </a:solidFill>
                <a:highlight>
                  <a:srgbClr val="FFFFFF"/>
                </a:highlight>
                <a:latin typeface="Times New Roman"/>
                <a:ea typeface="Times New Roman"/>
                <a:cs typeface="Times New Roman"/>
                <a:sym typeface="Times New Roman"/>
              </a:rPr>
              <a:t>, M., </a:t>
            </a:r>
            <a:r>
              <a:rPr lang="en-US" sz="1600" dirty="0" err="1">
                <a:solidFill>
                  <a:srgbClr val="222222"/>
                </a:solidFill>
                <a:highlight>
                  <a:srgbClr val="FFFFFF"/>
                </a:highlight>
                <a:latin typeface="Times New Roman"/>
                <a:ea typeface="Times New Roman"/>
                <a:cs typeface="Times New Roman"/>
                <a:sym typeface="Times New Roman"/>
              </a:rPr>
              <a:t>Schiza</a:t>
            </a:r>
            <a:r>
              <a:rPr lang="en-US" sz="1600" dirty="0">
                <a:solidFill>
                  <a:srgbClr val="222222"/>
                </a:solidFill>
                <a:highlight>
                  <a:srgbClr val="FFFFFF"/>
                </a:highlight>
                <a:latin typeface="Times New Roman"/>
                <a:ea typeface="Times New Roman"/>
                <a:cs typeface="Times New Roman"/>
                <a:sym typeface="Times New Roman"/>
              </a:rPr>
              <a:t>, E.C., </a:t>
            </a:r>
            <a:r>
              <a:rPr lang="en-US" sz="1600" dirty="0" err="1">
                <a:solidFill>
                  <a:srgbClr val="222222"/>
                </a:solidFill>
                <a:highlight>
                  <a:srgbClr val="FFFFFF"/>
                </a:highlight>
                <a:latin typeface="Times New Roman"/>
                <a:ea typeface="Times New Roman"/>
                <a:cs typeface="Times New Roman"/>
                <a:sym typeface="Times New Roman"/>
              </a:rPr>
              <a:t>Neokleous</a:t>
            </a:r>
            <a:r>
              <a:rPr lang="en-US" sz="1600" dirty="0">
                <a:solidFill>
                  <a:srgbClr val="222222"/>
                </a:solidFill>
                <a:highlight>
                  <a:srgbClr val="FFFFFF"/>
                </a:highlight>
                <a:latin typeface="Times New Roman"/>
                <a:ea typeface="Times New Roman"/>
                <a:cs typeface="Times New Roman"/>
                <a:sym typeface="Times New Roman"/>
              </a:rPr>
              <a:t>, K. and </a:t>
            </a:r>
            <a:r>
              <a:rPr lang="en-US" sz="1600" dirty="0" err="1">
                <a:solidFill>
                  <a:srgbClr val="222222"/>
                </a:solidFill>
                <a:highlight>
                  <a:srgbClr val="FFFFFF"/>
                </a:highlight>
                <a:latin typeface="Times New Roman"/>
                <a:ea typeface="Times New Roman"/>
                <a:cs typeface="Times New Roman"/>
                <a:sym typeface="Times New Roman"/>
              </a:rPr>
              <a:t>Pattichis</a:t>
            </a:r>
            <a:r>
              <a:rPr lang="en-US" sz="1600" dirty="0">
                <a:solidFill>
                  <a:srgbClr val="222222"/>
                </a:solidFill>
                <a:highlight>
                  <a:srgbClr val="FFFFFF"/>
                </a:highlight>
                <a:latin typeface="Times New Roman"/>
                <a:ea typeface="Times New Roman"/>
                <a:cs typeface="Times New Roman"/>
                <a:sym typeface="Times New Roman"/>
              </a:rPr>
              <a:t>, C.S., 2022. Assessing Human Motion During Exercise Using Machine Learning: A Literature Review. </a:t>
            </a:r>
            <a:r>
              <a:rPr lang="en-US" sz="1600" i="1" dirty="0">
                <a:solidFill>
                  <a:srgbClr val="222222"/>
                </a:solidFill>
                <a:highlight>
                  <a:srgbClr val="FFFFFF"/>
                </a:highlight>
                <a:latin typeface="Times New Roman"/>
                <a:ea typeface="Times New Roman"/>
                <a:cs typeface="Times New Roman"/>
                <a:sym typeface="Times New Roman"/>
              </a:rPr>
              <a:t>IEEE Access</a:t>
            </a:r>
            <a:r>
              <a:rPr lang="en-US" sz="1600" dirty="0">
                <a:solidFill>
                  <a:srgbClr val="222222"/>
                </a:solidFill>
                <a:highlight>
                  <a:srgbClr val="FFFFFF"/>
                </a:highlight>
                <a:latin typeface="Times New Roman"/>
                <a:ea typeface="Times New Roman"/>
                <a:cs typeface="Times New Roman"/>
                <a:sym typeface="Times New Roman"/>
              </a:rPr>
              <a:t>, </a:t>
            </a:r>
            <a:r>
              <a:rPr lang="en-US" sz="1600" i="1" dirty="0">
                <a:solidFill>
                  <a:srgbClr val="222222"/>
                </a:solidFill>
                <a:highlight>
                  <a:srgbClr val="FFFFFF"/>
                </a:highlight>
                <a:latin typeface="Times New Roman"/>
                <a:ea typeface="Times New Roman"/>
                <a:cs typeface="Times New Roman"/>
                <a:sym typeface="Times New Roman"/>
              </a:rPr>
              <a:t>10</a:t>
            </a:r>
            <a:r>
              <a:rPr lang="en-US" sz="1600" dirty="0">
                <a:solidFill>
                  <a:srgbClr val="222222"/>
                </a:solidFill>
                <a:highlight>
                  <a:srgbClr val="FFFFFF"/>
                </a:highlight>
                <a:latin typeface="Times New Roman"/>
                <a:ea typeface="Times New Roman"/>
                <a:cs typeface="Times New Roman"/>
                <a:sym typeface="Times New Roman"/>
              </a:rPr>
              <a:t>, pp.86874-86903.</a:t>
            </a:r>
            <a:endParaRPr lang="en-US" sz="1600" dirty="0">
              <a:latin typeface="Times New Roman"/>
              <a:ea typeface="Times New Roman"/>
              <a:cs typeface="Times New Roman"/>
              <a:sym typeface="Times New Roman"/>
            </a:endParaRPr>
          </a:p>
          <a:p>
            <a:pPr marL="0" indent="0" algn="just">
              <a:spcBef>
                <a:spcPts val="5"/>
              </a:spcBef>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sz="1800" dirty="0"/>
          </a:p>
        </p:txBody>
      </p:sp>
      <p:sp>
        <p:nvSpPr>
          <p:cNvPr id="4" name="Date Placeholder 3">
            <a:extLst>
              <a:ext uri="{FF2B5EF4-FFF2-40B4-BE49-F238E27FC236}">
                <a16:creationId xmlns:a16="http://schemas.microsoft.com/office/drawing/2014/main" id="{936271C2-497C-F8C3-1E10-6EBEF7602068}"/>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D6248B9-2BF7-9C30-BAFE-378586CBF35D}"/>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E4E14846-A4E8-B59E-2ADB-8B5D5F5AEE00}"/>
              </a:ext>
            </a:extLst>
          </p:cNvPr>
          <p:cNvSpPr>
            <a:spLocks noGrp="1"/>
          </p:cNvSpPr>
          <p:nvPr>
            <p:ph type="sldNum" sz="quarter" idx="12"/>
          </p:nvPr>
        </p:nvSpPr>
        <p:spPr/>
        <p:txBody>
          <a:bodyPr/>
          <a:lstStyle/>
          <a:p>
            <a:fld id="{5B4F5413-E548-45A8-B9DD-11B71454D5CA}" type="slidenum">
              <a:rPr lang="en-US" smtClean="0"/>
              <a:pPr/>
              <a:t>16</a:t>
            </a:fld>
            <a:endParaRPr lang="en-US" dirty="0"/>
          </a:p>
        </p:txBody>
      </p:sp>
    </p:spTree>
    <p:extLst>
      <p:ext uri="{BB962C8B-B14F-4D97-AF65-F5344CB8AC3E}">
        <p14:creationId xmlns:p14="http://schemas.microsoft.com/office/powerpoint/2010/main" val="320774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17</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53752"/>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312790" y="998860"/>
            <a:ext cx="9505056" cy="5540052"/>
          </a:xfrm>
        </p:spPr>
        <p:txBody>
          <a:bodyPr>
            <a:normAutofit/>
          </a:bodyPr>
          <a:lstStyle/>
          <a:p>
            <a:pPr marL="355600" indent="-355600">
              <a:buFont typeface="Wingdings" pitchFamily="2" charset="2"/>
              <a:buChar char="q"/>
            </a:pPr>
            <a:r>
              <a:rPr lang="en-IN" sz="3400" dirty="0">
                <a:latin typeface="Times New Roman" pitchFamily="18" charset="0"/>
                <a:cs typeface="Times New Roman" pitchFamily="18" charset="0"/>
              </a:rPr>
              <a:t>Introduction</a:t>
            </a:r>
          </a:p>
          <a:p>
            <a:pPr marL="355600" indent="-355600">
              <a:buFont typeface="Wingdings" pitchFamily="2" charset="2"/>
              <a:buChar char="q"/>
            </a:pPr>
            <a:r>
              <a:rPr lang="en-IN" sz="3400" dirty="0">
                <a:latin typeface="Times New Roman" pitchFamily="18" charset="0"/>
                <a:cs typeface="Times New Roman" pitchFamily="18" charset="0"/>
              </a:rPr>
              <a:t>Literature Review</a:t>
            </a:r>
          </a:p>
          <a:p>
            <a:pPr marL="355600" indent="-355600">
              <a:buFont typeface="Wingdings" pitchFamily="2" charset="2"/>
              <a:buChar char="q"/>
            </a:pPr>
            <a:r>
              <a:rPr lang="en-IN" sz="3400" dirty="0">
                <a:latin typeface="Times New Roman" pitchFamily="18" charset="0"/>
                <a:cs typeface="Times New Roman" pitchFamily="18" charset="0"/>
              </a:rPr>
              <a:t>Problem identification</a:t>
            </a:r>
          </a:p>
          <a:p>
            <a:pPr marL="355600" indent="-355600">
              <a:buFont typeface="Wingdings" pitchFamily="2" charset="2"/>
              <a:buChar char="q"/>
            </a:pPr>
            <a:r>
              <a:rPr lang="en-IN" sz="3400" dirty="0">
                <a:latin typeface="Times New Roman" pitchFamily="18" charset="0"/>
                <a:cs typeface="Times New Roman" pitchFamily="18" charset="0"/>
              </a:rPr>
              <a:t>Objectives</a:t>
            </a:r>
          </a:p>
          <a:p>
            <a:pPr marL="355600" indent="-355600">
              <a:buFont typeface="Wingdings" pitchFamily="2" charset="2"/>
              <a:buChar char="q"/>
            </a:pPr>
            <a:r>
              <a:rPr lang="en-IN" sz="3400" dirty="0">
                <a:latin typeface="Times New Roman" pitchFamily="18" charset="0"/>
                <a:cs typeface="Times New Roman" pitchFamily="18" charset="0"/>
              </a:rPr>
              <a:t>System Design</a:t>
            </a:r>
          </a:p>
          <a:p>
            <a:pPr marL="355600" indent="-355600">
              <a:buFont typeface="Wingdings" pitchFamily="2" charset="2"/>
              <a:buChar char="q"/>
            </a:pPr>
            <a:r>
              <a:rPr lang="en-IN" sz="3400" dirty="0">
                <a:latin typeface="Times New Roman" pitchFamily="18" charset="0"/>
                <a:cs typeface="Times New Roman" pitchFamily="18" charset="0"/>
              </a:rPr>
              <a:t>Methodology</a:t>
            </a:r>
          </a:p>
          <a:p>
            <a:pPr marL="355600" indent="-355600">
              <a:buFont typeface="Wingdings" pitchFamily="2" charset="2"/>
              <a:buChar char="q"/>
            </a:pPr>
            <a:r>
              <a:rPr lang="en-IN" sz="3400" dirty="0">
                <a:latin typeface="Times New Roman" pitchFamily="18" charset="0"/>
                <a:cs typeface="Times New Roman" pitchFamily="18" charset="0"/>
              </a:rPr>
              <a:t>Conclusion </a:t>
            </a:r>
          </a:p>
          <a:p>
            <a:pPr marL="355600" indent="-355600">
              <a:buFont typeface="Wingdings" pitchFamily="2" charset="2"/>
              <a:buChar char="q"/>
            </a:pPr>
            <a:r>
              <a:rPr lang="en-IN" sz="3400" dirty="0">
                <a:latin typeface="Times New Roman" pitchFamily="18" charset="0"/>
                <a:cs typeface="Times New Roman" pitchFamily="18" charset="0"/>
              </a:rPr>
              <a:t>References</a:t>
            </a: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74340"/>
            <a:ext cx="7467600" cy="540060"/>
          </a:xfrm>
        </p:spPr>
        <p:txBody>
          <a:bodyPr>
            <a:normAutofit fontScale="90000"/>
          </a:bodyPr>
          <a:lstStyle/>
          <a:p>
            <a:pPr algn="ctr"/>
            <a:r>
              <a:rPr lang="en-US" sz="3600" dirty="0">
                <a:solidFill>
                  <a:srgbClr val="000066"/>
                </a:solidFill>
                <a:latin typeface="+mn-lt"/>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fontScale="55000" lnSpcReduction="20000"/>
          </a:bodyPr>
          <a:lstStyle/>
          <a:p>
            <a:pPr algn="just">
              <a:lnSpc>
                <a:spcPct val="120000"/>
              </a:lnSpc>
              <a:buFont typeface="Wingdings" pitchFamily="2" charset="2"/>
              <a:buChar char="Ø"/>
            </a:pPr>
            <a:r>
              <a:rPr lang="en-US" sz="3800" b="1" dirty="0">
                <a:latin typeface="Times New Roman" pitchFamily="18" charset="0"/>
                <a:cs typeface="Times New Roman" pitchFamily="18" charset="0"/>
              </a:rPr>
              <a:t>Background</a:t>
            </a:r>
          </a:p>
          <a:p>
            <a:pPr lvl="1" algn="just">
              <a:lnSpc>
                <a:spcPct val="150000"/>
              </a:lnSpc>
              <a:buFont typeface="Wingdings" pitchFamily="2" charset="2"/>
              <a:buChar char="Ø"/>
            </a:pPr>
            <a:r>
              <a:rPr lang="en-US" sz="3600" dirty="0">
                <a:latin typeface="Times New Roman" panose="02020603050405020304" pitchFamily="18" charset="0"/>
                <a:cs typeface="Times New Roman" panose="02020603050405020304" pitchFamily="18" charset="0"/>
              </a:rPr>
              <a:t>Doing exercises the right way is not an easy task. If the user wants serious results he/she has to learn the correct way of training. The wrong posture or technique is not just ineffective, it can also lead to serious injuries. Having a personal trainer reduces these risks, but it is expensive and gyms can become overcrowded.</a:t>
            </a:r>
            <a:endParaRPr lang="en-US" sz="3600" b="1" dirty="0">
              <a:latin typeface="Times New Roman" panose="02020603050405020304" pitchFamily="18" charset="0"/>
              <a:cs typeface="Times New Roman" pitchFamily="18" charset="0"/>
            </a:endParaRPr>
          </a:p>
          <a:p>
            <a:pPr algn="just">
              <a:lnSpc>
                <a:spcPct val="120000"/>
              </a:lnSpc>
              <a:buFont typeface="Wingdings" pitchFamily="2" charset="2"/>
              <a:buChar char="Ø"/>
            </a:pPr>
            <a:r>
              <a:rPr lang="en-US" sz="3800" b="1" dirty="0">
                <a:latin typeface="Times New Roman" pitchFamily="18" charset="0"/>
                <a:cs typeface="Times New Roman" pitchFamily="18" charset="0"/>
              </a:rPr>
              <a:t>Existing system</a:t>
            </a:r>
          </a:p>
          <a:p>
            <a:pPr marR="494030" lvl="1" algn="just">
              <a:lnSpc>
                <a:spcPct val="150000"/>
              </a:lnSpc>
              <a:buSzPts val="1100"/>
              <a:buFont typeface="Wingdings" panose="05000000000000000000" pitchFamily="2" charset="2"/>
              <a:buChar char="Ø"/>
              <a:tabLst>
                <a:tab pos="631825" algn="l"/>
              </a:tabLst>
            </a:pPr>
            <a:r>
              <a:rPr lang="en-US" sz="3800" dirty="0">
                <a:effectLst/>
                <a:latin typeface="Times New Roman" panose="02020603050405020304" pitchFamily="18" charset="0"/>
                <a:ea typeface="Times New Roman" panose="02020603050405020304" pitchFamily="18" charset="0"/>
              </a:rPr>
              <a:t>In the past, many studies have engaged in the detection of fitness movements, among which the detection of fitness movements has been done based on wearable devices, body nodes. However, a wearable device cannot detect a variety of fitness movements, may hinder the exercise of the fitness user, and has a high cost. Both body-node-based and image-deep-learning-based methods have lower costs, but deep learning has more efficient performance.</a:t>
            </a:r>
            <a:endParaRPr lang="en-IN" sz="3800" dirty="0">
              <a:effectLst/>
              <a:latin typeface="Times New Roman" panose="02020603050405020304" pitchFamily="18" charset="0"/>
              <a:ea typeface="Times New Roman" panose="02020603050405020304" pitchFamily="18" charset="0"/>
            </a:endParaRPr>
          </a:p>
          <a:p>
            <a:pPr lvl="2" algn="just">
              <a:lnSpc>
                <a:spcPct val="120000"/>
              </a:lnSpc>
              <a:buFont typeface="Wingdings" pitchFamily="2" charset="2"/>
              <a:buChar char="Ø"/>
            </a:pPr>
            <a:endParaRPr lang="en-US" sz="2500" b="1" dirty="0">
              <a:latin typeface="Times New Roman" pitchFamily="18" charset="0"/>
              <a:cs typeface="Times New Roman" pitchFamily="18" charset="0"/>
            </a:endParaRPr>
          </a:p>
          <a:p>
            <a:pPr marL="457200" lvl="1" indent="0" algn="just">
              <a:lnSpc>
                <a:spcPct val="150000"/>
              </a:lnSpc>
              <a:buNone/>
            </a:pPr>
            <a:endParaRPr lang="en-US" sz="1800" b="1" dirty="0">
              <a:latin typeface="Times New Roman" panose="02020603050405020304" pitchFamily="18" charset="0"/>
              <a:ea typeface="Times New Roman" panose="02020603050405020304"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extLst>
      <p:ext uri="{BB962C8B-B14F-4D97-AF65-F5344CB8AC3E}">
        <p14:creationId xmlns:p14="http://schemas.microsoft.com/office/powerpoint/2010/main" val="269066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EAF6-8310-1700-FCF2-506FCD343815}"/>
              </a:ext>
            </a:extLst>
          </p:cNvPr>
          <p:cNvSpPr>
            <a:spLocks noGrp="1"/>
          </p:cNvSpPr>
          <p:nvPr>
            <p:ph type="title"/>
          </p:nvPr>
        </p:nvSpPr>
        <p:spPr/>
        <p:txBody>
          <a:bodyPr>
            <a:normAutofit fontScale="90000"/>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E58AD82A-3875-94F8-D10F-0FFE18BBB80C}"/>
              </a:ext>
            </a:extLst>
          </p:cNvPr>
          <p:cNvSpPr>
            <a:spLocks noGrp="1"/>
          </p:cNvSpPr>
          <p:nvPr>
            <p:ph idx="1"/>
          </p:nvPr>
        </p:nvSpPr>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Proposed System</a:t>
            </a:r>
          </a:p>
          <a:p>
            <a:pPr lvl="1">
              <a:lnSpc>
                <a:spcPct val="150000"/>
              </a:lnSpc>
              <a:buFont typeface="Wingdings" panose="05000000000000000000" pitchFamily="2" charset="2"/>
              <a:buChar char="Ø"/>
            </a:pPr>
            <a:r>
              <a:rPr lang="en-IN" sz="2000" dirty="0">
                <a:solidFill>
                  <a:srgbClr val="000000"/>
                </a:solidFill>
                <a:latin typeface="Times New Roman" panose="02020603050405020304" pitchFamily="18" charset="0"/>
                <a:ea typeface="Times New Roman" panose="02020603050405020304" pitchFamily="18" charset="0"/>
              </a:rPr>
              <a:t>I</a:t>
            </a:r>
            <a:r>
              <a:rPr lang="en-IN" sz="2000" dirty="0">
                <a:solidFill>
                  <a:srgbClr val="000000"/>
                </a:solidFill>
                <a:effectLst/>
                <a:latin typeface="Times New Roman" panose="02020603050405020304" pitchFamily="18" charset="0"/>
                <a:ea typeface="Times New Roman" panose="02020603050405020304" pitchFamily="18" charset="0"/>
              </a:rPr>
              <a:t>mage/video processing and deep learning methods might have the potential to achieve better performance. Therefore, this project aims to use these methods to virtually perceive and correct the user’s posture.</a:t>
            </a:r>
          </a:p>
          <a:p>
            <a:pPr lvl="1">
              <a:lnSpc>
                <a:spcPct val="150000"/>
              </a:lnSpc>
              <a:buFont typeface="Wingdings" panose="05000000000000000000" pitchFamily="2" charset="2"/>
              <a:buChar char="Ø"/>
            </a:pPr>
            <a:r>
              <a:rPr lang="en-IN" sz="2000" dirty="0">
                <a:solidFill>
                  <a:srgbClr val="000000"/>
                </a:solidFill>
                <a:latin typeface="Times New Roman" panose="02020603050405020304" pitchFamily="18" charset="0"/>
                <a:ea typeface="Times New Roman" panose="02020603050405020304" pitchFamily="18" charset="0"/>
              </a:rPr>
              <a:t>We use real-time streaming of the user’s video in order to identify their posture and subsequently indicate to them if they are going wrong.</a:t>
            </a:r>
            <a:endParaRPr lang="en-IN" sz="2000" dirty="0">
              <a:solidFill>
                <a:srgbClr val="000000"/>
              </a:solidFill>
              <a:effectLst/>
              <a:latin typeface="Times New Roman" panose="02020603050405020304" pitchFamily="18" charset="0"/>
              <a:ea typeface="Times New Roman" panose="02020603050405020304" pitchFamily="18" charset="0"/>
            </a:endParaRPr>
          </a:p>
          <a:p>
            <a:pPr lvl="1">
              <a:lnSpc>
                <a:spcPct val="150000"/>
              </a:lnSpc>
              <a:buFont typeface="Wingdings" panose="05000000000000000000" pitchFamily="2" charset="2"/>
              <a:buChar char="Ø"/>
            </a:pPr>
            <a:endParaRPr lang="en-IN" sz="2000" dirty="0">
              <a:effectLst/>
              <a:latin typeface="Times New Roman" panose="02020603050405020304" pitchFamily="18" charset="0"/>
              <a:ea typeface="Times New Roman" panose="02020603050405020304" pitchFamily="18" charset="0"/>
            </a:endParaRPr>
          </a:p>
          <a:p>
            <a:pPr lvl="1">
              <a:lnSpc>
                <a:spcPct val="150000"/>
              </a:lnSpc>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pPr lvl="1">
              <a:lnSpc>
                <a:spcPct val="150000"/>
              </a:lnSpc>
              <a:buFont typeface="Wingdings" panose="05000000000000000000" pitchFamily="2" charset="2"/>
              <a:buChar char="Ø"/>
            </a:pPr>
            <a:endParaRPr lang="en-IN" sz="1800" dirty="0">
              <a:effectLst/>
              <a:latin typeface="Times New Roman" panose="02020603050405020304" pitchFamily="18" charset="0"/>
              <a:ea typeface="Times New Roman" panose="02020603050405020304" pitchFamily="18" charset="0"/>
            </a:endParaRPr>
          </a:p>
          <a:p>
            <a:pPr lvl="1">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823F4E0-E61B-F08A-12FC-69377EEAC313}"/>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289BFC9D-5541-FF8D-0647-2421A228328B}"/>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D7E74FF1-A662-B9DF-5A9B-2EB10E97ECF9}"/>
              </a:ext>
            </a:extLst>
          </p:cNvPr>
          <p:cNvSpPr>
            <a:spLocks noGrp="1"/>
          </p:cNvSpPr>
          <p:nvPr>
            <p:ph type="sldNum" sz="quarter" idx="12"/>
          </p:nvPr>
        </p:nvSpPr>
        <p:spPr/>
        <p:txBody>
          <a:bodyPr/>
          <a:lstStyle/>
          <a:p>
            <a:fld id="{5B4F5413-E548-45A8-B9DD-11B71454D5CA}" type="slidenum">
              <a:rPr lang="en-US" smtClean="0"/>
              <a:pPr/>
              <a:t>4</a:t>
            </a:fld>
            <a:endParaRPr lang="en-US" dirty="0"/>
          </a:p>
        </p:txBody>
      </p:sp>
    </p:spTree>
    <p:extLst>
      <p:ext uri="{BB962C8B-B14F-4D97-AF65-F5344CB8AC3E}">
        <p14:creationId xmlns:p14="http://schemas.microsoft.com/office/powerpoint/2010/main" val="163902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41892-BB14-46E9-A8B3-8E0B74470EBD}"/>
              </a:ext>
            </a:extLst>
          </p:cNvPr>
          <p:cNvSpPr>
            <a:spLocks noGrp="1"/>
          </p:cNvSpPr>
          <p:nvPr>
            <p:ph type="dt" sz="half" idx="10"/>
          </p:nvPr>
        </p:nvSpPr>
        <p:spPr/>
        <p:txBody>
          <a:bodyPr/>
          <a:lstStyle/>
          <a:p>
            <a:pPr defTabSz="914400">
              <a:defRPr/>
            </a:pPr>
            <a:r>
              <a:rPr lang="en-IN" dirty="0">
                <a:solidFill>
                  <a:prstClr val="black">
                    <a:tint val="75000"/>
                  </a:prstClr>
                </a:solidFill>
                <a:latin typeface="Calibri" panose="020F0502020204030204"/>
              </a:rPr>
              <a:t>9 January 2021</a:t>
            </a:r>
          </a:p>
        </p:txBody>
      </p:sp>
      <p:sp>
        <p:nvSpPr>
          <p:cNvPr id="3" name="Footer Placeholder 2">
            <a:extLst>
              <a:ext uri="{FF2B5EF4-FFF2-40B4-BE49-F238E27FC236}">
                <a16:creationId xmlns:a16="http://schemas.microsoft.com/office/drawing/2014/main" id="{E006545C-44F9-4F76-92B1-073E7CF3B518}"/>
              </a:ext>
            </a:extLst>
          </p:cNvPr>
          <p:cNvSpPr>
            <a:spLocks noGrp="1"/>
          </p:cNvSpPr>
          <p:nvPr>
            <p:ph type="ftr" sz="quarter" idx="11"/>
          </p:nvPr>
        </p:nvSpPr>
        <p:spPr/>
        <p:txBody>
          <a:bodyPr/>
          <a:lstStyle/>
          <a:p>
            <a:pPr defTabSz="914400">
              <a:defRPr/>
            </a:pPr>
            <a:r>
              <a:rPr lang="en-IN">
                <a:solidFill>
                  <a:prstClr val="black">
                    <a:tint val="75000"/>
                  </a:prstClr>
                </a:solidFill>
                <a:latin typeface="Calibri" panose="020F0502020204030204"/>
              </a:rPr>
              <a:t>Dept.Of ISE,RNSIT</a:t>
            </a:r>
          </a:p>
        </p:txBody>
      </p:sp>
      <p:sp>
        <p:nvSpPr>
          <p:cNvPr id="14340" name="Slide Number Placeholder 3">
            <a:extLst>
              <a:ext uri="{FF2B5EF4-FFF2-40B4-BE49-F238E27FC236}">
                <a16:creationId xmlns:a16="http://schemas.microsoft.com/office/drawing/2014/main" id="{1DC9B973-113B-4125-B4C9-48F0753D15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DA94BC52-74DA-418C-BC07-9D97ED980F53}" type="slidenum">
              <a:rPr lang="en-IN" altLang="en-US">
                <a:solidFill>
                  <a:srgbClr val="045C75"/>
                </a:solidFill>
              </a:rPr>
              <a:pPr defTabSz="914400"/>
              <a:t>5</a:t>
            </a:fld>
            <a:endParaRPr lang="en-IN" altLang="en-US">
              <a:solidFill>
                <a:srgbClr val="045C75"/>
              </a:solidFill>
            </a:endParaRPr>
          </a:p>
        </p:txBody>
      </p:sp>
      <p:pic>
        <p:nvPicPr>
          <p:cNvPr id="14367" name="Picture 2" descr="C:\Users\Divya\Pictures\extras\rns.png">
            <a:extLst>
              <a:ext uri="{FF2B5EF4-FFF2-40B4-BE49-F238E27FC236}">
                <a16:creationId xmlns:a16="http://schemas.microsoft.com/office/drawing/2014/main" id="{5300C36B-AFFB-4467-A987-6FCA8C866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138" y="141289"/>
            <a:ext cx="990600"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8" name="Title 1">
            <a:extLst>
              <a:ext uri="{FF2B5EF4-FFF2-40B4-BE49-F238E27FC236}">
                <a16:creationId xmlns:a16="http://schemas.microsoft.com/office/drawing/2014/main" id="{2844700C-93C8-4433-8AAC-AA66EA7EF833}"/>
              </a:ext>
            </a:extLst>
          </p:cNvPr>
          <p:cNvSpPr txBox="1">
            <a:spLocks/>
          </p:cNvSpPr>
          <p:nvPr/>
        </p:nvSpPr>
        <p:spPr bwMode="auto">
          <a:xfrm>
            <a:off x="1703389" y="620714"/>
            <a:ext cx="8637587"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defTabSz="914400"/>
            <a:r>
              <a:rPr lang="en-US" altLang="en-US" sz="3200" b="1" dirty="0">
                <a:solidFill>
                  <a:srgbClr val="44546A"/>
                </a:solidFill>
                <a:latin typeface="+mn-lt"/>
                <a:cs typeface="Times New Roman" panose="02020603050405020304" pitchFamily="18" charset="0"/>
              </a:rPr>
              <a:t>LITERATURE REVIEW</a:t>
            </a:r>
          </a:p>
        </p:txBody>
      </p:sp>
      <p:graphicFrame>
        <p:nvGraphicFramePr>
          <p:cNvPr id="5" name="Table 6">
            <a:extLst>
              <a:ext uri="{FF2B5EF4-FFF2-40B4-BE49-F238E27FC236}">
                <a16:creationId xmlns:a16="http://schemas.microsoft.com/office/drawing/2014/main" id="{79A00501-BC41-D748-325D-D44C2D868EB8}"/>
              </a:ext>
            </a:extLst>
          </p:cNvPr>
          <p:cNvGraphicFramePr>
            <a:graphicFrameLocks noGrp="1"/>
          </p:cNvGraphicFramePr>
          <p:nvPr>
            <p:extLst>
              <p:ext uri="{D42A27DB-BD31-4B8C-83A1-F6EECF244321}">
                <p14:modId xmlns:p14="http://schemas.microsoft.com/office/powerpoint/2010/main" val="3049669352"/>
              </p:ext>
            </p:extLst>
          </p:nvPr>
        </p:nvGraphicFramePr>
        <p:xfrm>
          <a:off x="2031999" y="1507965"/>
          <a:ext cx="8128002" cy="4248472"/>
        </p:xfrm>
        <a:graphic>
          <a:graphicData uri="http://schemas.openxmlformats.org/drawingml/2006/table">
            <a:tbl>
              <a:tblPr firstRow="1" firstCol="1" bandRow="1">
                <a:tableStyleId>{5C22544A-7EE6-4342-B048-85BDC9FD1C3A}</a:tableStyleId>
              </a:tblPr>
              <a:tblGrid>
                <a:gridCol w="463600">
                  <a:extLst>
                    <a:ext uri="{9D8B030D-6E8A-4147-A177-3AD203B41FA5}">
                      <a16:colId xmlns:a16="http://schemas.microsoft.com/office/drawing/2014/main" val="1597879469"/>
                    </a:ext>
                  </a:extLst>
                </a:gridCol>
                <a:gridCol w="2245734">
                  <a:extLst>
                    <a:ext uri="{9D8B030D-6E8A-4147-A177-3AD203B41FA5}">
                      <a16:colId xmlns:a16="http://schemas.microsoft.com/office/drawing/2014/main" val="2994469950"/>
                    </a:ext>
                  </a:extLst>
                </a:gridCol>
                <a:gridCol w="1426674">
                  <a:extLst>
                    <a:ext uri="{9D8B030D-6E8A-4147-A177-3AD203B41FA5}">
                      <a16:colId xmlns:a16="http://schemas.microsoft.com/office/drawing/2014/main" val="3608993316"/>
                    </a:ext>
                  </a:extLst>
                </a:gridCol>
                <a:gridCol w="1282660">
                  <a:extLst>
                    <a:ext uri="{9D8B030D-6E8A-4147-A177-3AD203B41FA5}">
                      <a16:colId xmlns:a16="http://schemas.microsoft.com/office/drawing/2014/main" val="3866764981"/>
                    </a:ext>
                  </a:extLst>
                </a:gridCol>
                <a:gridCol w="1354667">
                  <a:extLst>
                    <a:ext uri="{9D8B030D-6E8A-4147-A177-3AD203B41FA5}">
                      <a16:colId xmlns:a16="http://schemas.microsoft.com/office/drawing/2014/main" val="3401727071"/>
                    </a:ext>
                  </a:extLst>
                </a:gridCol>
                <a:gridCol w="1354667">
                  <a:extLst>
                    <a:ext uri="{9D8B030D-6E8A-4147-A177-3AD203B41FA5}">
                      <a16:colId xmlns:a16="http://schemas.microsoft.com/office/drawing/2014/main" val="1235082846"/>
                    </a:ext>
                  </a:extLst>
                </a:gridCol>
              </a:tblGrid>
              <a:tr h="762058">
                <a:tc>
                  <a:txBody>
                    <a:bodyPr/>
                    <a:lstStyle/>
                    <a:p>
                      <a:endParaRPr lang="en-IN"/>
                    </a:p>
                  </a:txBody>
                  <a:tcPr/>
                </a:tc>
                <a:tc>
                  <a:txBody>
                    <a:bodyPr/>
                    <a:lstStyle/>
                    <a:p>
                      <a:r>
                        <a:rPr lang="en-IN" dirty="0"/>
                        <a:t>Heading/year</a:t>
                      </a:r>
                    </a:p>
                  </a:txBody>
                  <a:tcPr/>
                </a:tc>
                <a:tc>
                  <a:txBody>
                    <a:bodyPr/>
                    <a:lstStyle/>
                    <a:p>
                      <a:r>
                        <a:rPr lang="en-IN" dirty="0"/>
                        <a:t>Model</a:t>
                      </a:r>
                    </a:p>
                  </a:txBody>
                  <a:tcPr/>
                </a:tc>
                <a:tc>
                  <a:txBody>
                    <a:bodyPr/>
                    <a:lstStyle/>
                    <a:p>
                      <a:r>
                        <a:rPr lang="en-IN" dirty="0"/>
                        <a:t>Datasets</a:t>
                      </a:r>
                    </a:p>
                  </a:txBody>
                  <a:tcPr/>
                </a:tc>
                <a:tc>
                  <a:txBody>
                    <a:bodyPr/>
                    <a:lstStyle/>
                    <a:p>
                      <a:r>
                        <a:rPr lang="en-IN" dirty="0"/>
                        <a:t>Performance</a:t>
                      </a:r>
                    </a:p>
                    <a:p>
                      <a:r>
                        <a:rPr lang="en-IN" dirty="0"/>
                        <a:t>measure</a:t>
                      </a:r>
                    </a:p>
                  </a:txBody>
                  <a:tcPr/>
                </a:tc>
                <a:tc>
                  <a:txBody>
                    <a:bodyPr/>
                    <a:lstStyle/>
                    <a:p>
                      <a:r>
                        <a:rPr lang="en-IN" dirty="0"/>
                        <a:t>values</a:t>
                      </a:r>
                    </a:p>
                  </a:txBody>
                  <a:tcPr/>
                </a:tc>
                <a:extLst>
                  <a:ext uri="{0D108BD9-81ED-4DB2-BD59-A6C34878D82A}">
                    <a16:rowId xmlns:a16="http://schemas.microsoft.com/office/drawing/2014/main" val="240425271"/>
                  </a:ext>
                </a:extLst>
              </a:tr>
              <a:tr h="1162138">
                <a:tc>
                  <a:txBody>
                    <a:bodyPr/>
                    <a:lstStyle/>
                    <a:p>
                      <a:r>
                        <a:rPr lang="en-IN" dirty="0"/>
                        <a:t>1</a:t>
                      </a:r>
                    </a:p>
                  </a:txBody>
                  <a:tcPr/>
                </a:tc>
                <a:tc>
                  <a:txBody>
                    <a:bodyPr/>
                    <a:lstStyle/>
                    <a:p>
                      <a:r>
                        <a:rPr lang="en-IN" dirty="0"/>
                        <a:t>Assessing human motion during </a:t>
                      </a:r>
                      <a:r>
                        <a:rPr lang="en-IN" dirty="0" err="1"/>
                        <a:t>excercise</a:t>
                      </a:r>
                      <a:endParaRPr lang="en-IN" dirty="0"/>
                    </a:p>
                  </a:txBody>
                  <a:tcPr/>
                </a:tc>
                <a:tc>
                  <a:txBody>
                    <a:bodyPr/>
                    <a:lstStyle/>
                    <a:p>
                      <a:r>
                        <a:rPr lang="en-IN" dirty="0"/>
                        <a:t>Hidden Markov model(HMM),</a:t>
                      </a:r>
                    </a:p>
                    <a:p>
                      <a:r>
                        <a:rPr lang="en-IN" dirty="0"/>
                        <a:t>Dynamic time wrapping(DTW)</a:t>
                      </a:r>
                    </a:p>
                  </a:txBody>
                  <a:tcPr/>
                </a:tc>
                <a:tc>
                  <a:txBody>
                    <a:bodyPr/>
                    <a:lstStyle/>
                    <a:p>
                      <a:r>
                        <a:rPr lang="en-IN" dirty="0"/>
                        <a:t>Motion caption </a:t>
                      </a:r>
                      <a:r>
                        <a:rPr lang="en-IN" dirty="0" err="1"/>
                        <a:t>systems,Mocap</a:t>
                      </a:r>
                      <a:endParaRPr lang="en-IN" dirty="0"/>
                    </a:p>
                  </a:txBody>
                  <a:tcPr/>
                </a:tc>
                <a:tc>
                  <a:txBody>
                    <a:bodyPr/>
                    <a:lstStyle/>
                    <a:p>
                      <a:r>
                        <a:rPr lang="en-IN" dirty="0"/>
                        <a:t>Accuracy</a:t>
                      </a:r>
                    </a:p>
                  </a:txBody>
                  <a:tcPr/>
                </a:tc>
                <a:tc>
                  <a:txBody>
                    <a:bodyPr/>
                    <a:lstStyle/>
                    <a:p>
                      <a:r>
                        <a:rPr lang="en-IN" dirty="0"/>
                        <a:t>67-86%</a:t>
                      </a:r>
                    </a:p>
                  </a:txBody>
                  <a:tcPr/>
                </a:tc>
                <a:extLst>
                  <a:ext uri="{0D108BD9-81ED-4DB2-BD59-A6C34878D82A}">
                    <a16:rowId xmlns:a16="http://schemas.microsoft.com/office/drawing/2014/main" val="4216863687"/>
                  </a:ext>
                </a:extLst>
              </a:tr>
              <a:tr h="1162138">
                <a:tc>
                  <a:txBody>
                    <a:bodyPr/>
                    <a:lstStyle/>
                    <a:p>
                      <a:r>
                        <a:rPr lang="en-IN" dirty="0"/>
                        <a:t>2</a:t>
                      </a:r>
                    </a:p>
                  </a:txBody>
                  <a:tcPr/>
                </a:tc>
                <a:tc>
                  <a:txBody>
                    <a:bodyPr/>
                    <a:lstStyle/>
                    <a:p>
                      <a:r>
                        <a:rPr lang="en-IN" dirty="0"/>
                        <a:t>Physical exercise form correction</a:t>
                      </a:r>
                    </a:p>
                  </a:txBody>
                  <a:tcPr/>
                </a:tc>
                <a:tc>
                  <a:txBody>
                    <a:bodyPr/>
                    <a:lstStyle/>
                    <a:p>
                      <a:r>
                        <a:rPr lang="en-IN" dirty="0"/>
                        <a:t>Convolutional neural networks</a:t>
                      </a:r>
                    </a:p>
                  </a:txBody>
                  <a:tcPr/>
                </a:tc>
                <a:tc>
                  <a:txBody>
                    <a:bodyPr/>
                    <a:lstStyle/>
                    <a:p>
                      <a:r>
                        <a:rPr lang="en-IN" dirty="0"/>
                        <a:t>Images from frontal camera</a:t>
                      </a:r>
                    </a:p>
                  </a:txBody>
                  <a:tcPr/>
                </a:tc>
                <a:tc>
                  <a:txBody>
                    <a:bodyPr/>
                    <a:lstStyle/>
                    <a:p>
                      <a:r>
                        <a:rPr lang="en-IN" dirty="0"/>
                        <a:t>Accuracy</a:t>
                      </a:r>
                    </a:p>
                  </a:txBody>
                  <a:tcPr/>
                </a:tc>
                <a:tc>
                  <a:txBody>
                    <a:bodyPr/>
                    <a:lstStyle/>
                    <a:p>
                      <a:r>
                        <a:rPr lang="en-IN" dirty="0"/>
                        <a:t>65% and above</a:t>
                      </a:r>
                    </a:p>
                  </a:txBody>
                  <a:tcPr/>
                </a:tc>
                <a:extLst>
                  <a:ext uri="{0D108BD9-81ED-4DB2-BD59-A6C34878D82A}">
                    <a16:rowId xmlns:a16="http://schemas.microsoft.com/office/drawing/2014/main" val="3516364517"/>
                  </a:ext>
                </a:extLst>
              </a:tr>
              <a:tr h="1162138">
                <a:tc>
                  <a:txBody>
                    <a:bodyPr/>
                    <a:lstStyle/>
                    <a:p>
                      <a:r>
                        <a:rPr lang="en-IN" dirty="0"/>
                        <a:t>3</a:t>
                      </a:r>
                    </a:p>
                  </a:txBody>
                  <a:tcPr/>
                </a:tc>
                <a:tc>
                  <a:txBody>
                    <a:bodyPr/>
                    <a:lstStyle/>
                    <a:p>
                      <a:r>
                        <a:rPr lang="en-IN" dirty="0"/>
                        <a:t>Human pose estimation in the field of sport an physical</a:t>
                      </a:r>
                    </a:p>
                  </a:txBody>
                  <a:tcPr/>
                </a:tc>
                <a:tc>
                  <a:txBody>
                    <a:bodyPr/>
                    <a:lstStyle/>
                    <a:p>
                      <a:r>
                        <a:rPr lang="en-IN" dirty="0"/>
                        <a:t>CNN-Convolutional neural networks</a:t>
                      </a:r>
                    </a:p>
                  </a:txBody>
                  <a:tcPr/>
                </a:tc>
                <a:tc>
                  <a:txBody>
                    <a:bodyPr/>
                    <a:lstStyle/>
                    <a:p>
                      <a:r>
                        <a:rPr lang="en-IN" dirty="0"/>
                        <a:t>Dancing and sports datasets(MADS),</a:t>
                      </a:r>
                      <a:r>
                        <a:rPr lang="en-IN" dirty="0" err="1"/>
                        <a:t>HPE,Mocap</a:t>
                      </a:r>
                      <a:endParaRPr lang="en-IN" dirty="0"/>
                    </a:p>
                  </a:txBody>
                  <a:tcPr/>
                </a:tc>
                <a:tc>
                  <a:txBody>
                    <a:bodyPr/>
                    <a:lstStyle/>
                    <a:p>
                      <a:r>
                        <a:rPr lang="en-IN" dirty="0"/>
                        <a:t>OKS,PCK,RMSE</a:t>
                      </a:r>
                    </a:p>
                  </a:txBody>
                  <a:tcPr/>
                </a:tc>
                <a:tc>
                  <a:txBody>
                    <a:bodyPr/>
                    <a:lstStyle/>
                    <a:p>
                      <a:endParaRPr lang="en-IN" dirty="0"/>
                    </a:p>
                  </a:txBody>
                  <a:tcPr/>
                </a:tc>
                <a:extLst>
                  <a:ext uri="{0D108BD9-81ED-4DB2-BD59-A6C34878D82A}">
                    <a16:rowId xmlns:a16="http://schemas.microsoft.com/office/drawing/2014/main" val="88354232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4D8F1-3582-42BF-B294-8DC45EFAACD5}"/>
              </a:ext>
            </a:extLst>
          </p:cNvPr>
          <p:cNvSpPr>
            <a:spLocks noGrp="1"/>
          </p:cNvSpPr>
          <p:nvPr>
            <p:ph type="dt" sz="half" idx="10"/>
          </p:nvPr>
        </p:nvSpPr>
        <p:spPr/>
        <p:txBody>
          <a:bodyPr/>
          <a:lstStyle/>
          <a:p>
            <a:pPr defTabSz="914400">
              <a:defRPr/>
            </a:pPr>
            <a:r>
              <a:rPr lang="en-IN" dirty="0">
                <a:solidFill>
                  <a:prstClr val="black">
                    <a:tint val="75000"/>
                  </a:prstClr>
                </a:solidFill>
                <a:latin typeface="Calibri" panose="020F0502020204030204"/>
              </a:rPr>
              <a:t>9 January 2021</a:t>
            </a:r>
          </a:p>
        </p:txBody>
      </p:sp>
      <p:sp>
        <p:nvSpPr>
          <p:cNvPr id="3" name="Footer Placeholder 2">
            <a:extLst>
              <a:ext uri="{FF2B5EF4-FFF2-40B4-BE49-F238E27FC236}">
                <a16:creationId xmlns:a16="http://schemas.microsoft.com/office/drawing/2014/main" id="{C174D07D-5241-4ED3-9272-074163A15799}"/>
              </a:ext>
            </a:extLst>
          </p:cNvPr>
          <p:cNvSpPr>
            <a:spLocks noGrp="1"/>
          </p:cNvSpPr>
          <p:nvPr>
            <p:ph type="ftr" sz="quarter" idx="11"/>
          </p:nvPr>
        </p:nvSpPr>
        <p:spPr/>
        <p:txBody>
          <a:bodyPr/>
          <a:lstStyle/>
          <a:p>
            <a:pPr defTabSz="914400">
              <a:defRPr/>
            </a:pPr>
            <a:r>
              <a:rPr lang="en-IN">
                <a:solidFill>
                  <a:prstClr val="black">
                    <a:tint val="75000"/>
                  </a:prstClr>
                </a:solidFill>
                <a:latin typeface="Calibri" panose="020F0502020204030204"/>
              </a:rPr>
              <a:t>Dept.Of ISE,RNSIT</a:t>
            </a:r>
          </a:p>
        </p:txBody>
      </p:sp>
      <p:sp>
        <p:nvSpPr>
          <p:cNvPr id="15364" name="Slide Number Placeholder 3">
            <a:extLst>
              <a:ext uri="{FF2B5EF4-FFF2-40B4-BE49-F238E27FC236}">
                <a16:creationId xmlns:a16="http://schemas.microsoft.com/office/drawing/2014/main" id="{6B773124-550B-44F0-8DBB-71A4877A17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B98078C3-F65F-44C0-B1F4-9E6402F762D4}" type="slidenum">
              <a:rPr lang="en-IN" altLang="en-US">
                <a:solidFill>
                  <a:srgbClr val="045C75"/>
                </a:solidFill>
              </a:rPr>
              <a:pPr defTabSz="914400"/>
              <a:t>6</a:t>
            </a:fld>
            <a:endParaRPr lang="en-IN" altLang="en-US">
              <a:solidFill>
                <a:srgbClr val="045C75"/>
              </a:solidFill>
            </a:endParaRPr>
          </a:p>
        </p:txBody>
      </p:sp>
      <p:pic>
        <p:nvPicPr>
          <p:cNvPr id="15385" name="Picture 2" descr="C:\Users\Divya\Pictures\extras\rns.png">
            <a:extLst>
              <a:ext uri="{FF2B5EF4-FFF2-40B4-BE49-F238E27FC236}">
                <a16:creationId xmlns:a16="http://schemas.microsoft.com/office/drawing/2014/main" id="{85CF3257-1CB7-4DBE-940E-411CF6359F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4650" y="260350"/>
            <a:ext cx="990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AAAE9D3-256A-4946-83E4-455AC06FEB02}"/>
              </a:ext>
            </a:extLst>
          </p:cNvPr>
          <p:cNvSpPr txBox="1"/>
          <p:nvPr/>
        </p:nvSpPr>
        <p:spPr>
          <a:xfrm>
            <a:off x="2567608" y="390773"/>
            <a:ext cx="6912768" cy="769441"/>
          </a:xfrm>
          <a:prstGeom prst="rect">
            <a:avLst/>
          </a:prstGeom>
          <a:noFill/>
        </p:spPr>
        <p:txBody>
          <a:bodyPr wrap="square">
            <a:spAutoFit/>
          </a:bodyPr>
          <a:lstStyle/>
          <a:p>
            <a:pPr algn="ctr" defTabSz="914400"/>
            <a:r>
              <a:rPr lang="en-US" altLang="en-US" sz="4400" b="1" dirty="0">
                <a:solidFill>
                  <a:srgbClr val="44546A"/>
                </a:solidFill>
                <a:latin typeface="+mn-lt"/>
                <a:cs typeface="Times New Roman" panose="02020603050405020304" pitchFamily="18" charset="0"/>
              </a:rPr>
              <a:t>LITERATURE REVIEW</a:t>
            </a:r>
          </a:p>
        </p:txBody>
      </p:sp>
      <p:graphicFrame>
        <p:nvGraphicFramePr>
          <p:cNvPr id="5" name="Table 5">
            <a:extLst>
              <a:ext uri="{FF2B5EF4-FFF2-40B4-BE49-F238E27FC236}">
                <a16:creationId xmlns:a16="http://schemas.microsoft.com/office/drawing/2014/main" id="{0D05C2A3-2D23-ACF2-A27B-9259801ECBD3}"/>
              </a:ext>
            </a:extLst>
          </p:cNvPr>
          <p:cNvGraphicFramePr>
            <a:graphicFrameLocks noGrp="1"/>
          </p:cNvGraphicFramePr>
          <p:nvPr>
            <p:extLst>
              <p:ext uri="{D42A27DB-BD31-4B8C-83A1-F6EECF244321}">
                <p14:modId xmlns:p14="http://schemas.microsoft.com/office/powerpoint/2010/main" val="1408148776"/>
              </p:ext>
            </p:extLst>
          </p:nvPr>
        </p:nvGraphicFramePr>
        <p:xfrm>
          <a:off x="2031999" y="1711821"/>
          <a:ext cx="8128002" cy="4032447"/>
        </p:xfrm>
        <a:graphic>
          <a:graphicData uri="http://schemas.openxmlformats.org/drawingml/2006/table">
            <a:tbl>
              <a:tblPr firstCol="1" bandRow="1">
                <a:tableStyleId>{5C22544A-7EE6-4342-B048-85BDC9FD1C3A}</a:tableStyleId>
              </a:tblPr>
              <a:tblGrid>
                <a:gridCol w="521247">
                  <a:extLst>
                    <a:ext uri="{9D8B030D-6E8A-4147-A177-3AD203B41FA5}">
                      <a16:colId xmlns:a16="http://schemas.microsoft.com/office/drawing/2014/main" val="4174680248"/>
                    </a:ext>
                  </a:extLst>
                </a:gridCol>
                <a:gridCol w="2188087">
                  <a:extLst>
                    <a:ext uri="{9D8B030D-6E8A-4147-A177-3AD203B41FA5}">
                      <a16:colId xmlns:a16="http://schemas.microsoft.com/office/drawing/2014/main" val="3114027961"/>
                    </a:ext>
                  </a:extLst>
                </a:gridCol>
                <a:gridCol w="1354667">
                  <a:extLst>
                    <a:ext uri="{9D8B030D-6E8A-4147-A177-3AD203B41FA5}">
                      <a16:colId xmlns:a16="http://schemas.microsoft.com/office/drawing/2014/main" val="1428736059"/>
                    </a:ext>
                  </a:extLst>
                </a:gridCol>
                <a:gridCol w="1354667">
                  <a:extLst>
                    <a:ext uri="{9D8B030D-6E8A-4147-A177-3AD203B41FA5}">
                      <a16:colId xmlns:a16="http://schemas.microsoft.com/office/drawing/2014/main" val="4263708280"/>
                    </a:ext>
                  </a:extLst>
                </a:gridCol>
                <a:gridCol w="1354667">
                  <a:extLst>
                    <a:ext uri="{9D8B030D-6E8A-4147-A177-3AD203B41FA5}">
                      <a16:colId xmlns:a16="http://schemas.microsoft.com/office/drawing/2014/main" val="677142786"/>
                    </a:ext>
                  </a:extLst>
                </a:gridCol>
                <a:gridCol w="1354667">
                  <a:extLst>
                    <a:ext uri="{9D8B030D-6E8A-4147-A177-3AD203B41FA5}">
                      <a16:colId xmlns:a16="http://schemas.microsoft.com/office/drawing/2014/main" val="3864498580"/>
                    </a:ext>
                  </a:extLst>
                </a:gridCol>
              </a:tblGrid>
              <a:tr h="1344149">
                <a:tc>
                  <a:txBody>
                    <a:bodyPr/>
                    <a:lstStyle/>
                    <a:p>
                      <a:r>
                        <a:rPr lang="en-IN" dirty="0"/>
                        <a:t>4</a:t>
                      </a:r>
                    </a:p>
                  </a:txBody>
                  <a:tcPr/>
                </a:tc>
                <a:tc>
                  <a:txBody>
                    <a:bodyPr/>
                    <a:lstStyle/>
                    <a:p>
                      <a:r>
                        <a:rPr lang="en-IN" dirty="0"/>
                        <a:t>Machine learning technique for identification of yoga poses</a:t>
                      </a:r>
                    </a:p>
                  </a:txBody>
                  <a:tcPr/>
                </a:tc>
                <a:tc>
                  <a:txBody>
                    <a:bodyPr/>
                    <a:lstStyle/>
                    <a:p>
                      <a:r>
                        <a:rPr lang="en-IN" dirty="0" err="1"/>
                        <a:t>SVM,Logistic</a:t>
                      </a:r>
                      <a:r>
                        <a:rPr lang="en-IN" dirty="0"/>
                        <a:t> </a:t>
                      </a:r>
                      <a:r>
                        <a:rPr lang="en-IN" dirty="0" err="1"/>
                        <a:t>regression,naïve</a:t>
                      </a:r>
                      <a:r>
                        <a:rPr lang="en-IN" dirty="0"/>
                        <a:t> </a:t>
                      </a:r>
                      <a:r>
                        <a:rPr lang="en-IN" dirty="0" err="1"/>
                        <a:t>bayes,KNN,Random</a:t>
                      </a:r>
                      <a:r>
                        <a:rPr lang="en-IN" dirty="0"/>
                        <a:t> forest</a:t>
                      </a:r>
                    </a:p>
                  </a:txBody>
                  <a:tcPr/>
                </a:tc>
                <a:tc>
                  <a:txBody>
                    <a:bodyPr/>
                    <a:lstStyle/>
                    <a:p>
                      <a:r>
                        <a:rPr lang="en-IN" dirty="0"/>
                        <a:t>Yogi dataset</a:t>
                      </a:r>
                    </a:p>
                  </a:txBody>
                  <a:tcPr/>
                </a:tc>
                <a:tc>
                  <a:txBody>
                    <a:bodyPr/>
                    <a:lstStyle/>
                    <a:p>
                      <a:r>
                        <a:rPr lang="en-IN" dirty="0"/>
                        <a:t>Accuracy</a:t>
                      </a:r>
                    </a:p>
                  </a:txBody>
                  <a:tcPr/>
                </a:tc>
                <a:tc>
                  <a:txBody>
                    <a:bodyPr/>
                    <a:lstStyle/>
                    <a:p>
                      <a:r>
                        <a:rPr lang="en-IN" dirty="0"/>
                        <a:t>94.28%</a:t>
                      </a:r>
                    </a:p>
                  </a:txBody>
                  <a:tcPr/>
                </a:tc>
                <a:extLst>
                  <a:ext uri="{0D108BD9-81ED-4DB2-BD59-A6C34878D82A}">
                    <a16:rowId xmlns:a16="http://schemas.microsoft.com/office/drawing/2014/main" val="190806967"/>
                  </a:ext>
                </a:extLst>
              </a:tr>
              <a:tr h="1344149">
                <a:tc>
                  <a:txBody>
                    <a:bodyPr/>
                    <a:lstStyle/>
                    <a:p>
                      <a:r>
                        <a:rPr lang="en-IN" dirty="0"/>
                        <a:t>5</a:t>
                      </a:r>
                    </a:p>
                  </a:txBody>
                  <a:tcPr/>
                </a:tc>
                <a:tc>
                  <a:txBody>
                    <a:bodyPr/>
                    <a:lstStyle/>
                    <a:p>
                      <a:r>
                        <a:rPr lang="en-IN" dirty="0"/>
                        <a:t>Detecting unseen anomalies in weight training </a:t>
                      </a:r>
                      <a:r>
                        <a:rPr lang="en-IN" dirty="0" err="1"/>
                        <a:t>excercise</a:t>
                      </a:r>
                      <a:endParaRPr lang="en-IN" dirty="0"/>
                    </a:p>
                  </a:txBody>
                  <a:tcPr/>
                </a:tc>
                <a:tc>
                  <a:txBody>
                    <a:bodyPr/>
                    <a:lstStyle/>
                    <a:p>
                      <a:r>
                        <a:rPr lang="en-IN" dirty="0"/>
                        <a:t>Chain rule on change of position function</a:t>
                      </a:r>
                    </a:p>
                  </a:txBody>
                  <a:tcPr/>
                </a:tc>
                <a:tc>
                  <a:txBody>
                    <a:bodyPr/>
                    <a:lstStyle/>
                    <a:p>
                      <a:r>
                        <a:rPr lang="en-IN" dirty="0"/>
                        <a:t>Motion sensor data</a:t>
                      </a:r>
                    </a:p>
                  </a:txBody>
                  <a:tcPr/>
                </a:tc>
                <a:tc>
                  <a:txBody>
                    <a:bodyPr/>
                    <a:lstStyle/>
                    <a:p>
                      <a:r>
                        <a:rPr lang="en-IN" dirty="0" err="1"/>
                        <a:t>Mean,standard</a:t>
                      </a:r>
                      <a:r>
                        <a:rPr lang="en-IN" dirty="0"/>
                        <a:t> deviation</a:t>
                      </a:r>
                    </a:p>
                  </a:txBody>
                  <a:tcPr/>
                </a:tc>
                <a:tc>
                  <a:txBody>
                    <a:bodyPr/>
                    <a:lstStyle/>
                    <a:p>
                      <a:r>
                        <a:rPr lang="en-IN" dirty="0"/>
                        <a:t>94%</a:t>
                      </a:r>
                    </a:p>
                  </a:txBody>
                  <a:tcPr/>
                </a:tc>
                <a:extLst>
                  <a:ext uri="{0D108BD9-81ED-4DB2-BD59-A6C34878D82A}">
                    <a16:rowId xmlns:a16="http://schemas.microsoft.com/office/drawing/2014/main" val="3450264996"/>
                  </a:ext>
                </a:extLst>
              </a:tr>
              <a:tr h="1344149">
                <a:tc>
                  <a:txBody>
                    <a:bodyPr/>
                    <a:lstStyle/>
                    <a:p>
                      <a:r>
                        <a:rPr lang="en-IN" dirty="0"/>
                        <a:t>6</a:t>
                      </a:r>
                    </a:p>
                  </a:txBody>
                  <a:tcPr/>
                </a:tc>
                <a:tc>
                  <a:txBody>
                    <a:bodyPr/>
                    <a:lstStyle/>
                    <a:p>
                      <a:r>
                        <a:rPr lang="en-IN" dirty="0"/>
                        <a:t>Posture correction using human pose estimation</a:t>
                      </a:r>
                    </a:p>
                  </a:txBody>
                  <a:tcPr/>
                </a:tc>
                <a:tc>
                  <a:txBody>
                    <a:bodyPr/>
                    <a:lstStyle/>
                    <a:p>
                      <a:r>
                        <a:rPr lang="en-IN" dirty="0"/>
                        <a:t>CNN</a:t>
                      </a:r>
                    </a:p>
                  </a:txBody>
                  <a:tcPr/>
                </a:tc>
                <a:tc>
                  <a:txBody>
                    <a:bodyPr/>
                    <a:lstStyle/>
                    <a:p>
                      <a:r>
                        <a:rPr lang="en-IN" dirty="0"/>
                        <a:t>MPII</a:t>
                      </a:r>
                    </a:p>
                  </a:txBody>
                  <a:tcPr/>
                </a:tc>
                <a:tc>
                  <a:txBody>
                    <a:bodyPr/>
                    <a:lstStyle/>
                    <a:p>
                      <a:r>
                        <a:rPr lang="en-IN" dirty="0"/>
                        <a:t>Accuracy</a:t>
                      </a:r>
                    </a:p>
                  </a:txBody>
                  <a:tcPr/>
                </a:tc>
                <a:tc>
                  <a:txBody>
                    <a:bodyPr/>
                    <a:lstStyle/>
                    <a:p>
                      <a:endParaRPr lang="en-IN" dirty="0"/>
                    </a:p>
                  </a:txBody>
                  <a:tcPr/>
                </a:tc>
                <a:extLst>
                  <a:ext uri="{0D108BD9-81ED-4DB2-BD59-A6C34878D82A}">
                    <a16:rowId xmlns:a16="http://schemas.microsoft.com/office/drawing/2014/main" val="35582157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093417-0885-492B-ABCE-59D11BEE5268}"/>
              </a:ext>
            </a:extLst>
          </p:cNvPr>
          <p:cNvSpPr>
            <a:spLocks noGrp="1"/>
          </p:cNvSpPr>
          <p:nvPr>
            <p:ph type="dt" sz="half" idx="10"/>
          </p:nvPr>
        </p:nvSpPr>
        <p:spPr/>
        <p:txBody>
          <a:bodyPr/>
          <a:lstStyle/>
          <a:p>
            <a:pPr defTabSz="914400">
              <a:defRPr/>
            </a:pPr>
            <a:r>
              <a:rPr lang="en-IN" dirty="0">
                <a:solidFill>
                  <a:prstClr val="black">
                    <a:tint val="75000"/>
                  </a:prstClr>
                </a:solidFill>
                <a:latin typeface="Calibri" panose="020F0502020204030204"/>
              </a:rPr>
              <a:t>9 January 2021</a:t>
            </a:r>
          </a:p>
        </p:txBody>
      </p:sp>
      <p:sp>
        <p:nvSpPr>
          <p:cNvPr id="3" name="Footer Placeholder 2">
            <a:extLst>
              <a:ext uri="{FF2B5EF4-FFF2-40B4-BE49-F238E27FC236}">
                <a16:creationId xmlns:a16="http://schemas.microsoft.com/office/drawing/2014/main" id="{53D7E404-DF67-461E-B227-07C6B1EA3682}"/>
              </a:ext>
            </a:extLst>
          </p:cNvPr>
          <p:cNvSpPr>
            <a:spLocks noGrp="1"/>
          </p:cNvSpPr>
          <p:nvPr>
            <p:ph type="ftr" sz="quarter" idx="11"/>
          </p:nvPr>
        </p:nvSpPr>
        <p:spPr/>
        <p:txBody>
          <a:bodyPr/>
          <a:lstStyle/>
          <a:p>
            <a:pPr defTabSz="914400">
              <a:defRPr/>
            </a:pPr>
            <a:r>
              <a:rPr lang="en-IN">
                <a:solidFill>
                  <a:prstClr val="black">
                    <a:tint val="75000"/>
                  </a:prstClr>
                </a:solidFill>
                <a:latin typeface="Calibri" panose="020F0502020204030204"/>
              </a:rPr>
              <a:t>Dept.Of ISE,RNSIT</a:t>
            </a:r>
          </a:p>
        </p:txBody>
      </p:sp>
      <p:sp>
        <p:nvSpPr>
          <p:cNvPr id="16388" name="Slide Number Placeholder 3">
            <a:extLst>
              <a:ext uri="{FF2B5EF4-FFF2-40B4-BE49-F238E27FC236}">
                <a16:creationId xmlns:a16="http://schemas.microsoft.com/office/drawing/2014/main" id="{9B3B3F16-F349-4812-B690-1135922CB03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914400"/>
            <a:fld id="{95D020B5-7798-469E-A5D9-3B2A51762D78}" type="slidenum">
              <a:rPr lang="en-IN" altLang="en-US">
                <a:solidFill>
                  <a:srgbClr val="045C75"/>
                </a:solidFill>
              </a:rPr>
              <a:pPr defTabSz="914400"/>
              <a:t>7</a:t>
            </a:fld>
            <a:endParaRPr lang="en-IN" altLang="en-US">
              <a:solidFill>
                <a:srgbClr val="045C75"/>
              </a:solidFill>
            </a:endParaRPr>
          </a:p>
        </p:txBody>
      </p:sp>
      <p:pic>
        <p:nvPicPr>
          <p:cNvPr id="16409" name="Picture 2" descr="C:\Users\Divya\Pictures\extras\rns.png">
            <a:extLst>
              <a:ext uri="{FF2B5EF4-FFF2-40B4-BE49-F238E27FC236}">
                <a16:creationId xmlns:a16="http://schemas.microsoft.com/office/drawing/2014/main" id="{DF2451DC-2C3D-43B1-B2DF-A3C1699AA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1988" y="333375"/>
            <a:ext cx="990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4DFE9617-1B70-4868-8C41-BBCE7CB13C56}"/>
              </a:ext>
            </a:extLst>
          </p:cNvPr>
          <p:cNvSpPr txBox="1"/>
          <p:nvPr/>
        </p:nvSpPr>
        <p:spPr>
          <a:xfrm>
            <a:off x="2711624" y="973173"/>
            <a:ext cx="6336704" cy="769441"/>
          </a:xfrm>
          <a:prstGeom prst="rect">
            <a:avLst/>
          </a:prstGeom>
          <a:noFill/>
        </p:spPr>
        <p:txBody>
          <a:bodyPr wrap="square">
            <a:spAutoFit/>
          </a:bodyPr>
          <a:lstStyle/>
          <a:p>
            <a:pPr algn="ctr" defTabSz="914400"/>
            <a:r>
              <a:rPr lang="en-US" altLang="en-US" sz="4400" b="1" dirty="0">
                <a:solidFill>
                  <a:srgbClr val="44546A"/>
                </a:solidFill>
                <a:latin typeface="+mn-lt"/>
                <a:cs typeface="Times New Roman" panose="02020603050405020304" pitchFamily="18" charset="0"/>
              </a:rPr>
              <a:t>LITERATURE REVIEW</a:t>
            </a:r>
          </a:p>
        </p:txBody>
      </p:sp>
      <p:graphicFrame>
        <p:nvGraphicFramePr>
          <p:cNvPr id="5" name="Table 5">
            <a:extLst>
              <a:ext uri="{FF2B5EF4-FFF2-40B4-BE49-F238E27FC236}">
                <a16:creationId xmlns:a16="http://schemas.microsoft.com/office/drawing/2014/main" id="{0B1827BF-B6CD-E0DD-DA32-E75D8DE0093A}"/>
              </a:ext>
            </a:extLst>
          </p:cNvPr>
          <p:cNvGraphicFramePr>
            <a:graphicFrameLocks noGrp="1"/>
          </p:cNvGraphicFramePr>
          <p:nvPr>
            <p:extLst>
              <p:ext uri="{D42A27DB-BD31-4B8C-83A1-F6EECF244321}">
                <p14:modId xmlns:p14="http://schemas.microsoft.com/office/powerpoint/2010/main" val="345647208"/>
              </p:ext>
            </p:extLst>
          </p:nvPr>
        </p:nvGraphicFramePr>
        <p:xfrm>
          <a:off x="1919286" y="2038200"/>
          <a:ext cx="8128002" cy="3846627"/>
        </p:xfrm>
        <a:graphic>
          <a:graphicData uri="http://schemas.openxmlformats.org/drawingml/2006/table">
            <a:tbl>
              <a:tblPr firstCol="1" bandRow="1">
                <a:tableStyleId>{5C22544A-7EE6-4342-B048-85BDC9FD1C3A}</a:tableStyleId>
              </a:tblPr>
              <a:tblGrid>
                <a:gridCol w="463600">
                  <a:extLst>
                    <a:ext uri="{9D8B030D-6E8A-4147-A177-3AD203B41FA5}">
                      <a16:colId xmlns:a16="http://schemas.microsoft.com/office/drawing/2014/main" val="1337732955"/>
                    </a:ext>
                  </a:extLst>
                </a:gridCol>
                <a:gridCol w="2245734">
                  <a:extLst>
                    <a:ext uri="{9D8B030D-6E8A-4147-A177-3AD203B41FA5}">
                      <a16:colId xmlns:a16="http://schemas.microsoft.com/office/drawing/2014/main" val="3293609848"/>
                    </a:ext>
                  </a:extLst>
                </a:gridCol>
                <a:gridCol w="1354667">
                  <a:extLst>
                    <a:ext uri="{9D8B030D-6E8A-4147-A177-3AD203B41FA5}">
                      <a16:colId xmlns:a16="http://schemas.microsoft.com/office/drawing/2014/main" val="1169799488"/>
                    </a:ext>
                  </a:extLst>
                </a:gridCol>
                <a:gridCol w="1354667">
                  <a:extLst>
                    <a:ext uri="{9D8B030D-6E8A-4147-A177-3AD203B41FA5}">
                      <a16:colId xmlns:a16="http://schemas.microsoft.com/office/drawing/2014/main" val="2275038046"/>
                    </a:ext>
                  </a:extLst>
                </a:gridCol>
                <a:gridCol w="1354667">
                  <a:extLst>
                    <a:ext uri="{9D8B030D-6E8A-4147-A177-3AD203B41FA5}">
                      <a16:colId xmlns:a16="http://schemas.microsoft.com/office/drawing/2014/main" val="1380170925"/>
                    </a:ext>
                  </a:extLst>
                </a:gridCol>
                <a:gridCol w="1354667">
                  <a:extLst>
                    <a:ext uri="{9D8B030D-6E8A-4147-A177-3AD203B41FA5}">
                      <a16:colId xmlns:a16="http://schemas.microsoft.com/office/drawing/2014/main" val="1989664410"/>
                    </a:ext>
                  </a:extLst>
                </a:gridCol>
              </a:tblGrid>
              <a:tr h="1282209">
                <a:tc>
                  <a:txBody>
                    <a:bodyPr/>
                    <a:lstStyle/>
                    <a:p>
                      <a:r>
                        <a:rPr lang="en-IN" dirty="0"/>
                        <a:t>7</a:t>
                      </a:r>
                    </a:p>
                  </a:txBody>
                  <a:tcPr/>
                </a:tc>
                <a:tc>
                  <a:txBody>
                    <a:bodyPr/>
                    <a:lstStyle/>
                    <a:p>
                      <a:r>
                        <a:rPr lang="en-IN" dirty="0"/>
                        <a:t>Automatic evaluation of exercise on sensor </a:t>
                      </a:r>
                      <a:r>
                        <a:rPr lang="en-IN" dirty="0" err="1"/>
                        <a:t>equippes</a:t>
                      </a:r>
                      <a:r>
                        <a:rPr lang="en-IN" dirty="0"/>
                        <a:t> weight training </a:t>
                      </a:r>
                      <a:r>
                        <a:rPr lang="en-IN" dirty="0" err="1"/>
                        <a:t>machies</a:t>
                      </a:r>
                      <a:endParaRPr lang="en-IN" dirty="0"/>
                    </a:p>
                  </a:txBody>
                  <a:tcPr/>
                </a:tc>
                <a:tc>
                  <a:txBody>
                    <a:bodyPr/>
                    <a:lstStyle/>
                    <a:p>
                      <a:r>
                        <a:rPr lang="en-IN" dirty="0"/>
                        <a:t>Artificial neural network (ANN)</a:t>
                      </a:r>
                    </a:p>
                  </a:txBody>
                  <a:tcPr/>
                </a:tc>
                <a:tc>
                  <a:txBody>
                    <a:bodyPr/>
                    <a:lstStyle/>
                    <a:p>
                      <a:r>
                        <a:rPr lang="en-IN" dirty="0"/>
                        <a:t>Weights training machines with sensors</a:t>
                      </a:r>
                    </a:p>
                  </a:txBody>
                  <a:tcPr/>
                </a:tc>
                <a:tc>
                  <a:txBody>
                    <a:bodyPr/>
                    <a:lstStyle/>
                    <a:p>
                      <a:r>
                        <a:rPr lang="en-IN" dirty="0"/>
                        <a:t>Accuracy</a:t>
                      </a:r>
                    </a:p>
                    <a:p>
                      <a:endParaRPr lang="en-IN" dirty="0"/>
                    </a:p>
                  </a:txBody>
                  <a:tcPr/>
                </a:tc>
                <a:tc>
                  <a:txBody>
                    <a:bodyPr/>
                    <a:lstStyle/>
                    <a:p>
                      <a:r>
                        <a:rPr lang="en-IN" dirty="0"/>
                        <a:t>93%</a:t>
                      </a:r>
                    </a:p>
                  </a:txBody>
                  <a:tcPr/>
                </a:tc>
                <a:extLst>
                  <a:ext uri="{0D108BD9-81ED-4DB2-BD59-A6C34878D82A}">
                    <a16:rowId xmlns:a16="http://schemas.microsoft.com/office/drawing/2014/main" val="533240766"/>
                  </a:ext>
                </a:extLst>
              </a:tr>
              <a:tr h="1282209">
                <a:tc>
                  <a:txBody>
                    <a:bodyPr/>
                    <a:lstStyle/>
                    <a:p>
                      <a:r>
                        <a:rPr lang="en-IN" dirty="0"/>
                        <a:t>8</a:t>
                      </a:r>
                    </a:p>
                  </a:txBody>
                  <a:tcPr/>
                </a:tc>
                <a:tc>
                  <a:txBody>
                    <a:bodyPr/>
                    <a:lstStyle/>
                    <a:p>
                      <a:r>
                        <a:rPr lang="en-IN" dirty="0"/>
                        <a:t>Qualitative activity recognition of weight lifting </a:t>
                      </a:r>
                      <a:r>
                        <a:rPr lang="en-IN" dirty="0" err="1"/>
                        <a:t>excercise</a:t>
                      </a:r>
                      <a:endParaRPr lang="en-IN" dirty="0"/>
                    </a:p>
                  </a:txBody>
                  <a:tcPr/>
                </a:tc>
                <a:tc>
                  <a:txBody>
                    <a:bodyPr/>
                    <a:lstStyle/>
                    <a:p>
                      <a:r>
                        <a:rPr lang="en-IN" dirty="0"/>
                        <a:t>Feature extraction</a:t>
                      </a:r>
                    </a:p>
                  </a:txBody>
                  <a:tcPr/>
                </a:tc>
                <a:tc>
                  <a:txBody>
                    <a:bodyPr/>
                    <a:lstStyle/>
                    <a:p>
                      <a:r>
                        <a:rPr lang="en-IN" dirty="0" err="1"/>
                        <a:t>vedio</a:t>
                      </a:r>
                      <a:endParaRPr lang="en-IN" dirty="0"/>
                    </a:p>
                  </a:txBody>
                  <a:tcPr/>
                </a:tc>
                <a:tc>
                  <a:txBody>
                    <a:bodyPr/>
                    <a:lstStyle/>
                    <a:p>
                      <a:r>
                        <a:rPr lang="en-IN" dirty="0"/>
                        <a:t>classification</a:t>
                      </a:r>
                    </a:p>
                  </a:txBody>
                  <a:tcPr/>
                </a:tc>
                <a:tc>
                  <a:txBody>
                    <a:bodyPr/>
                    <a:lstStyle/>
                    <a:p>
                      <a:r>
                        <a:rPr lang="en-IN" dirty="0"/>
                        <a:t>78.2%</a:t>
                      </a:r>
                    </a:p>
                  </a:txBody>
                  <a:tcPr/>
                </a:tc>
                <a:extLst>
                  <a:ext uri="{0D108BD9-81ED-4DB2-BD59-A6C34878D82A}">
                    <a16:rowId xmlns:a16="http://schemas.microsoft.com/office/drawing/2014/main" val="757046026"/>
                  </a:ext>
                </a:extLst>
              </a:tr>
              <a:tr h="1282209">
                <a:tc>
                  <a:txBody>
                    <a:bodyPr/>
                    <a:lstStyle/>
                    <a:p>
                      <a:r>
                        <a:rPr lang="en-IN" dirty="0"/>
                        <a:t>9</a:t>
                      </a:r>
                    </a:p>
                  </a:txBody>
                  <a:tcPr/>
                </a:tc>
                <a:tc>
                  <a:txBody>
                    <a:bodyPr/>
                    <a:lstStyle/>
                    <a:p>
                      <a:r>
                        <a:rPr lang="en-IN" dirty="0"/>
                        <a:t>Pose </a:t>
                      </a:r>
                      <a:r>
                        <a:rPr lang="en-IN" dirty="0" err="1"/>
                        <a:t>trainee:correcting</a:t>
                      </a:r>
                      <a:r>
                        <a:rPr lang="en-IN" dirty="0"/>
                        <a:t> exercise posture using pose estimation</a:t>
                      </a:r>
                    </a:p>
                  </a:txBody>
                  <a:tcPr/>
                </a:tc>
                <a:tc>
                  <a:txBody>
                    <a:bodyPr/>
                    <a:lstStyle/>
                    <a:p>
                      <a:r>
                        <a:rPr lang="en-IN" dirty="0"/>
                        <a:t>Convolutional neural networks</a:t>
                      </a:r>
                    </a:p>
                  </a:txBody>
                  <a:tcPr/>
                </a:tc>
                <a:tc>
                  <a:txBody>
                    <a:bodyPr/>
                    <a:lstStyle/>
                    <a:p>
                      <a:r>
                        <a:rPr lang="en-IN" dirty="0"/>
                        <a:t>Recorded </a:t>
                      </a:r>
                      <a:r>
                        <a:rPr lang="en-IN" dirty="0" err="1"/>
                        <a:t>vedio</a:t>
                      </a:r>
                      <a:endParaRPr lang="en-IN" dirty="0"/>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09137102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832E7-7C2D-9E74-A167-93544B7F5AF2}"/>
              </a:ext>
            </a:extLst>
          </p:cNvPr>
          <p:cNvSpPr>
            <a:spLocks noGrp="1"/>
          </p:cNvSpPr>
          <p:nvPr>
            <p:ph type="title"/>
          </p:nvPr>
        </p:nvSpPr>
        <p:spPr/>
        <p:txBody>
          <a:bodyPr/>
          <a:lstStyle/>
          <a:p>
            <a:pPr algn="ctr"/>
            <a:r>
              <a:rPr lang="en-US" sz="3600" b="1" dirty="0">
                <a:solidFill>
                  <a:schemeClr val="accent1">
                    <a:lumMod val="75000"/>
                  </a:schemeClr>
                </a:solidFill>
                <a:latin typeface="Times New Roman" pitchFamily="18" charset="0"/>
                <a:cs typeface="Times New Roman" pitchFamily="18" charset="0"/>
              </a:rPr>
              <a:t>Problem identification</a:t>
            </a:r>
            <a:endParaRPr lang="en-IN" dirty="0"/>
          </a:p>
        </p:txBody>
      </p:sp>
      <p:sp>
        <p:nvSpPr>
          <p:cNvPr id="3" name="Content Placeholder 2">
            <a:extLst>
              <a:ext uri="{FF2B5EF4-FFF2-40B4-BE49-F238E27FC236}">
                <a16:creationId xmlns:a16="http://schemas.microsoft.com/office/drawing/2014/main" id="{48A7E9BF-DE79-E905-A959-BBB892F6D676}"/>
              </a:ext>
            </a:extLst>
          </p:cNvPr>
          <p:cNvSpPr>
            <a:spLocks noGrp="1"/>
          </p:cNvSpPr>
          <p:nvPr>
            <p:ph idx="1"/>
          </p:nvPr>
        </p:nvSpPr>
        <p:spPr/>
        <p:txBody>
          <a:bodyPr>
            <a:normAutofit fontScale="77500" lnSpcReduction="20000"/>
          </a:bodyPr>
          <a:lstStyle/>
          <a:p>
            <a:pPr marL="437400" indent="-342900" algn="just">
              <a:lnSpc>
                <a:spcPct val="150000"/>
              </a:lnSpc>
              <a:spcBef>
                <a:spcPts val="1701"/>
              </a:spcBef>
              <a:buClr>
                <a:srgbClr val="000000"/>
              </a:buClr>
              <a:buSzPct val="75000"/>
            </a:pPr>
            <a:r>
              <a:rPr lang="en-IN" sz="2300" b="0" strike="noStrike" spc="-1" dirty="0">
                <a:solidFill>
                  <a:srgbClr val="000000"/>
                </a:solidFill>
                <a:latin typeface="Times New Roman"/>
                <a:ea typeface="Times New Roman"/>
              </a:rPr>
              <a:t>Certain types of exercises can be challenging for new users. You may face problems like not being sure how to perform the exercises or how to engage your muscles. Without a professional to correct your form and technique, how can you tell if you are performing these exercises correctly?</a:t>
            </a:r>
            <a:endParaRPr lang="en-IN" sz="2300" b="0" strike="noStrike" spc="-1" dirty="0">
              <a:solidFill>
                <a:srgbClr val="000000"/>
              </a:solidFill>
              <a:latin typeface="Arial"/>
            </a:endParaRPr>
          </a:p>
          <a:p>
            <a:pPr marL="437400" indent="-342900" algn="just">
              <a:lnSpc>
                <a:spcPct val="150000"/>
              </a:lnSpc>
              <a:spcBef>
                <a:spcPts val="1701"/>
              </a:spcBef>
              <a:buClr>
                <a:srgbClr val="000000"/>
              </a:buClr>
              <a:buSzPct val="75000"/>
            </a:pPr>
            <a:r>
              <a:rPr lang="en-IN" sz="2300" b="0" strike="noStrike" spc="-1" dirty="0">
                <a:solidFill>
                  <a:srgbClr val="000000"/>
                </a:solidFill>
                <a:latin typeface="Times New Roman"/>
                <a:ea typeface="Times New Roman"/>
              </a:rPr>
              <a:t>If the workouts are too difficult to keep up with, you may need to try a easier routine. Walking or jogging 2 – 3 times a week does not necessarily mean that you are able to follow home workouts. Not all exercises are equal as the skills required are vastly different.</a:t>
            </a:r>
            <a:endParaRPr lang="en-IN" sz="2300" b="0" strike="noStrike" spc="-1" dirty="0">
              <a:solidFill>
                <a:srgbClr val="000000"/>
              </a:solidFill>
              <a:latin typeface="Arial"/>
            </a:endParaRPr>
          </a:p>
          <a:p>
            <a:pPr marL="437400" indent="-342900" algn="just">
              <a:lnSpc>
                <a:spcPct val="150000"/>
              </a:lnSpc>
              <a:spcBef>
                <a:spcPts val="1701"/>
              </a:spcBef>
              <a:buClr>
                <a:srgbClr val="000000"/>
              </a:buClr>
              <a:buSzPct val="75000"/>
            </a:pPr>
            <a:r>
              <a:rPr lang="en-IN" sz="2300" b="0" strike="noStrike" spc="-1" dirty="0">
                <a:solidFill>
                  <a:srgbClr val="000000"/>
                </a:solidFill>
                <a:latin typeface="Times New Roman"/>
                <a:ea typeface="Times New Roman"/>
              </a:rPr>
              <a:t>Having no motivation to keep on working out everyday or frequently can be a very huge problem when the user is over-worked, irritated, sore. Even when there are far too many distractions to the user like television and the social media to waste time.</a:t>
            </a:r>
            <a:endParaRPr lang="en-IN" sz="2300" b="0" strike="noStrike" spc="-1" dirty="0">
              <a:solidFill>
                <a:srgbClr val="000000"/>
              </a:solidFill>
              <a:latin typeface="Arial"/>
            </a:endParaRPr>
          </a:p>
          <a:p>
            <a:pPr algn="just"/>
            <a:endParaRPr lang="en-IN" dirty="0"/>
          </a:p>
        </p:txBody>
      </p:sp>
      <p:sp>
        <p:nvSpPr>
          <p:cNvPr id="4" name="Date Placeholder 3">
            <a:extLst>
              <a:ext uri="{FF2B5EF4-FFF2-40B4-BE49-F238E27FC236}">
                <a16:creationId xmlns:a16="http://schemas.microsoft.com/office/drawing/2014/main" id="{B590B940-0BE3-3775-41C3-BBC69F46AB6D}"/>
              </a:ext>
            </a:extLst>
          </p:cNvPr>
          <p:cNvSpPr>
            <a:spLocks noGrp="1"/>
          </p:cNvSpPr>
          <p:nvPr>
            <p:ph type="dt" sz="half" idx="10"/>
          </p:nvPr>
        </p:nvSpPr>
        <p:spPr/>
        <p:txBody>
          <a:bodyPr/>
          <a:lstStyle/>
          <a:p>
            <a:pPr>
              <a:defRPr/>
            </a:pPr>
            <a:fld id="{3B5CF67F-6A7D-419A-9B9D-746D6CB91EAF}" type="datetime3">
              <a:rPr lang="en-US" smtClean="0"/>
              <a:pPr>
                <a:defRPr/>
              </a:pPr>
              <a:t>23 December 2022</a:t>
            </a:fld>
            <a:endParaRPr lang="en-IN"/>
          </a:p>
        </p:txBody>
      </p:sp>
      <p:sp>
        <p:nvSpPr>
          <p:cNvPr id="5" name="Footer Placeholder 4">
            <a:extLst>
              <a:ext uri="{FF2B5EF4-FFF2-40B4-BE49-F238E27FC236}">
                <a16:creationId xmlns:a16="http://schemas.microsoft.com/office/drawing/2014/main" id="{55A54AA4-421B-AB4E-A21D-88A2C28D4C2F}"/>
              </a:ext>
            </a:extLst>
          </p:cNvPr>
          <p:cNvSpPr>
            <a:spLocks noGrp="1"/>
          </p:cNvSpPr>
          <p:nvPr>
            <p:ph type="ftr" sz="quarter" idx="11"/>
          </p:nvPr>
        </p:nvSpPr>
        <p:spPr/>
        <p:txBody>
          <a:bodyPr/>
          <a:lstStyle/>
          <a:p>
            <a:pPr>
              <a:defRPr/>
            </a:pPr>
            <a:r>
              <a:rPr lang="en-IN"/>
              <a:t>Dept.Of ISE,RNSIT</a:t>
            </a:r>
          </a:p>
        </p:txBody>
      </p:sp>
      <p:sp>
        <p:nvSpPr>
          <p:cNvPr id="6" name="Slide Number Placeholder 5">
            <a:extLst>
              <a:ext uri="{FF2B5EF4-FFF2-40B4-BE49-F238E27FC236}">
                <a16:creationId xmlns:a16="http://schemas.microsoft.com/office/drawing/2014/main" id="{9BD0DEB0-D8C6-1312-EC49-B05751AEDF11}"/>
              </a:ext>
            </a:extLst>
          </p:cNvPr>
          <p:cNvSpPr>
            <a:spLocks noGrp="1"/>
          </p:cNvSpPr>
          <p:nvPr>
            <p:ph type="sldNum" sz="quarter" idx="12"/>
          </p:nvPr>
        </p:nvSpPr>
        <p:spPr/>
        <p:txBody>
          <a:bodyPr/>
          <a:lstStyle/>
          <a:p>
            <a:pPr>
              <a:defRPr/>
            </a:pPr>
            <a:fld id="{1CC6B2F7-98C5-43A4-9EB3-3E293C8FD593}" type="slidenum">
              <a:rPr lang="en-IN" altLang="en-US" smtClean="0"/>
              <a:pPr>
                <a:defRPr/>
              </a:pPr>
              <a:t>8</a:t>
            </a:fld>
            <a:endParaRPr lang="en-IN" altLang="en-US"/>
          </a:p>
        </p:txBody>
      </p:sp>
    </p:spTree>
    <p:extLst>
      <p:ext uri="{BB962C8B-B14F-4D97-AF65-F5344CB8AC3E}">
        <p14:creationId xmlns:p14="http://schemas.microsoft.com/office/powerpoint/2010/main" val="315254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7FA11-126D-9B1E-6A2F-8586D0B7E826}"/>
              </a:ext>
            </a:extLst>
          </p:cNvPr>
          <p:cNvSpPr>
            <a:spLocks noGrp="1"/>
          </p:cNvSpPr>
          <p:nvPr>
            <p:ph type="title"/>
          </p:nvPr>
        </p:nvSpPr>
        <p:spPr/>
        <p:txBody>
          <a:bodyPr/>
          <a:lstStyle/>
          <a:p>
            <a:pPr algn="ctr"/>
            <a:r>
              <a:rPr lang="en-US" sz="3200" b="1" dirty="0">
                <a:solidFill>
                  <a:schemeClr val="accent1">
                    <a:lumMod val="75000"/>
                  </a:schemeClr>
                </a:solidFill>
                <a:latin typeface="Times New Roman" pitchFamily="18" charset="0"/>
                <a:cs typeface="Times New Roman" pitchFamily="18" charset="0"/>
              </a:rPr>
              <a:t>Objectives</a:t>
            </a:r>
            <a:endParaRPr lang="en-IN" dirty="0"/>
          </a:p>
        </p:txBody>
      </p:sp>
      <p:sp>
        <p:nvSpPr>
          <p:cNvPr id="3" name="Content Placeholder 2">
            <a:extLst>
              <a:ext uri="{FF2B5EF4-FFF2-40B4-BE49-F238E27FC236}">
                <a16:creationId xmlns:a16="http://schemas.microsoft.com/office/drawing/2014/main" id="{F94B5981-64DF-20D5-5516-F24CFFD23845}"/>
              </a:ext>
            </a:extLst>
          </p:cNvPr>
          <p:cNvSpPr>
            <a:spLocks noGrp="1"/>
          </p:cNvSpPr>
          <p:nvPr>
            <p:ph idx="1"/>
          </p:nvPr>
        </p:nvSpPr>
        <p:spPr/>
        <p:txBody>
          <a:bodyPr/>
          <a:lstStyle/>
          <a:p>
            <a:pPr marL="540000" indent="-342900" algn="just">
              <a:spcBef>
                <a:spcPts val="1134"/>
              </a:spcBef>
              <a:buClr>
                <a:srgbClr val="000000"/>
              </a:buClr>
              <a:buSzPct val="75000"/>
            </a:pPr>
            <a:r>
              <a:rPr lang="en-US" sz="2300" b="0" strike="noStrike" spc="-1" dirty="0">
                <a:solidFill>
                  <a:srgbClr val="000000"/>
                </a:solidFill>
                <a:latin typeface="Times New Roman"/>
                <a:ea typeface="Times New Roman"/>
              </a:rPr>
              <a:t>Fitness is important in people’s lives. Good fitness habits can improve cardiopulmonary capacity, increase concentration, prevent obesity, and effectively reduce the risk of death.</a:t>
            </a:r>
            <a:endParaRPr lang="en-IN" sz="2300" b="0" strike="noStrike" spc="-1" dirty="0">
              <a:solidFill>
                <a:srgbClr val="000000"/>
              </a:solidFill>
              <a:latin typeface="Arial"/>
            </a:endParaRPr>
          </a:p>
          <a:p>
            <a:pPr marL="540000" indent="-342900" algn="just">
              <a:spcBef>
                <a:spcPts val="1134"/>
              </a:spcBef>
              <a:buClr>
                <a:srgbClr val="000000"/>
              </a:buClr>
              <a:buSzPct val="75000"/>
            </a:pPr>
            <a:r>
              <a:rPr lang="en-US" sz="2300" b="0" strike="noStrike" spc="-1" dirty="0">
                <a:solidFill>
                  <a:srgbClr val="000000"/>
                </a:solidFill>
                <a:latin typeface="Times New Roman"/>
                <a:ea typeface="Times New Roman"/>
              </a:rPr>
              <a:t>The system has to be consistent in detection of wrong postures which might lead to injuries, which finally can lead to improper gains.</a:t>
            </a:r>
            <a:endParaRPr lang="en-IN" sz="2300" b="0" strike="noStrike" spc="-1" dirty="0">
              <a:solidFill>
                <a:srgbClr val="000000"/>
              </a:solidFill>
              <a:latin typeface="Arial"/>
            </a:endParaRPr>
          </a:p>
          <a:p>
            <a:pPr marL="540000" indent="-342900" algn="just">
              <a:spcBef>
                <a:spcPts val="1134"/>
              </a:spcBef>
              <a:buClr>
                <a:srgbClr val="000000"/>
              </a:buClr>
              <a:buSzPct val="75000"/>
            </a:pPr>
            <a:r>
              <a:rPr lang="en-US" sz="2300" b="0" strike="noStrike" spc="-1" dirty="0">
                <a:solidFill>
                  <a:srgbClr val="000000"/>
                </a:solidFill>
                <a:latin typeface="Times New Roman"/>
                <a:ea typeface="Times New Roman"/>
              </a:rPr>
              <a:t>Helps in tracking sets and repetitions of exercise. Provides motivation by tracking timely achievements.</a:t>
            </a:r>
            <a:endParaRPr lang="en-IN" sz="2300" b="0" strike="noStrike" spc="-1" dirty="0">
              <a:solidFill>
                <a:srgbClr val="000000"/>
              </a:solidFill>
              <a:latin typeface="Arial"/>
            </a:endParaRPr>
          </a:p>
          <a:p>
            <a:pPr marL="540000" indent="-342900" algn="just">
              <a:spcBef>
                <a:spcPts val="1134"/>
              </a:spcBef>
              <a:buClr>
                <a:srgbClr val="000000"/>
              </a:buClr>
              <a:buSzPct val="75000"/>
            </a:pPr>
            <a:r>
              <a:rPr lang="en-US" sz="2300" b="0" strike="noStrike" spc="-1" dirty="0">
                <a:solidFill>
                  <a:srgbClr val="000000"/>
                </a:solidFill>
                <a:latin typeface="Times New Roman"/>
                <a:ea typeface="Times New Roman"/>
              </a:rPr>
              <a:t>Helps in maximizing consistent gains.</a:t>
            </a:r>
            <a:endParaRPr lang="en-IN" sz="2300" b="0" strike="noStrike" spc="-1" dirty="0">
              <a:solidFill>
                <a:srgbClr val="000000"/>
              </a:solidFill>
              <a:latin typeface="Arial"/>
            </a:endParaRPr>
          </a:p>
          <a:p>
            <a:pPr marL="0" indent="0" algn="just">
              <a:buNone/>
            </a:pPr>
            <a:endParaRPr lang="en-IN" dirty="0"/>
          </a:p>
        </p:txBody>
      </p:sp>
      <p:sp>
        <p:nvSpPr>
          <p:cNvPr id="4" name="Date Placeholder 3">
            <a:extLst>
              <a:ext uri="{FF2B5EF4-FFF2-40B4-BE49-F238E27FC236}">
                <a16:creationId xmlns:a16="http://schemas.microsoft.com/office/drawing/2014/main" id="{33A2257D-B9B3-61C9-5A56-D63A46638E0F}"/>
              </a:ext>
            </a:extLst>
          </p:cNvPr>
          <p:cNvSpPr>
            <a:spLocks noGrp="1"/>
          </p:cNvSpPr>
          <p:nvPr>
            <p:ph type="dt" sz="half" idx="10"/>
          </p:nvPr>
        </p:nvSpPr>
        <p:spPr/>
        <p:txBody>
          <a:bodyPr/>
          <a:lstStyle/>
          <a:p>
            <a:pPr>
              <a:defRPr/>
            </a:pPr>
            <a:fld id="{3B5CF67F-6A7D-419A-9B9D-746D6CB91EAF}" type="datetime3">
              <a:rPr lang="en-US" smtClean="0"/>
              <a:pPr>
                <a:defRPr/>
              </a:pPr>
              <a:t>23 December 2022</a:t>
            </a:fld>
            <a:endParaRPr lang="en-IN"/>
          </a:p>
        </p:txBody>
      </p:sp>
      <p:sp>
        <p:nvSpPr>
          <p:cNvPr id="5" name="Footer Placeholder 4">
            <a:extLst>
              <a:ext uri="{FF2B5EF4-FFF2-40B4-BE49-F238E27FC236}">
                <a16:creationId xmlns:a16="http://schemas.microsoft.com/office/drawing/2014/main" id="{6895C6ED-CF4C-77DD-5232-1A67EF5FC1FD}"/>
              </a:ext>
            </a:extLst>
          </p:cNvPr>
          <p:cNvSpPr>
            <a:spLocks noGrp="1"/>
          </p:cNvSpPr>
          <p:nvPr>
            <p:ph type="ftr" sz="quarter" idx="11"/>
          </p:nvPr>
        </p:nvSpPr>
        <p:spPr/>
        <p:txBody>
          <a:bodyPr/>
          <a:lstStyle/>
          <a:p>
            <a:pPr>
              <a:defRPr/>
            </a:pPr>
            <a:r>
              <a:rPr lang="en-IN"/>
              <a:t>Dept.Of ISE,RNSIT</a:t>
            </a:r>
          </a:p>
        </p:txBody>
      </p:sp>
      <p:sp>
        <p:nvSpPr>
          <p:cNvPr id="6" name="Slide Number Placeholder 5">
            <a:extLst>
              <a:ext uri="{FF2B5EF4-FFF2-40B4-BE49-F238E27FC236}">
                <a16:creationId xmlns:a16="http://schemas.microsoft.com/office/drawing/2014/main" id="{37DEF0B3-328B-E145-5CCC-1A601E531EB3}"/>
              </a:ext>
            </a:extLst>
          </p:cNvPr>
          <p:cNvSpPr>
            <a:spLocks noGrp="1"/>
          </p:cNvSpPr>
          <p:nvPr>
            <p:ph type="sldNum" sz="quarter" idx="12"/>
          </p:nvPr>
        </p:nvSpPr>
        <p:spPr/>
        <p:txBody>
          <a:bodyPr/>
          <a:lstStyle/>
          <a:p>
            <a:pPr>
              <a:defRPr/>
            </a:pPr>
            <a:fld id="{1CC6B2F7-98C5-43A4-9EB3-3E293C8FD593}" type="slidenum">
              <a:rPr lang="en-IN" altLang="en-US" smtClean="0"/>
              <a:pPr>
                <a:defRPr/>
              </a:pPr>
              <a:t>9</a:t>
            </a:fld>
            <a:endParaRPr lang="en-IN" altLang="en-US"/>
          </a:p>
        </p:txBody>
      </p:sp>
    </p:spTree>
    <p:extLst>
      <p:ext uri="{BB962C8B-B14F-4D97-AF65-F5344CB8AC3E}">
        <p14:creationId xmlns:p14="http://schemas.microsoft.com/office/powerpoint/2010/main" val="42837941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5132</TotalTime>
  <Words>1677</Words>
  <Application>Microsoft Office PowerPoint</Application>
  <PresentationFormat>Widescreen</PresentationFormat>
  <Paragraphs>194</Paragraphs>
  <Slides>17</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Noto Sans Symbols</vt:lpstr>
      <vt:lpstr>Times New Roman</vt:lpstr>
      <vt:lpstr>Wingdings</vt:lpstr>
      <vt:lpstr>Office Theme</vt:lpstr>
      <vt:lpstr>1_Office Theme</vt:lpstr>
      <vt:lpstr>Physical Exercise Form Correction Using Video Processing</vt:lpstr>
      <vt:lpstr>AGENDA</vt:lpstr>
      <vt:lpstr>INTRODUCTION </vt:lpstr>
      <vt:lpstr>INTRODUCTION</vt:lpstr>
      <vt:lpstr>PowerPoint Presentation</vt:lpstr>
      <vt:lpstr>PowerPoint Presentation</vt:lpstr>
      <vt:lpstr>PowerPoint Presentation</vt:lpstr>
      <vt:lpstr>Problem identification</vt:lpstr>
      <vt:lpstr>Objectives</vt:lpstr>
      <vt:lpstr>System Design </vt:lpstr>
      <vt:lpstr>SYSTEM DESIGN</vt:lpstr>
      <vt:lpstr>METHODOLOGY</vt:lpstr>
      <vt:lpstr>METHODOLOGY</vt:lpstr>
      <vt:lpstr>CONCLUSIONS</vt:lpstr>
      <vt:lpstr>PowerPoint Presentation</vt:lpstr>
      <vt:lpstr>REFERENCES </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Sachin K Rao</cp:lastModifiedBy>
  <cp:revision>332</cp:revision>
  <dcterms:created xsi:type="dcterms:W3CDTF">2015-10-29T14:36:38Z</dcterms:created>
  <dcterms:modified xsi:type="dcterms:W3CDTF">2022-12-23T07:40:11Z</dcterms:modified>
</cp:coreProperties>
</file>