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43110"/>
              </p:ext>
            </p:extLst>
          </p:nvPr>
        </p:nvGraphicFramePr>
        <p:xfrm>
          <a:off x="1597957" y="1515035"/>
          <a:ext cx="9159690" cy="263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xmlns="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xmlns="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xmlns="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02-10-2022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10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09-10-2022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10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16-10-2022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10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23-10-2022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10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30-10-2022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10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</a:t>
                      </a:r>
                      <a:r>
                        <a:rPr lang="en-IN">
                          <a:solidFill>
                            <a:schemeClr val="tx1"/>
                          </a:solidFill>
                          <a:latin typeface="+mj-lt"/>
                        </a:rPr>
                        <a:t>using </a:t>
                      </a:r>
                      <a:r>
                        <a:rPr lang="en-IN" smtClean="0">
                          <a:solidFill>
                            <a:schemeClr val="tx1"/>
                          </a:solidFill>
                          <a:latin typeface="+mj-lt"/>
                        </a:rPr>
                        <a:t>Power</a:t>
                      </a:r>
                      <a:r>
                        <a:rPr lang="en-IN" baseline="0" smtClean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06-10-2022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10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</a:t>
            </a:r>
            <a:r>
              <a:rPr lang="en-IN" dirty="0" smtClean="0">
                <a:latin typeface="+mj-lt"/>
              </a:rPr>
              <a:t>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Dataset </a:t>
            </a:r>
            <a:r>
              <a:rPr lang="en-IN" dirty="0">
                <a:latin typeface="+mj-lt"/>
              </a:rPr>
              <a:t>Name: Dialysis – I &amp; Dialysis –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</a:t>
            </a:r>
            <a:r>
              <a:rPr lang="en-IN" dirty="0" err="1" smtClean="0">
                <a:latin typeface="+mj-lt"/>
              </a:rPr>
              <a:t>Xlsx</a:t>
            </a:r>
            <a:r>
              <a:rPr lang="en-IN" dirty="0" smtClean="0">
                <a:latin typeface="+mj-lt"/>
              </a:rPr>
              <a:t> </a:t>
            </a:r>
            <a:r>
              <a:rPr lang="en-IN" dirty="0">
                <a:latin typeface="+mj-lt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CSV file has 7k+ </a:t>
            </a:r>
            <a:r>
              <a:rPr lang="en-IN" dirty="0" smtClean="0">
                <a:latin typeface="+mj-lt"/>
              </a:rPr>
              <a:t>records</a:t>
            </a:r>
          </a:p>
          <a:p>
            <a:endParaRPr lang="en-IN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Tool Use-Tableau Or Power BI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Branch Dashboard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sz="900" dirty="0"/>
              <a:t>Branch dashboard to discuss New and renewal business number with each branch. This dashboard will be discussed between Corporate team and Individual branch heads.</a:t>
            </a:r>
          </a:p>
          <a:p>
            <a:pPr lvl="1"/>
            <a:r>
              <a:rPr lang="en-US" sz="900" dirty="0"/>
              <a:t>Individual performance within the branch</a:t>
            </a:r>
            <a:r>
              <a:rPr lang="en-US" sz="900" dirty="0" smtClean="0"/>
              <a:t>:</a:t>
            </a:r>
          </a:p>
          <a:p>
            <a:pPr lvl="1"/>
            <a:endParaRPr lang="en-US" sz="900" dirty="0"/>
          </a:p>
          <a:p>
            <a:pPr lvl="2"/>
            <a:r>
              <a:rPr lang="en-US" sz="1000" b="1" dirty="0"/>
              <a:t>Target FY</a:t>
            </a:r>
            <a:r>
              <a:rPr lang="en-US" sz="1000" dirty="0"/>
              <a:t> from Individual target sheet (New, Cross sell and Renewal) Fields to be referred (Column C, E, F and G)</a:t>
            </a:r>
          </a:p>
          <a:p>
            <a:pPr lvl="2"/>
            <a:r>
              <a:rPr lang="en-US" sz="1000" b="1" dirty="0"/>
              <a:t>Placed Achievement</a:t>
            </a:r>
            <a:r>
              <a:rPr lang="en-US" sz="1000" dirty="0"/>
              <a:t> form Brokerage + Fees sheet (New, Cross sell and Renewal) (Brokerage sheet: Column G, J, M, K, L) (Fees Sheet: B, D, E, F, G)</a:t>
            </a:r>
          </a:p>
          <a:p>
            <a:pPr lvl="2"/>
            <a:r>
              <a:rPr lang="en-US" sz="1000" b="1" dirty="0"/>
              <a:t>Invoiced Achievement</a:t>
            </a:r>
            <a:r>
              <a:rPr lang="en-US" sz="1000" dirty="0"/>
              <a:t> from Invoice sheet (New, Cross sell and Renewal) Column (B, F, G, J)</a:t>
            </a:r>
          </a:p>
          <a:p>
            <a:pPr lvl="2"/>
            <a:r>
              <a:rPr lang="en-US" sz="1000" b="1" dirty="0"/>
              <a:t>Percentage of Achievement</a:t>
            </a:r>
            <a:r>
              <a:rPr lang="en-US" sz="1000" dirty="0"/>
              <a:t> for Placed and Invoice – (Achieved/budget)</a:t>
            </a:r>
          </a:p>
          <a:p>
            <a:pPr lvl="2"/>
            <a:r>
              <a:rPr lang="en-US" sz="1000" b="1" dirty="0"/>
              <a:t>No of meetings </a:t>
            </a:r>
            <a:r>
              <a:rPr lang="en-US" sz="1000" dirty="0"/>
              <a:t>for current year – Meeting sheet (A, C, D)</a:t>
            </a:r>
          </a:p>
          <a:p>
            <a:pPr lvl="2"/>
            <a:r>
              <a:rPr lang="en-US" sz="1000" b="1" dirty="0"/>
              <a:t>Open </a:t>
            </a:r>
            <a:r>
              <a:rPr lang="en-US" sz="1000" b="1" dirty="0" err="1"/>
              <a:t>Oppty</a:t>
            </a:r>
            <a:r>
              <a:rPr lang="en-US" sz="1000" dirty="0"/>
              <a:t> – Opportunity report (Column: C, E, F, G) (Stage ‘Open’ Column G = Propose Solution &amp; Qualify Opportunity)</a:t>
            </a:r>
          </a:p>
          <a:p>
            <a:pPr lvl="2"/>
            <a:r>
              <a:rPr lang="en-US" sz="1000" b="1" dirty="0"/>
              <a:t>Closed Won</a:t>
            </a:r>
            <a:r>
              <a:rPr lang="en-US" sz="1000" dirty="0"/>
              <a:t> – Opportunity report (Column: C, E, F, G) (Stage ‘Won’ Column G = Won)</a:t>
            </a:r>
          </a:p>
          <a:p>
            <a:pPr lvl="2"/>
            <a:r>
              <a:rPr lang="en-US" sz="1000" dirty="0"/>
              <a:t>Conversion Ratio (Closed Won/Total Opportunity)</a:t>
            </a:r>
          </a:p>
          <a:p>
            <a:pPr lvl="2"/>
            <a:r>
              <a:rPr lang="en-US" sz="1000" dirty="0"/>
              <a:t>Further drill down to individual level top 10 open </a:t>
            </a:r>
            <a:r>
              <a:rPr lang="en-US" sz="1000" dirty="0" err="1"/>
              <a:t>oppty</a:t>
            </a:r>
            <a:r>
              <a:rPr lang="en-US" sz="1000" dirty="0"/>
              <a:t> and Win </a:t>
            </a:r>
          </a:p>
          <a:p>
            <a:r>
              <a:rPr lang="en-US" sz="900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sz="1000" dirty="0"/>
              <a:t>KPI List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1-No of Invoice by </a:t>
            </a:r>
            <a:r>
              <a:rPr lang="en-US" sz="1000" dirty="0" err="1"/>
              <a:t>Accnt</a:t>
            </a:r>
            <a:r>
              <a:rPr lang="en-US" sz="1000" dirty="0"/>
              <a:t> Exec</a:t>
            </a:r>
          </a:p>
          <a:p>
            <a:r>
              <a:rPr lang="en-US" sz="1000" dirty="0"/>
              <a:t>2-Yearly Meeting Count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3.1Cross Sell--</a:t>
            </a:r>
            <a:r>
              <a:rPr lang="en-US" sz="1000" dirty="0" err="1"/>
              <a:t>Target,Achive,new</a:t>
            </a:r>
            <a:endParaRPr lang="en-US" sz="1000" dirty="0"/>
          </a:p>
          <a:p>
            <a:r>
              <a:rPr lang="en-US" sz="1000" dirty="0"/>
              <a:t>3.1New-Target,Achive,new</a:t>
            </a:r>
          </a:p>
          <a:p>
            <a:r>
              <a:rPr lang="en-US" sz="1000" dirty="0"/>
              <a:t>3.1Renewal-Target, </a:t>
            </a:r>
            <a:r>
              <a:rPr lang="en-US" sz="1000" dirty="0" err="1"/>
              <a:t>Achive,new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4. Stage Funnel by Revenue</a:t>
            </a:r>
          </a:p>
          <a:p>
            <a:r>
              <a:rPr lang="en-US" sz="1000" dirty="0"/>
              <a:t>5. No of meeting By Account Exe</a:t>
            </a:r>
          </a:p>
          <a:p>
            <a:r>
              <a:rPr lang="en-US" sz="1000" dirty="0"/>
              <a:t>6-Top Open Opportunity</a:t>
            </a:r>
            <a:endParaRPr lang="en-IN" sz="10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Dashboard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06" y="1113183"/>
            <a:ext cx="8299173" cy="387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Words>117</Words>
  <Application>Microsoft Office PowerPoint</Application>
  <PresentationFormat>Custom</PresentationFormat>
  <Paragraphs>63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lenovo</cp:lastModifiedBy>
  <cp:revision>14</cp:revision>
  <dcterms:created xsi:type="dcterms:W3CDTF">2022-01-08T11:53:28Z</dcterms:created>
  <dcterms:modified xsi:type="dcterms:W3CDTF">2022-10-03T05:56:21Z</dcterms:modified>
</cp:coreProperties>
</file>