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0" r:id="rId6"/>
    <p:sldId id="261" r:id="rId7"/>
    <p:sldId id="262" r:id="rId8"/>
    <p:sldId id="268" r:id="rId9"/>
    <p:sldId id="269" r:id="rId10"/>
    <p:sldId id="270" r:id="rId11"/>
    <p:sldId id="271" r:id="rId12"/>
    <p:sldId id="273" r:id="rId13"/>
    <p:sldId id="274" r:id="rId14"/>
    <p:sldId id="265"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7779"/>
    <a:srgbClr val="F28377"/>
    <a:srgbClr val="F09D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25BF54-5A8E-4862-A87E-A48C48B0818C}" v="1519" dt="2023-05-21T07:30:10.294"/>
    <p1510:client id="{8EFB42AE-3783-4BAE-B971-534FE8870F00}" v="1975" dt="2023-05-21T09:59:28.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5/21/2023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5/21/2023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5/21/2023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5/21/2023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5/21/2023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5/21/2023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5/21/2023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5/21/2023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5/21/2023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5/21/2023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5/21/2023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5/21/2023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svg"/><Relationship Id="rId2" Type="http://schemas.openxmlformats.org/officeDocument/2006/relationships/hyperlink" Target="https://public.tableau.com/views/BellabeatFitnessDataAnalysis-GoogleDataAnalyticsCapstone/Story1"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achinreddygithub" TargetMode="External"/><Relationship Id="rId2" Type="http://schemas.openxmlformats.org/officeDocument/2006/relationships/hyperlink" Target="mailto:sachinreddy429@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1">
            <a:extLst>
              <a:ext uri="{FF2B5EF4-FFF2-40B4-BE49-F238E27FC236}">
                <a16:creationId xmlns:a16="http://schemas.microsoft.com/office/drawing/2014/main" id="{635C9D6D-77DD-4036-A45A-12561A56611B}"/>
              </a:ext>
            </a:extLst>
          </p:cNvPr>
          <p:cNvSpPr>
            <a:spLocks noGrp="1"/>
          </p:cNvSpPr>
          <p:nvPr>
            <p:ph type="ctrTitle"/>
          </p:nvPr>
        </p:nvSpPr>
        <p:spPr>
          <a:xfrm>
            <a:off x="6496061" y="1387702"/>
            <a:ext cx="5692175" cy="2646010"/>
          </a:xfrm>
        </p:spPr>
        <p:txBody>
          <a:bodyPr anchor="b">
            <a:normAutofit/>
          </a:bodyPr>
          <a:lstStyle/>
          <a:p>
            <a:pPr algn="l"/>
            <a:r>
              <a:rPr lang="en-us" sz="5400">
                <a:hlinkClick r:id="rId2"/>
              </a:rPr>
              <a:t>Bellabeat Fitness Data Analysis Presentation</a:t>
            </a:r>
          </a:p>
        </p:txBody>
      </p:sp>
      <p:sp>
        <p:nvSpPr>
          <p:cNvPr id="3" name="slide1">
            <a:extLst>
              <a:ext uri="{FF2B5EF4-FFF2-40B4-BE49-F238E27FC236}">
                <a16:creationId xmlns:a16="http://schemas.microsoft.com/office/drawing/2014/main" id="{2851DAC4-5EC5-4C6D-819F-2AD4C1C1D247}"/>
              </a:ext>
            </a:extLst>
          </p:cNvPr>
          <p:cNvSpPr>
            <a:spLocks noGrp="1"/>
          </p:cNvSpPr>
          <p:nvPr>
            <p:ph type="subTitle" idx="1"/>
          </p:nvPr>
        </p:nvSpPr>
        <p:spPr>
          <a:xfrm>
            <a:off x="7083831" y="4636008"/>
            <a:ext cx="4198634" cy="1572768"/>
          </a:xfrm>
        </p:spPr>
        <p:txBody>
          <a:bodyPr vert="horz" lIns="91440" tIns="45720" rIns="91440" bIns="45720" rtlCol="0" anchor="t">
            <a:normAutofit/>
          </a:bodyPr>
          <a:lstStyle/>
          <a:p>
            <a:pPr algn="l"/>
            <a:r>
              <a:rPr b="1" dirty="0"/>
              <a:t>File created on: </a:t>
            </a:r>
            <a:r>
              <a:rPr lang="en-US" b="1" dirty="0"/>
              <a:t>08/05/2023</a:t>
            </a:r>
            <a:r>
              <a:rPr b="1" dirty="0"/>
              <a:t> 4:34:18 AM</a:t>
            </a:r>
            <a:endParaRPr lang="en-US" b="1"/>
          </a:p>
        </p:txBody>
      </p:sp>
      <p:pic>
        <p:nvPicPr>
          <p:cNvPr id="4" name="Picture 4" descr="Fitness: qué es, para qué sirve y beneficios - MENzig">
            <a:extLst>
              <a:ext uri="{FF2B5EF4-FFF2-40B4-BE49-F238E27FC236}">
                <a16:creationId xmlns:a16="http://schemas.microsoft.com/office/drawing/2014/main" id="{2DE2CBE2-7BC8-B977-226D-D1288B7DA09B}"/>
              </a:ext>
            </a:extLst>
          </p:cNvPr>
          <p:cNvPicPr>
            <a:picLocks noChangeAspect="1"/>
          </p:cNvPicPr>
          <p:nvPr/>
        </p:nvPicPr>
        <p:blipFill rotWithShape="1">
          <a:blip r:embed="rId3"/>
          <a:srcRect l="9957" r="22706" b="-2"/>
          <a:stretch/>
        </p:blipFill>
        <p:spPr>
          <a:xfrm>
            <a:off x="866691" y="1216968"/>
            <a:ext cx="5416261" cy="4424065"/>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p:spPr>
      </p:pic>
      <p:sp>
        <p:nvSpPr>
          <p:cNvPr id="11" name="sketchy line">
            <a:extLst>
              <a:ext uri="{FF2B5EF4-FFF2-40B4-BE49-F238E27FC236}">
                <a16:creationId xmlns:a16="http://schemas.microsoft.com/office/drawing/2014/main" id="{3F9B0603-37C5-4312-AE4D-A3D015475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532"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5" descr="Run with solid fill">
            <a:extLst>
              <a:ext uri="{FF2B5EF4-FFF2-40B4-BE49-F238E27FC236}">
                <a16:creationId xmlns:a16="http://schemas.microsoft.com/office/drawing/2014/main" id="{EEAF140A-30A9-ABA5-0A6B-7A85F85E4A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41366" y="4409536"/>
            <a:ext cx="914400" cy="914400"/>
          </a:xfrm>
          <a:prstGeom prst="rect">
            <a:avLst/>
          </a:prstGeom>
        </p:spPr>
      </p:pic>
      <p:pic>
        <p:nvPicPr>
          <p:cNvPr id="6" name="Graphic 6" descr="Bar chart with solid fill">
            <a:extLst>
              <a:ext uri="{FF2B5EF4-FFF2-40B4-BE49-F238E27FC236}">
                <a16:creationId xmlns:a16="http://schemas.microsoft.com/office/drawing/2014/main" id="{A1B30FE4-BC7B-75F1-B639-7E6F9D1540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517" y="5645989"/>
            <a:ext cx="1575758" cy="1302587"/>
          </a:xfrm>
          <a:prstGeom prst="rect">
            <a:avLst/>
          </a:prstGeom>
        </p:spPr>
      </p:pic>
      <p:pic>
        <p:nvPicPr>
          <p:cNvPr id="10" name="Graphic 11" descr="Arrow circle with solid fill">
            <a:extLst>
              <a:ext uri="{FF2B5EF4-FFF2-40B4-BE49-F238E27FC236}">
                <a16:creationId xmlns:a16="http://schemas.microsoft.com/office/drawing/2014/main" id="{8E159455-D3F1-02D1-BAD9-B704F61B86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54988" y="5660366"/>
            <a:ext cx="1331343" cy="1288211"/>
          </a:xfrm>
          <a:prstGeom prst="rect">
            <a:avLst/>
          </a:prstGeom>
        </p:spPr>
      </p:pic>
      <p:pic>
        <p:nvPicPr>
          <p:cNvPr id="12" name="Graphic 12" descr="Back with solid fill">
            <a:extLst>
              <a:ext uri="{FF2B5EF4-FFF2-40B4-BE49-F238E27FC236}">
                <a16:creationId xmlns:a16="http://schemas.microsoft.com/office/drawing/2014/main" id="{2F0ED3DB-7099-F0EF-D1D6-8006DDC5677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70120" y="843951"/>
            <a:ext cx="1245080" cy="127383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9AA35D5A-3272-40C6-9B86-8B3F045A856C}"/>
              </a:ext>
            </a:extLst>
          </p:cNvPr>
          <p:cNvSpPr txBox="1"/>
          <p:nvPr/>
        </p:nvSpPr>
        <p:spPr>
          <a:xfrm>
            <a:off x="2225228" y="403296"/>
            <a:ext cx="7741473"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cs typeface="Calibri"/>
              </a:rPr>
              <a:t>HOW'S THE USERS LOGIN ACTIVITY?</a:t>
            </a:r>
          </a:p>
          <a:p>
            <a:pPr algn="ctr"/>
            <a:endParaRPr lang="en-US" sz="3200" b="1" dirty="0">
              <a:solidFill>
                <a:srgbClr val="000000"/>
              </a:solidFill>
              <a:ea typeface="+mn-lt"/>
              <a:cs typeface="+mn-lt"/>
            </a:endParaRPr>
          </a:p>
          <a:p>
            <a:pPr algn="ctr"/>
            <a:r>
              <a:rPr lang="en-US" b="1" dirty="0">
                <a:solidFill>
                  <a:srgbClr val="F27779"/>
                </a:solidFill>
                <a:ea typeface="+mn-lt"/>
                <a:cs typeface="+mn-lt"/>
              </a:rPr>
              <a:t>TUESDAY </a:t>
            </a:r>
            <a:r>
              <a:rPr lang="en-US" b="1" dirty="0">
                <a:ea typeface="+mn-lt"/>
                <a:cs typeface="+mn-lt"/>
              </a:rPr>
              <a:t>is the day which has the </a:t>
            </a:r>
            <a:r>
              <a:rPr lang="en-US" b="1" dirty="0">
                <a:solidFill>
                  <a:srgbClr val="F27779"/>
                </a:solidFill>
                <a:ea typeface="+mn-lt"/>
                <a:cs typeface="+mn-lt"/>
              </a:rPr>
              <a:t>HIGHEST ACTIVITY</a:t>
            </a:r>
            <a:r>
              <a:rPr lang="en-US" b="1" dirty="0">
                <a:ea typeface="+mn-lt"/>
                <a:cs typeface="+mn-lt"/>
              </a:rPr>
              <a:t> while</a:t>
            </a:r>
            <a:r>
              <a:rPr lang="en-US" b="1" dirty="0">
                <a:solidFill>
                  <a:srgbClr val="F27779"/>
                </a:solidFill>
                <a:ea typeface="+mn-lt"/>
                <a:cs typeface="+mn-lt"/>
              </a:rPr>
              <a:t> MONDAY</a:t>
            </a:r>
            <a:r>
              <a:rPr lang="en-US" b="1" dirty="0">
                <a:ea typeface="+mn-lt"/>
                <a:cs typeface="+mn-lt"/>
              </a:rPr>
              <a:t> has the </a:t>
            </a:r>
            <a:r>
              <a:rPr lang="en-US" b="1" dirty="0">
                <a:solidFill>
                  <a:srgbClr val="F27779"/>
                </a:solidFill>
                <a:ea typeface="+mn-lt"/>
                <a:cs typeface="+mn-lt"/>
              </a:rPr>
              <a:t>LOWEST ACTIVITY</a:t>
            </a:r>
            <a:r>
              <a:rPr lang="en-US" b="1" dirty="0">
                <a:ea typeface="+mn-lt"/>
                <a:cs typeface="+mn-lt"/>
              </a:rPr>
              <a:t>.</a:t>
            </a:r>
            <a:endParaRPr lang="en-US" b="1" dirty="0"/>
          </a:p>
        </p:txBody>
      </p:sp>
      <p:pic>
        <p:nvPicPr>
          <p:cNvPr id="3" name="Picture 5" descr="Chart, bar chart&#10;&#10;Description automatically generated">
            <a:extLst>
              <a:ext uri="{FF2B5EF4-FFF2-40B4-BE49-F238E27FC236}">
                <a16:creationId xmlns:a16="http://schemas.microsoft.com/office/drawing/2014/main" id="{E41AEF4F-F998-DF11-1AB2-222F376DB366}"/>
              </a:ext>
            </a:extLst>
          </p:cNvPr>
          <p:cNvPicPr>
            <a:picLocks noChangeAspect="1"/>
          </p:cNvPicPr>
          <p:nvPr/>
        </p:nvPicPr>
        <p:blipFill>
          <a:blip r:embed="rId2"/>
          <a:stretch>
            <a:fillRect/>
          </a:stretch>
        </p:blipFill>
        <p:spPr>
          <a:xfrm>
            <a:off x="1216325" y="2158852"/>
            <a:ext cx="9601199" cy="4294333"/>
          </a:xfrm>
          <a:prstGeom prst="rect">
            <a:avLst/>
          </a:prstGeom>
        </p:spPr>
      </p:pic>
    </p:spTree>
    <p:extLst>
      <p:ext uri="{BB962C8B-B14F-4D97-AF65-F5344CB8AC3E}">
        <p14:creationId xmlns:p14="http://schemas.microsoft.com/office/powerpoint/2010/main" val="250490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9AA35D5A-3272-40C6-9B86-8B3F045A856C}"/>
              </a:ext>
            </a:extLst>
          </p:cNvPr>
          <p:cNvSpPr txBox="1"/>
          <p:nvPr/>
        </p:nvSpPr>
        <p:spPr>
          <a:xfrm>
            <a:off x="2225228" y="403296"/>
            <a:ext cx="8215925"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cs typeface="Calibri"/>
              </a:rPr>
              <a:t>HOW'S THE USERS LOGIN ACTIVITY?</a:t>
            </a:r>
          </a:p>
          <a:p>
            <a:pPr algn="ctr"/>
            <a:endParaRPr lang="en-US" sz="3200" b="1" dirty="0">
              <a:solidFill>
                <a:srgbClr val="000000"/>
              </a:solidFill>
              <a:ea typeface="+mn-lt"/>
              <a:cs typeface="+mn-lt"/>
            </a:endParaRPr>
          </a:p>
          <a:p>
            <a:pPr algn="ctr"/>
            <a:r>
              <a:rPr lang="en-US" b="1" dirty="0">
                <a:ea typeface="+mn-lt"/>
                <a:cs typeface="+mn-lt"/>
              </a:rPr>
              <a:t>This shows that </a:t>
            </a:r>
            <a:r>
              <a:rPr lang="en-US" b="1" dirty="0">
                <a:solidFill>
                  <a:srgbClr val="F27779"/>
                </a:solidFill>
                <a:ea typeface="+mn-lt"/>
                <a:cs typeface="+mn-lt"/>
              </a:rPr>
              <a:t>MOST </a:t>
            </a:r>
            <a:r>
              <a:rPr lang="en-US" b="1" dirty="0">
                <a:ea typeface="+mn-lt"/>
                <a:cs typeface="+mn-lt"/>
              </a:rPr>
              <a:t>users</a:t>
            </a:r>
            <a:r>
              <a:rPr lang="en-US" b="1" dirty="0">
                <a:solidFill>
                  <a:srgbClr val="F27779"/>
                </a:solidFill>
                <a:ea typeface="+mn-lt"/>
                <a:cs typeface="+mn-lt"/>
              </a:rPr>
              <a:t> DO</a:t>
            </a:r>
            <a:r>
              <a:rPr lang="en-US" b="1" dirty="0">
                <a:ea typeface="+mn-lt"/>
                <a:cs typeface="+mn-lt"/>
              </a:rPr>
              <a:t> </a:t>
            </a:r>
            <a:r>
              <a:rPr lang="en-US" b="1" dirty="0">
                <a:solidFill>
                  <a:srgbClr val="F27779"/>
                </a:solidFill>
                <a:ea typeface="+mn-lt"/>
                <a:cs typeface="+mn-lt"/>
              </a:rPr>
              <a:t>NOT LOG IN </a:t>
            </a:r>
            <a:r>
              <a:rPr lang="en-US" b="1" dirty="0">
                <a:ea typeface="+mn-lt"/>
                <a:cs typeface="+mn-lt"/>
              </a:rPr>
              <a:t>their smart devices when they go about their </a:t>
            </a:r>
            <a:r>
              <a:rPr lang="en-US" b="1" dirty="0">
                <a:solidFill>
                  <a:srgbClr val="F27779"/>
                </a:solidFill>
                <a:ea typeface="+mn-lt"/>
                <a:cs typeface="+mn-lt"/>
              </a:rPr>
              <a:t>DAILY ACTIVITIES</a:t>
            </a:r>
            <a:r>
              <a:rPr lang="en-US" b="1" dirty="0">
                <a:ea typeface="+mn-lt"/>
                <a:cs typeface="+mn-lt"/>
              </a:rPr>
              <a:t>.</a:t>
            </a:r>
          </a:p>
        </p:txBody>
      </p:sp>
      <p:pic>
        <p:nvPicPr>
          <p:cNvPr id="2" name="Picture 5" descr="Chart, scatter chart&#10;&#10;Description automatically generated">
            <a:extLst>
              <a:ext uri="{FF2B5EF4-FFF2-40B4-BE49-F238E27FC236}">
                <a16:creationId xmlns:a16="http://schemas.microsoft.com/office/drawing/2014/main" id="{A9B6CDDE-C6D1-55C0-1CD4-00D6E2BA3BDD}"/>
              </a:ext>
            </a:extLst>
          </p:cNvPr>
          <p:cNvPicPr>
            <a:picLocks noChangeAspect="1"/>
          </p:cNvPicPr>
          <p:nvPr/>
        </p:nvPicPr>
        <p:blipFill>
          <a:blip r:embed="rId2"/>
          <a:stretch>
            <a:fillRect/>
          </a:stretch>
        </p:blipFill>
        <p:spPr>
          <a:xfrm>
            <a:off x="1173193" y="2150903"/>
            <a:ext cx="9859991" cy="4712799"/>
          </a:xfrm>
          <a:prstGeom prst="rect">
            <a:avLst/>
          </a:prstGeom>
        </p:spPr>
      </p:pic>
    </p:spTree>
    <p:extLst>
      <p:ext uri="{BB962C8B-B14F-4D97-AF65-F5344CB8AC3E}">
        <p14:creationId xmlns:p14="http://schemas.microsoft.com/office/powerpoint/2010/main" val="3002876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9C8B169E-32E6-2151-CDB4-5F6306A98D57}"/>
              </a:ext>
            </a:extLst>
          </p:cNvPr>
          <p:cNvSpPr txBox="1"/>
          <p:nvPr/>
        </p:nvSpPr>
        <p:spPr>
          <a:xfrm>
            <a:off x="540589" y="411194"/>
            <a:ext cx="11527765"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pple-system"/>
              </a:rPr>
              <a:t>6. Act</a:t>
            </a:r>
          </a:p>
          <a:p>
            <a:endParaRPr lang="en-US" b="1" dirty="0">
              <a:latin typeface="-apple-system"/>
            </a:endParaRPr>
          </a:p>
          <a:p>
            <a:pPr>
              <a:buAutoNum type="arabicPeriod"/>
            </a:pPr>
            <a:r>
              <a:rPr lang="en-US" b="1" dirty="0">
                <a:latin typeface="-apple-system"/>
              </a:rPr>
              <a:t>What are some trends in smart device usage?</a:t>
            </a:r>
          </a:p>
          <a:p>
            <a:pPr>
              <a:buChar char="•"/>
            </a:pPr>
            <a:r>
              <a:rPr lang="en-US" dirty="0">
                <a:latin typeface="-apple-system"/>
              </a:rPr>
              <a:t>Most users </a:t>
            </a:r>
            <a:r>
              <a:rPr lang="en-US" b="1" dirty="0">
                <a:solidFill>
                  <a:srgbClr val="F27779"/>
                </a:solidFill>
                <a:latin typeface="-apple-system"/>
              </a:rPr>
              <a:t>(61.7%)</a:t>
            </a:r>
            <a:r>
              <a:rPr lang="en-US" dirty="0">
                <a:latin typeface="-apple-system"/>
              </a:rPr>
              <a:t> achieve the light active distance. This means they involve themselves in Light intensity activities require the least amount of effort, compared to moderate and vigorous activities which is not beneficial to their health.</a:t>
            </a:r>
          </a:p>
          <a:p>
            <a:pPr>
              <a:buChar char="•"/>
            </a:pPr>
            <a:r>
              <a:rPr lang="en-US" b="1" dirty="0">
                <a:solidFill>
                  <a:srgbClr val="F27779"/>
                </a:solidFill>
                <a:latin typeface="-apple-system"/>
              </a:rPr>
              <a:t>Tuesday</a:t>
            </a:r>
            <a:r>
              <a:rPr lang="en-US" dirty="0">
                <a:latin typeface="-apple-system"/>
              </a:rPr>
              <a:t> is the day which users are</a:t>
            </a:r>
            <a:r>
              <a:rPr lang="en-US" b="1" dirty="0">
                <a:solidFill>
                  <a:srgbClr val="F27779"/>
                </a:solidFill>
                <a:latin typeface="-apple-system"/>
              </a:rPr>
              <a:t> MOSTLEY ACTIVE</a:t>
            </a:r>
            <a:r>
              <a:rPr lang="en-US" dirty="0">
                <a:latin typeface="-apple-system"/>
              </a:rPr>
              <a:t>.</a:t>
            </a:r>
          </a:p>
          <a:p>
            <a:pPr>
              <a:buChar char="•"/>
            </a:pPr>
            <a:r>
              <a:rPr lang="en-US" dirty="0">
                <a:latin typeface="-apple-system"/>
              </a:rPr>
              <a:t>Sedentary minutes take the </a:t>
            </a:r>
            <a:r>
              <a:rPr lang="en-US" b="1" dirty="0">
                <a:solidFill>
                  <a:srgbClr val="F27779"/>
                </a:solidFill>
                <a:latin typeface="-apple-system"/>
              </a:rPr>
              <a:t>BIGGEST PERCENTAGE</a:t>
            </a:r>
            <a:r>
              <a:rPr lang="en-US" sz="1600" dirty="0">
                <a:latin typeface="-apple-system"/>
              </a:rPr>
              <a:t> </a:t>
            </a:r>
            <a:r>
              <a:rPr lang="en-US" dirty="0">
                <a:latin typeface="-apple-system"/>
              </a:rPr>
              <a:t>of </a:t>
            </a:r>
            <a:r>
              <a:rPr lang="en-US" sz="2000" b="1" dirty="0">
                <a:solidFill>
                  <a:srgbClr val="F27779"/>
                </a:solidFill>
                <a:latin typeface="-apple-system"/>
              </a:rPr>
              <a:t>81.3%</a:t>
            </a:r>
            <a:r>
              <a:rPr lang="en-US" dirty="0">
                <a:latin typeface="-apple-system"/>
              </a:rPr>
              <a:t>. This is not good since Sedentary </a:t>
            </a:r>
            <a:r>
              <a:rPr lang="en-US" err="1">
                <a:latin typeface="-apple-system"/>
              </a:rPr>
              <a:t>behaviour</a:t>
            </a:r>
            <a:r>
              <a:rPr lang="en-US" dirty="0">
                <a:latin typeface="-apple-system"/>
              </a:rPr>
              <a:t> refers to activities that use very little energy while being awake. Examples of sedentary </a:t>
            </a:r>
            <a:r>
              <a:rPr lang="en-US" err="1">
                <a:latin typeface="-apple-system"/>
              </a:rPr>
              <a:t>behaviour</a:t>
            </a:r>
            <a:r>
              <a:rPr lang="en-US" dirty="0">
                <a:latin typeface="-apple-system"/>
              </a:rPr>
              <a:t> include:</a:t>
            </a:r>
          </a:p>
          <a:p>
            <a:pPr>
              <a:buAutoNum type="arabicPeriod"/>
            </a:pPr>
            <a:r>
              <a:rPr lang="en-US" dirty="0">
                <a:latin typeface="-apple-system"/>
              </a:rPr>
              <a:t>sitting for long periods</a:t>
            </a:r>
          </a:p>
          <a:p>
            <a:pPr>
              <a:buAutoNum type="arabicPeriod"/>
            </a:pPr>
            <a:r>
              <a:rPr lang="en-US" dirty="0">
                <a:latin typeface="-apple-system"/>
              </a:rPr>
              <a:t>watching television</a:t>
            </a:r>
          </a:p>
          <a:p>
            <a:pPr>
              <a:buAutoNum type="arabicPeriod"/>
            </a:pPr>
            <a:r>
              <a:rPr lang="en-US" dirty="0">
                <a:latin typeface="-apple-system"/>
              </a:rPr>
              <a:t>riding in a bus or car</a:t>
            </a:r>
          </a:p>
          <a:p>
            <a:pPr>
              <a:buAutoNum type="arabicPeriod"/>
            </a:pPr>
            <a:r>
              <a:rPr lang="en-US" dirty="0">
                <a:latin typeface="-apple-system"/>
              </a:rPr>
              <a:t>playing passive video games</a:t>
            </a:r>
          </a:p>
          <a:p>
            <a:pPr>
              <a:buAutoNum type="arabicPeriod"/>
            </a:pPr>
            <a:r>
              <a:rPr lang="en-US" dirty="0">
                <a:latin typeface="-apple-system"/>
              </a:rPr>
              <a:t>playing on the computer and</a:t>
            </a:r>
          </a:p>
          <a:p>
            <a:pPr>
              <a:buAutoNum type="arabicPeriod"/>
            </a:pPr>
            <a:r>
              <a:rPr lang="en-US" dirty="0">
                <a:latin typeface="-apple-system"/>
              </a:rPr>
              <a:t>sitting in a car seat or stroller.</a:t>
            </a:r>
          </a:p>
          <a:p>
            <a:endParaRPr lang="en-US" dirty="0">
              <a:latin typeface="-apple-system"/>
            </a:endParaRPr>
          </a:p>
          <a:p>
            <a:r>
              <a:rPr lang="en-US" dirty="0">
                <a:latin typeface="-apple-system"/>
              </a:rPr>
              <a:t> these sedentary activities exposes the users to a lot of</a:t>
            </a:r>
            <a:r>
              <a:rPr lang="en-US" b="1" dirty="0">
                <a:solidFill>
                  <a:srgbClr val="F27779"/>
                </a:solidFill>
                <a:latin typeface="-apple-system"/>
              </a:rPr>
              <a:t> health risks.</a:t>
            </a:r>
          </a:p>
          <a:p>
            <a:pPr>
              <a:buChar char="•"/>
            </a:pPr>
            <a:r>
              <a:rPr lang="en-US" b="1" dirty="0">
                <a:solidFill>
                  <a:srgbClr val="F27779"/>
                </a:solidFill>
                <a:latin typeface="-apple-system"/>
              </a:rPr>
              <a:t>Monday</a:t>
            </a:r>
            <a:r>
              <a:rPr lang="en-US" dirty="0">
                <a:latin typeface="-apple-system"/>
              </a:rPr>
              <a:t> and </a:t>
            </a:r>
            <a:r>
              <a:rPr lang="en-US" b="1" dirty="0">
                <a:solidFill>
                  <a:srgbClr val="F27779"/>
                </a:solidFill>
                <a:latin typeface="-apple-system"/>
              </a:rPr>
              <a:t>Saturday</a:t>
            </a:r>
            <a:r>
              <a:rPr lang="en-US" dirty="0">
                <a:latin typeface="-apple-system"/>
              </a:rPr>
              <a:t> are the days with the most hours asleep.</a:t>
            </a:r>
          </a:p>
          <a:p>
            <a:pPr>
              <a:buChar char="•"/>
            </a:pPr>
            <a:r>
              <a:rPr lang="en-US" dirty="0">
                <a:latin typeface="-apple-system"/>
              </a:rPr>
              <a:t>The average steps covered by most users is </a:t>
            </a:r>
            <a:r>
              <a:rPr lang="en-US" b="1" dirty="0">
                <a:solidFill>
                  <a:srgbClr val="F27779"/>
                </a:solidFill>
                <a:latin typeface="-apple-system"/>
              </a:rPr>
              <a:t>7637</a:t>
            </a:r>
            <a:r>
              <a:rPr lang="en-US" dirty="0">
                <a:latin typeface="-apple-system"/>
              </a:rPr>
              <a:t> as compared to the recommended </a:t>
            </a:r>
            <a:r>
              <a:rPr lang="en-US" sz="2000" b="1" dirty="0">
                <a:solidFill>
                  <a:srgbClr val="F27779"/>
                </a:solidFill>
                <a:latin typeface="-apple-system"/>
              </a:rPr>
              <a:t>10,000</a:t>
            </a:r>
            <a:r>
              <a:rPr lang="en-US" b="1" dirty="0">
                <a:latin typeface="-apple-system"/>
              </a:rPr>
              <a:t>.</a:t>
            </a:r>
          </a:p>
          <a:p>
            <a:pPr>
              <a:buChar char="•"/>
            </a:pPr>
            <a:r>
              <a:rPr lang="en-US" dirty="0">
                <a:latin typeface="-apple-system"/>
              </a:rPr>
              <a:t>Users are</a:t>
            </a:r>
            <a:r>
              <a:rPr lang="en-US" b="1" dirty="0">
                <a:solidFill>
                  <a:srgbClr val="F27779"/>
                </a:solidFill>
                <a:latin typeface="-apple-system"/>
              </a:rPr>
              <a:t> more active</a:t>
            </a:r>
            <a:r>
              <a:rPr lang="en-US" dirty="0">
                <a:latin typeface="-apple-system"/>
              </a:rPr>
              <a:t> on</a:t>
            </a:r>
            <a:r>
              <a:rPr lang="en-US" b="1" dirty="0">
                <a:solidFill>
                  <a:srgbClr val="F27779"/>
                </a:solidFill>
                <a:latin typeface="-apple-system"/>
              </a:rPr>
              <a:t> weekdays</a:t>
            </a:r>
            <a:r>
              <a:rPr lang="en-US" dirty="0">
                <a:latin typeface="-apple-system"/>
              </a:rPr>
              <a:t> than on the</a:t>
            </a:r>
            <a:r>
              <a:rPr lang="en-US" b="1" dirty="0">
                <a:solidFill>
                  <a:srgbClr val="F27779"/>
                </a:solidFill>
                <a:latin typeface="-apple-system"/>
              </a:rPr>
              <a:t> weekends.</a:t>
            </a:r>
          </a:p>
          <a:p>
            <a:pPr>
              <a:buChar char="•"/>
            </a:pPr>
            <a:r>
              <a:rPr lang="en-US" dirty="0">
                <a:latin typeface="-apple-system"/>
              </a:rPr>
              <a:t>According to the logged activities distance,</a:t>
            </a:r>
            <a:r>
              <a:rPr lang="en-US" b="1" dirty="0">
                <a:solidFill>
                  <a:srgbClr val="F27779"/>
                </a:solidFill>
                <a:latin typeface="-apple-system"/>
              </a:rPr>
              <a:t> most users do not log in</a:t>
            </a:r>
            <a:r>
              <a:rPr lang="en-US" dirty="0">
                <a:latin typeface="-apple-system"/>
              </a:rPr>
              <a:t> the app while working out.</a:t>
            </a:r>
          </a:p>
        </p:txBody>
      </p:sp>
    </p:spTree>
    <p:extLst>
      <p:ext uri="{BB962C8B-B14F-4D97-AF65-F5344CB8AC3E}">
        <p14:creationId xmlns:p14="http://schemas.microsoft.com/office/powerpoint/2010/main" val="350865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8CA50CC2-1092-9DB8-E0D4-3E0178E78A4B}"/>
              </a:ext>
            </a:extLst>
          </p:cNvPr>
          <p:cNvSpPr txBox="1"/>
          <p:nvPr/>
        </p:nvSpPr>
        <p:spPr>
          <a:xfrm>
            <a:off x="281798" y="511834"/>
            <a:ext cx="11628405" cy="51973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AutoNum type="arabicPeriod" startAt="2"/>
            </a:pPr>
            <a:r>
              <a:rPr lang="en-US" sz="2800" b="1" dirty="0">
                <a:latin typeface="-apple-system"/>
              </a:rPr>
              <a:t>How could these trends apply to </a:t>
            </a:r>
            <a:r>
              <a:rPr lang="en-US" sz="2800" b="1" err="1">
                <a:latin typeface="-apple-system"/>
              </a:rPr>
              <a:t>Bellabeat</a:t>
            </a:r>
            <a:r>
              <a:rPr lang="en-US" sz="2800" b="1" dirty="0">
                <a:latin typeface="-apple-system"/>
              </a:rPr>
              <a:t> customers?</a:t>
            </a:r>
            <a:endParaRPr lang="en-US" sz="2800">
              <a:cs typeface="Calibri"/>
            </a:endParaRPr>
          </a:p>
          <a:p>
            <a:endParaRPr lang="en-US" sz="2800" b="1" dirty="0">
              <a:latin typeface="-apple-system"/>
            </a:endParaRPr>
          </a:p>
          <a:p>
            <a:r>
              <a:rPr lang="en-US" sz="2400" b="1" dirty="0">
                <a:latin typeface="-apple-system"/>
              </a:rPr>
              <a:t>These companies both </a:t>
            </a:r>
            <a:r>
              <a:rPr lang="en-US" sz="2400" b="1" dirty="0">
                <a:solidFill>
                  <a:srgbClr val="F27779"/>
                </a:solidFill>
                <a:latin typeface="-apple-system"/>
              </a:rPr>
              <a:t>FOCUS ON</a:t>
            </a:r>
            <a:r>
              <a:rPr lang="en-US" sz="2400" b="1" dirty="0">
                <a:latin typeface="-apple-system"/>
              </a:rPr>
              <a:t> women health, the trends can help </a:t>
            </a:r>
            <a:r>
              <a:rPr lang="en-US" sz="2400" b="1" err="1">
                <a:latin typeface="-apple-system"/>
              </a:rPr>
              <a:t>bellabeat</a:t>
            </a:r>
            <a:r>
              <a:rPr lang="en-US" sz="2400" b="1" dirty="0">
                <a:latin typeface="-apple-system"/>
              </a:rPr>
              <a:t> </a:t>
            </a:r>
            <a:r>
              <a:rPr lang="en-US" sz="2400" b="1" dirty="0">
                <a:solidFill>
                  <a:srgbClr val="F27779"/>
                </a:solidFill>
                <a:latin typeface="-apple-system"/>
              </a:rPr>
              <a:t>make more informed decisions</a:t>
            </a:r>
            <a:r>
              <a:rPr lang="en-US" sz="2400" b="1" dirty="0">
                <a:latin typeface="-apple-system"/>
              </a:rPr>
              <a:t> for their customers.</a:t>
            </a:r>
            <a:br>
              <a:rPr lang="en-US" sz="2400" b="1" dirty="0">
                <a:latin typeface="-apple-system"/>
              </a:rPr>
            </a:br>
            <a:r>
              <a:rPr lang="en-US" sz="2400" b="1" dirty="0">
                <a:latin typeface="-apple-system"/>
              </a:rPr>
              <a:t>The trends can help </a:t>
            </a:r>
            <a:r>
              <a:rPr lang="en-US" sz="2400" b="1" err="1">
                <a:latin typeface="-apple-system"/>
              </a:rPr>
              <a:t>bellabeat</a:t>
            </a:r>
            <a:r>
              <a:rPr lang="en-US" sz="2400" b="1" dirty="0">
                <a:latin typeface="-apple-system"/>
              </a:rPr>
              <a:t> customers </a:t>
            </a:r>
            <a:r>
              <a:rPr lang="en-US" sz="2400" b="1" dirty="0">
                <a:solidFill>
                  <a:srgbClr val="F27779"/>
                </a:solidFill>
                <a:latin typeface="-apple-system"/>
              </a:rPr>
              <a:t>change their routines</a:t>
            </a:r>
            <a:r>
              <a:rPr lang="en-US" sz="2400" b="1" dirty="0">
                <a:latin typeface="-apple-system"/>
              </a:rPr>
              <a:t> and be</a:t>
            </a:r>
            <a:r>
              <a:rPr lang="en-US" sz="2400" b="1" dirty="0">
                <a:solidFill>
                  <a:srgbClr val="F27779"/>
                </a:solidFill>
                <a:latin typeface="-apple-system"/>
              </a:rPr>
              <a:t> WELL iINFORMED</a:t>
            </a:r>
            <a:r>
              <a:rPr lang="en-US" sz="2400" b="1" dirty="0">
                <a:latin typeface="-apple-system"/>
              </a:rPr>
              <a:t> on how to use the </a:t>
            </a:r>
            <a:r>
              <a:rPr lang="en-US" sz="2400" b="1" err="1">
                <a:latin typeface="-apple-system"/>
              </a:rPr>
              <a:t>bellabeat</a:t>
            </a:r>
            <a:r>
              <a:rPr lang="en-US" sz="2400" b="1" dirty="0">
                <a:latin typeface="-apple-system"/>
              </a:rPr>
              <a:t> products for their </a:t>
            </a:r>
            <a:r>
              <a:rPr lang="en-US" sz="2400" b="1" dirty="0">
                <a:solidFill>
                  <a:srgbClr val="F27779"/>
                </a:solidFill>
                <a:latin typeface="-apple-system"/>
              </a:rPr>
              <a:t>HEALTH BENEFITS</a:t>
            </a:r>
            <a:r>
              <a:rPr lang="en-US" sz="2400" b="1" dirty="0">
                <a:latin typeface="-apple-system"/>
              </a:rPr>
              <a:t>.</a:t>
            </a:r>
            <a:endParaRPr lang="en-US" dirty="0">
              <a:cs typeface="Calibri" panose="020F0502020204030204"/>
            </a:endParaRPr>
          </a:p>
          <a:p>
            <a:endParaRPr lang="en-US" sz="2400" b="1" dirty="0">
              <a:latin typeface="-apple-system"/>
            </a:endParaRPr>
          </a:p>
          <a:p>
            <a:pPr>
              <a:buAutoNum type="arabicPeriod" startAt="3"/>
            </a:pPr>
            <a:r>
              <a:rPr lang="en-US" sz="2800" b="1" dirty="0">
                <a:latin typeface="-apple-system"/>
              </a:rPr>
              <a:t>How could these trends help influence </a:t>
            </a:r>
            <a:r>
              <a:rPr lang="en-US" sz="2800" b="1" dirty="0" err="1">
                <a:latin typeface="-apple-system"/>
              </a:rPr>
              <a:t>Bellabeat</a:t>
            </a:r>
            <a:r>
              <a:rPr lang="en-US" sz="2800" b="1" dirty="0">
                <a:latin typeface="-apple-system"/>
              </a:rPr>
              <a:t> marketing strategy?</a:t>
            </a:r>
          </a:p>
          <a:p>
            <a:endParaRPr lang="en-US" sz="2800" b="1" dirty="0">
              <a:latin typeface="-apple-system"/>
            </a:endParaRPr>
          </a:p>
          <a:p>
            <a:r>
              <a:rPr lang="en-US" sz="2400" b="1" err="1">
                <a:latin typeface="-apple-system"/>
              </a:rPr>
              <a:t>Bellabeat</a:t>
            </a:r>
            <a:r>
              <a:rPr lang="en-US" sz="2400" b="1" dirty="0">
                <a:latin typeface="-apple-system"/>
              </a:rPr>
              <a:t> can</a:t>
            </a:r>
            <a:r>
              <a:rPr lang="en-US" sz="2400" b="1" dirty="0">
                <a:solidFill>
                  <a:srgbClr val="F27779"/>
                </a:solidFill>
                <a:latin typeface="-apple-system"/>
              </a:rPr>
              <a:t> use</a:t>
            </a:r>
            <a:r>
              <a:rPr lang="en-US" sz="2400" b="1" dirty="0">
                <a:latin typeface="-apple-system"/>
              </a:rPr>
              <a:t> this trend to find the </a:t>
            </a:r>
            <a:r>
              <a:rPr lang="en-US" sz="2400" b="1" dirty="0">
                <a:solidFill>
                  <a:srgbClr val="F27779"/>
                </a:solidFill>
                <a:latin typeface="-apple-system"/>
              </a:rPr>
              <a:t>weaknesses</a:t>
            </a:r>
            <a:r>
              <a:rPr lang="en-US" sz="2400" b="1" dirty="0">
                <a:latin typeface="-apple-system"/>
              </a:rPr>
              <a:t> that the</a:t>
            </a:r>
            <a:r>
              <a:rPr lang="en-US" sz="2400" b="1" dirty="0">
                <a:solidFill>
                  <a:srgbClr val="F27779"/>
                </a:solidFill>
                <a:latin typeface="-apple-system"/>
              </a:rPr>
              <a:t> users face</a:t>
            </a:r>
            <a:r>
              <a:rPr lang="en-US" sz="2400" b="1" dirty="0">
                <a:latin typeface="-apple-system"/>
              </a:rPr>
              <a:t> regarding the exercising,</a:t>
            </a:r>
            <a:r>
              <a:rPr lang="en-US" sz="2400" b="1" dirty="0">
                <a:solidFill>
                  <a:srgbClr val="F27779"/>
                </a:solidFill>
                <a:latin typeface="-apple-system"/>
              </a:rPr>
              <a:t> FIND SOLUTIONS</a:t>
            </a:r>
            <a:r>
              <a:rPr lang="en-US" sz="2400" b="1" dirty="0">
                <a:latin typeface="-apple-system"/>
              </a:rPr>
              <a:t> and </a:t>
            </a:r>
            <a:r>
              <a:rPr lang="en-US" sz="2400" b="1" dirty="0">
                <a:solidFill>
                  <a:srgbClr val="F27779"/>
                </a:solidFill>
                <a:latin typeface="-apple-system"/>
              </a:rPr>
              <a:t>EDUCATE THEM </a:t>
            </a:r>
            <a:r>
              <a:rPr lang="en-US" sz="2400" b="1" dirty="0">
                <a:latin typeface="-apple-system"/>
              </a:rPr>
              <a:t>on the importance of exercising.</a:t>
            </a:r>
            <a:br>
              <a:rPr lang="en-US" sz="2400" b="1" dirty="0">
                <a:latin typeface="-apple-system"/>
              </a:rPr>
            </a:br>
            <a:r>
              <a:rPr lang="en-US" sz="2400" b="1" dirty="0">
                <a:solidFill>
                  <a:srgbClr val="F27779"/>
                </a:solidFill>
                <a:latin typeface="-apple-system"/>
              </a:rPr>
              <a:t>To educate the users </a:t>
            </a:r>
            <a:r>
              <a:rPr lang="en-US" sz="2400" b="1" dirty="0">
                <a:latin typeface="-apple-system"/>
              </a:rPr>
              <a:t>more on how the different </a:t>
            </a:r>
            <a:r>
              <a:rPr lang="en-US" sz="2400" b="1" err="1">
                <a:latin typeface="-apple-system"/>
              </a:rPr>
              <a:t>bellabeat</a:t>
            </a:r>
            <a:r>
              <a:rPr lang="en-US" sz="2400" b="1" dirty="0">
                <a:latin typeface="-apple-system"/>
              </a:rPr>
              <a:t> products work since most of them seem not to know how they work.</a:t>
            </a:r>
          </a:p>
        </p:txBody>
      </p:sp>
    </p:spTree>
    <p:extLst>
      <p:ext uri="{BB962C8B-B14F-4D97-AF65-F5344CB8AC3E}">
        <p14:creationId xmlns:p14="http://schemas.microsoft.com/office/powerpoint/2010/main" val="420515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Story 19">
            <a:extLst>
              <a:ext uri="{FF2B5EF4-FFF2-40B4-BE49-F238E27FC236}">
                <a16:creationId xmlns:a16="http://schemas.microsoft.com/office/drawing/2014/main" id="{AE5431AE-5842-4994-9BF7-BCE19A074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570" y="-992037"/>
            <a:ext cx="9064859" cy="7548113"/>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F5A280C2-4548-5253-4EF3-B9BA3E6860BE}"/>
              </a:ext>
            </a:extLst>
          </p:cNvPr>
          <p:cNvSpPr txBox="1"/>
          <p:nvPr/>
        </p:nvSpPr>
        <p:spPr>
          <a:xfrm>
            <a:off x="813257" y="1525582"/>
            <a:ext cx="10405036"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cs typeface="Calibri"/>
              </a:rPr>
              <a:t>QUESTIONS?</a:t>
            </a:r>
          </a:p>
          <a:p>
            <a:pPr algn="ctr"/>
            <a:endParaRPr lang="en-US" sz="2800" b="1" dirty="0">
              <a:cs typeface="Calibri"/>
            </a:endParaRPr>
          </a:p>
          <a:p>
            <a:pPr algn="ctr"/>
            <a:r>
              <a:rPr lang="en-US" sz="2800" b="1" dirty="0">
                <a:solidFill>
                  <a:srgbClr val="F27779"/>
                </a:solidFill>
                <a:cs typeface="Calibri"/>
              </a:rPr>
              <a:t>EMAIL</a:t>
            </a:r>
            <a:r>
              <a:rPr lang="en-US" sz="2800" b="1" dirty="0">
                <a:cs typeface="Calibri"/>
              </a:rPr>
              <a:t>: </a:t>
            </a:r>
            <a:r>
              <a:rPr lang="en-US" sz="2800" b="1" dirty="0">
                <a:cs typeface="Calibri"/>
                <a:hlinkClick r:id="rId2"/>
              </a:rPr>
              <a:t>sachinreddy429@gmail.com</a:t>
            </a:r>
            <a:endParaRPr lang="en-US" sz="2800" b="1" dirty="0">
              <a:cs typeface="Calibri"/>
            </a:endParaRPr>
          </a:p>
          <a:p>
            <a:pPr algn="ctr"/>
            <a:endParaRPr lang="en-US" sz="2800" b="1" dirty="0">
              <a:cs typeface="Calibri"/>
            </a:endParaRPr>
          </a:p>
          <a:p>
            <a:pPr algn="ctr"/>
            <a:r>
              <a:rPr lang="en-US" sz="2800" b="1" dirty="0">
                <a:solidFill>
                  <a:srgbClr val="F27779"/>
                </a:solidFill>
                <a:cs typeface="Calibri"/>
              </a:rPr>
              <a:t>DATA SOURCE</a:t>
            </a:r>
            <a:r>
              <a:rPr lang="en-US" sz="2800" b="1" dirty="0">
                <a:cs typeface="Calibri"/>
              </a:rPr>
              <a:t>: Kaggle</a:t>
            </a:r>
          </a:p>
          <a:p>
            <a:pPr algn="ctr"/>
            <a:endParaRPr lang="en-US" sz="2800" b="1" dirty="0">
              <a:cs typeface="Calibri"/>
            </a:endParaRPr>
          </a:p>
          <a:p>
            <a:pPr algn="ctr"/>
            <a:r>
              <a:rPr lang="en-US" sz="2800" b="1">
                <a:solidFill>
                  <a:srgbClr val="F27779"/>
                </a:solidFill>
                <a:cs typeface="Calibri"/>
              </a:rPr>
              <a:t>OTHERS PROJECTS</a:t>
            </a:r>
            <a:r>
              <a:rPr lang="en-US" sz="2800" b="1">
                <a:cs typeface="Calibri"/>
              </a:rPr>
              <a:t>: </a:t>
            </a:r>
            <a:r>
              <a:rPr lang="en-US" sz="2800" dirty="0">
                <a:ea typeface="+mn-lt"/>
                <a:cs typeface="+mn-lt"/>
                <a:hlinkClick r:id="rId3"/>
              </a:rPr>
              <a:t>https://github.com/sachinreddygithub</a:t>
            </a:r>
            <a:endParaRPr lang="en-US">
              <a:cs typeface="Calibri"/>
            </a:endParaRPr>
          </a:p>
        </p:txBody>
      </p:sp>
    </p:spTree>
    <p:extLst>
      <p:ext uri="{BB962C8B-B14F-4D97-AF65-F5344CB8AC3E}">
        <p14:creationId xmlns:p14="http://schemas.microsoft.com/office/powerpoint/2010/main" val="226751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8377"/>
        </a:solidFill>
        <a:effectLst/>
      </p:bgPr>
    </p:bg>
    <p:spTree>
      <p:nvGrpSpPr>
        <p:cNvPr id="1" name=""/>
        <p:cNvGrpSpPr/>
        <p:nvPr/>
      </p:nvGrpSpPr>
      <p:grpSpPr>
        <a:xfrm>
          <a:off x="0" y="0"/>
          <a:ext cx="0" cy="0"/>
          <a:chOff x="0" y="0"/>
          <a:chExt cx="0" cy="0"/>
        </a:xfrm>
      </p:grpSpPr>
      <p:pic>
        <p:nvPicPr>
          <p:cNvPr id="2" name="slide2" descr="Story 13">
            <a:extLst>
              <a:ext uri="{FF2B5EF4-FFF2-40B4-BE49-F238E27FC236}">
                <a16:creationId xmlns:a16="http://schemas.microsoft.com/office/drawing/2014/main" id="{24ABC1CE-36A8-4164-85F3-A4F7008B8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35" y="-1696527"/>
            <a:ext cx="12501047" cy="9489055"/>
          </a:xfrm>
          <a:prstGeom prst="rect">
            <a:avLst/>
          </a:prstGeom>
        </p:spPr>
      </p:pic>
      <p:sp>
        <p:nvSpPr>
          <p:cNvPr id="13" name="Rectangle 12">
            <a:extLst>
              <a:ext uri="{FF2B5EF4-FFF2-40B4-BE49-F238E27FC236}">
                <a16:creationId xmlns:a16="http://schemas.microsoft.com/office/drawing/2014/main" id="{72A0797C-143C-14D1-44B6-C10827CAC259}"/>
              </a:ext>
            </a:extLst>
          </p:cNvPr>
          <p:cNvSpPr/>
          <p:nvPr/>
        </p:nvSpPr>
        <p:spPr>
          <a:xfrm>
            <a:off x="4611394" y="5811759"/>
            <a:ext cx="3867508" cy="9345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cs typeface="Calibri"/>
              </a:rPr>
              <a:t>Presented by : </a:t>
            </a:r>
            <a:r>
              <a:rPr lang="en-US" sz="2000" b="1" err="1">
                <a:cs typeface="Calibri"/>
              </a:rPr>
              <a:t>Sachin</a:t>
            </a:r>
            <a:r>
              <a:rPr lang="en-US" sz="2000" b="1" dirty="0">
                <a:cs typeface="Calibri"/>
              </a:rPr>
              <a:t> </a:t>
            </a:r>
            <a:r>
              <a:rPr lang="en-US" sz="2000" b="1" err="1">
                <a:cs typeface="Calibri"/>
              </a:rPr>
              <a:t>Narasapur</a:t>
            </a:r>
            <a:endParaRPr lang="en-US" sz="2000" b="1">
              <a:cs typeface="Calibri"/>
            </a:endParaRPr>
          </a:p>
          <a:p>
            <a:pPr algn="ctr"/>
            <a:r>
              <a:rPr lang="en-US" sz="2000" b="1" dirty="0">
                <a:cs typeface="Calibri"/>
              </a:rPr>
              <a:t>May 08, 2023</a:t>
            </a:r>
          </a:p>
          <a:p>
            <a:pPr algn="ctr"/>
            <a:endParaRPr lang="en-US" dirty="0">
              <a:cs typeface="Calibri"/>
            </a:endParaRPr>
          </a:p>
        </p:txBody>
      </p:sp>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1">
            <a:extLst>
              <a:ext uri="{FF2B5EF4-FFF2-40B4-BE49-F238E27FC236}">
                <a16:creationId xmlns:a16="http://schemas.microsoft.com/office/drawing/2014/main" id="{34696385-F215-45A7-80E8-E4F8C5159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155" y="-1365849"/>
            <a:ext cx="11077689" cy="923026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Diagonal Corners Snipped 2">
            <a:extLst>
              <a:ext uri="{FF2B5EF4-FFF2-40B4-BE49-F238E27FC236}">
                <a16:creationId xmlns:a16="http://schemas.microsoft.com/office/drawing/2014/main" id="{588DE5A9-AA13-44A2-7C49-1328248F823D}"/>
              </a:ext>
            </a:extLst>
          </p:cNvPr>
          <p:cNvSpPr/>
          <p:nvPr/>
        </p:nvSpPr>
        <p:spPr>
          <a:xfrm>
            <a:off x="331686" y="1614361"/>
            <a:ext cx="1423356" cy="776378"/>
          </a:xfrm>
          <a:prstGeom prst="snip2DiagRect">
            <a:avLst/>
          </a:prstGeom>
          <a:solidFill>
            <a:srgbClr val="F28377"/>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000" b="1" dirty="0">
                <a:solidFill>
                  <a:srgbClr val="000000"/>
                </a:solidFill>
                <a:cs typeface="Calibri"/>
              </a:rPr>
              <a:t>1.ASK</a:t>
            </a:r>
            <a:endParaRPr lang="en-US" dirty="0">
              <a:cs typeface="Calibri" panose="020F0502020204030204"/>
            </a:endParaRPr>
          </a:p>
        </p:txBody>
      </p:sp>
      <p:sp>
        <p:nvSpPr>
          <p:cNvPr id="7" name="Rectangle: Diagonal Corners Snipped 6">
            <a:extLst>
              <a:ext uri="{FF2B5EF4-FFF2-40B4-BE49-F238E27FC236}">
                <a16:creationId xmlns:a16="http://schemas.microsoft.com/office/drawing/2014/main" id="{A313DEAC-1E26-E717-C95A-03CC51B56494}"/>
              </a:ext>
            </a:extLst>
          </p:cNvPr>
          <p:cNvSpPr/>
          <p:nvPr/>
        </p:nvSpPr>
        <p:spPr>
          <a:xfrm>
            <a:off x="6585834" y="5093681"/>
            <a:ext cx="1351470" cy="776377"/>
          </a:xfrm>
          <a:prstGeom prst="snip2DiagRect">
            <a:avLst/>
          </a:prstGeom>
          <a:solidFill>
            <a:srgbClr val="F28377"/>
          </a:solidFill>
        </p:spPr>
        <p:style>
          <a:lnRef idx="0">
            <a:schemeClr val="accent2"/>
          </a:lnRef>
          <a:fillRef idx="3">
            <a:schemeClr val="accent2"/>
          </a:fillRef>
          <a:effectRef idx="3">
            <a:schemeClr val="accent2"/>
          </a:effectRef>
          <a:fontRef idx="minor">
            <a:schemeClr val="lt1"/>
          </a:fontRef>
        </p:style>
        <p:txBody>
          <a:bodyPr lIns="91440" tIns="45720" rIns="91440" bIns="45720" rtlCol="0" anchor="ctr"/>
          <a:lstStyle/>
          <a:p>
            <a:pPr algn="ctr"/>
            <a:r>
              <a:rPr lang="en-US" sz="2000" b="1" dirty="0">
                <a:solidFill>
                  <a:srgbClr val="000000"/>
                </a:solidFill>
                <a:cs typeface="Calibri"/>
              </a:rPr>
              <a:t>6.Act</a:t>
            </a:r>
            <a:endParaRPr lang="en-US" dirty="0">
              <a:cs typeface="Calibri" panose="020F0502020204030204"/>
            </a:endParaRPr>
          </a:p>
        </p:txBody>
      </p:sp>
      <p:sp>
        <p:nvSpPr>
          <p:cNvPr id="8" name="Rectangle: Diagonal Corners Snipped 7">
            <a:extLst>
              <a:ext uri="{FF2B5EF4-FFF2-40B4-BE49-F238E27FC236}">
                <a16:creationId xmlns:a16="http://schemas.microsoft.com/office/drawing/2014/main" id="{6A60A09A-6086-A6BD-315F-A77D4A395856}"/>
              </a:ext>
            </a:extLst>
          </p:cNvPr>
          <p:cNvSpPr/>
          <p:nvPr/>
        </p:nvSpPr>
        <p:spPr>
          <a:xfrm>
            <a:off x="6585835" y="3308760"/>
            <a:ext cx="1351470" cy="776377"/>
          </a:xfrm>
          <a:prstGeom prst="snip2DiagRect">
            <a:avLst/>
          </a:prstGeom>
          <a:solidFill>
            <a:srgbClr val="F28377"/>
          </a:solidFill>
        </p:spPr>
        <p:style>
          <a:lnRef idx="0">
            <a:schemeClr val="accent2"/>
          </a:lnRef>
          <a:fillRef idx="3">
            <a:schemeClr val="accent2"/>
          </a:fillRef>
          <a:effectRef idx="3">
            <a:schemeClr val="accent2"/>
          </a:effectRef>
          <a:fontRef idx="minor">
            <a:schemeClr val="lt1"/>
          </a:fontRef>
        </p:style>
        <p:txBody>
          <a:bodyPr lIns="91440" tIns="45720" rIns="91440" bIns="45720" rtlCol="0" anchor="ctr"/>
          <a:lstStyle/>
          <a:p>
            <a:pPr algn="ctr"/>
            <a:r>
              <a:rPr lang="en-US" sz="2000" b="1" dirty="0">
                <a:solidFill>
                  <a:srgbClr val="000000"/>
                </a:solidFill>
                <a:cs typeface="Calibri"/>
              </a:rPr>
              <a:t>5.Share</a:t>
            </a:r>
            <a:endParaRPr lang="en-US" dirty="0">
              <a:cs typeface="Calibri" panose="020F0502020204030204"/>
            </a:endParaRPr>
          </a:p>
        </p:txBody>
      </p:sp>
      <p:sp>
        <p:nvSpPr>
          <p:cNvPr id="9" name="Rectangle: Diagonal Corners Snipped 8">
            <a:extLst>
              <a:ext uri="{FF2B5EF4-FFF2-40B4-BE49-F238E27FC236}">
                <a16:creationId xmlns:a16="http://schemas.microsoft.com/office/drawing/2014/main" id="{C0AF9BED-0810-C27A-66A5-CCC6700A475D}"/>
              </a:ext>
            </a:extLst>
          </p:cNvPr>
          <p:cNvSpPr/>
          <p:nvPr/>
        </p:nvSpPr>
        <p:spPr>
          <a:xfrm>
            <a:off x="6585835" y="1614360"/>
            <a:ext cx="1351470" cy="776377"/>
          </a:xfrm>
          <a:prstGeom prst="snip2DiagRect">
            <a:avLst/>
          </a:prstGeom>
          <a:solidFill>
            <a:srgbClr val="F28377"/>
          </a:solidFill>
        </p:spPr>
        <p:style>
          <a:lnRef idx="0">
            <a:schemeClr val="accent2"/>
          </a:lnRef>
          <a:fillRef idx="3">
            <a:schemeClr val="accent2"/>
          </a:fillRef>
          <a:effectRef idx="3">
            <a:schemeClr val="accent2"/>
          </a:effectRef>
          <a:fontRef idx="minor">
            <a:schemeClr val="lt1"/>
          </a:fontRef>
        </p:style>
        <p:txBody>
          <a:bodyPr lIns="91440" tIns="45720" rIns="91440" bIns="45720" rtlCol="0" anchor="ctr"/>
          <a:lstStyle/>
          <a:p>
            <a:pPr algn="ctr"/>
            <a:r>
              <a:rPr lang="en-US" sz="2000" b="1" dirty="0">
                <a:solidFill>
                  <a:srgbClr val="000000"/>
                </a:solidFill>
                <a:cs typeface="Calibri"/>
              </a:rPr>
              <a:t>4.Analyze</a:t>
            </a:r>
          </a:p>
        </p:txBody>
      </p:sp>
      <p:sp>
        <p:nvSpPr>
          <p:cNvPr id="10" name="Rectangle: Diagonal Corners Snipped 9">
            <a:extLst>
              <a:ext uri="{FF2B5EF4-FFF2-40B4-BE49-F238E27FC236}">
                <a16:creationId xmlns:a16="http://schemas.microsoft.com/office/drawing/2014/main" id="{3464A74B-CC0C-5CAA-49A1-88EB3BB18E13}"/>
              </a:ext>
            </a:extLst>
          </p:cNvPr>
          <p:cNvSpPr/>
          <p:nvPr/>
        </p:nvSpPr>
        <p:spPr>
          <a:xfrm>
            <a:off x="403571" y="5093682"/>
            <a:ext cx="1351470" cy="776377"/>
          </a:xfrm>
          <a:prstGeom prst="snip2DiagRect">
            <a:avLst/>
          </a:prstGeom>
          <a:solidFill>
            <a:srgbClr val="F28377"/>
          </a:solidFill>
        </p:spPr>
        <p:style>
          <a:lnRef idx="0">
            <a:schemeClr val="accent2"/>
          </a:lnRef>
          <a:fillRef idx="3">
            <a:schemeClr val="accent2"/>
          </a:fillRef>
          <a:effectRef idx="3">
            <a:schemeClr val="accent2"/>
          </a:effectRef>
          <a:fontRef idx="minor">
            <a:schemeClr val="lt1"/>
          </a:fontRef>
        </p:style>
        <p:txBody>
          <a:bodyPr lIns="91440" tIns="45720" rIns="91440" bIns="45720" rtlCol="0" anchor="ctr"/>
          <a:lstStyle/>
          <a:p>
            <a:pPr algn="ctr"/>
            <a:r>
              <a:rPr lang="en-US" sz="2000" b="1" dirty="0">
                <a:solidFill>
                  <a:srgbClr val="000000"/>
                </a:solidFill>
                <a:cs typeface="Calibri"/>
              </a:rPr>
              <a:t>3.Process</a:t>
            </a:r>
            <a:endParaRPr lang="en-US" dirty="0">
              <a:cs typeface="Calibri" panose="020F0502020204030204"/>
            </a:endParaRPr>
          </a:p>
        </p:txBody>
      </p:sp>
      <p:sp>
        <p:nvSpPr>
          <p:cNvPr id="11" name="Rectangle: Diagonal Corners Snipped 10">
            <a:extLst>
              <a:ext uri="{FF2B5EF4-FFF2-40B4-BE49-F238E27FC236}">
                <a16:creationId xmlns:a16="http://schemas.microsoft.com/office/drawing/2014/main" id="{1D4F64AB-3D2E-A2DA-31EA-AEDB8C55334C}"/>
              </a:ext>
            </a:extLst>
          </p:cNvPr>
          <p:cNvSpPr/>
          <p:nvPr/>
        </p:nvSpPr>
        <p:spPr>
          <a:xfrm>
            <a:off x="331684" y="3310888"/>
            <a:ext cx="1423356" cy="776377"/>
          </a:xfrm>
          <a:prstGeom prst="snip2DiagRect">
            <a:avLst/>
          </a:prstGeom>
          <a:solidFill>
            <a:srgbClr val="F28377"/>
          </a:solidFill>
        </p:spPr>
        <p:style>
          <a:lnRef idx="0">
            <a:schemeClr val="accent2"/>
          </a:lnRef>
          <a:fillRef idx="3">
            <a:schemeClr val="accent2"/>
          </a:fillRef>
          <a:effectRef idx="3">
            <a:schemeClr val="accent2"/>
          </a:effectRef>
          <a:fontRef idx="minor">
            <a:schemeClr val="lt1"/>
          </a:fontRef>
        </p:style>
        <p:txBody>
          <a:bodyPr lIns="91440" tIns="45720" rIns="91440" bIns="45720" rtlCol="0" anchor="ctr"/>
          <a:lstStyle/>
          <a:p>
            <a:pPr algn="ctr"/>
            <a:r>
              <a:rPr lang="en-US" sz="2000" b="1" dirty="0">
                <a:solidFill>
                  <a:srgbClr val="000000"/>
                </a:solidFill>
                <a:cs typeface="Calibri"/>
              </a:rPr>
              <a:t>2.Prepare</a:t>
            </a:r>
            <a:endParaRPr lang="en-US" dirty="0">
              <a:cs typeface="Calibri" panose="020F0502020204030204"/>
            </a:endParaRPr>
          </a:p>
        </p:txBody>
      </p:sp>
      <p:sp>
        <p:nvSpPr>
          <p:cNvPr id="14" name="TextBox 13">
            <a:extLst>
              <a:ext uri="{FF2B5EF4-FFF2-40B4-BE49-F238E27FC236}">
                <a16:creationId xmlns:a16="http://schemas.microsoft.com/office/drawing/2014/main" id="{E55A94B4-21E9-7C7A-35FB-3C13459BEFC9}"/>
              </a:ext>
            </a:extLst>
          </p:cNvPr>
          <p:cNvSpPr txBox="1"/>
          <p:nvPr/>
        </p:nvSpPr>
        <p:spPr>
          <a:xfrm>
            <a:off x="2658014" y="229103"/>
            <a:ext cx="7868800" cy="646331"/>
          </a:xfrm>
          <a:prstGeom prst="rect">
            <a:avLst/>
          </a:prstGeom>
          <a:solidFill>
            <a:schemeClr val="accent2"/>
          </a:solidFill>
          <a:ln>
            <a:solidFill>
              <a:schemeClr val="tx1"/>
            </a:solidFill>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solidFill>
                  <a:schemeClr val="tx1"/>
                </a:solidFill>
                <a:cs typeface="Calibri"/>
              </a:rPr>
              <a:t>Approach to Solve This Case Study</a:t>
            </a:r>
            <a:endParaRPr lang="en-US" sz="3600" b="1">
              <a:solidFill>
                <a:schemeClr val="tx1"/>
              </a:solidFill>
              <a:cs typeface="Calibri" panose="020F0502020204030204"/>
            </a:endParaRPr>
          </a:p>
        </p:txBody>
      </p:sp>
      <p:sp>
        <p:nvSpPr>
          <p:cNvPr id="15" name="Arrow: Striped Right 14">
            <a:extLst>
              <a:ext uri="{FF2B5EF4-FFF2-40B4-BE49-F238E27FC236}">
                <a16:creationId xmlns:a16="http://schemas.microsoft.com/office/drawing/2014/main" id="{2B47D76A-76A5-91E2-A384-0BA4B323D58F}"/>
              </a:ext>
            </a:extLst>
          </p:cNvPr>
          <p:cNvSpPr/>
          <p:nvPr/>
        </p:nvSpPr>
        <p:spPr>
          <a:xfrm>
            <a:off x="1865390" y="4730685"/>
            <a:ext cx="3996904" cy="1509623"/>
          </a:xfrm>
          <a:prstGeom prst="stripedRightArrow">
            <a:avLst/>
          </a:prstGeom>
          <a:solidFill>
            <a:srgbClr val="F2837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dirty="0">
              <a:solidFill>
                <a:srgbClr val="000000"/>
              </a:solidFill>
              <a:ea typeface="+mn-lt"/>
              <a:cs typeface="+mn-lt"/>
            </a:endParaRPr>
          </a:p>
          <a:p>
            <a:pPr algn="ctr"/>
            <a:endParaRPr lang="en-US" sz="1100" dirty="0">
              <a:solidFill>
                <a:srgbClr val="000000"/>
              </a:solidFill>
              <a:ea typeface="+mn-lt"/>
              <a:cs typeface="+mn-lt"/>
            </a:endParaRPr>
          </a:p>
          <a:p>
            <a:pPr algn="ctr"/>
            <a:endParaRPr lang="en-US" sz="1100" dirty="0">
              <a:solidFill>
                <a:srgbClr val="000000"/>
              </a:solidFill>
              <a:ea typeface="+mn-lt"/>
              <a:cs typeface="+mn-lt"/>
            </a:endParaRPr>
          </a:p>
          <a:p>
            <a:pPr algn="ctr"/>
            <a:endParaRPr lang="en-US" sz="1100" dirty="0">
              <a:solidFill>
                <a:srgbClr val="000000"/>
              </a:solidFill>
              <a:ea typeface="+mn-lt"/>
              <a:cs typeface="+mn-lt"/>
            </a:endParaRPr>
          </a:p>
          <a:p>
            <a:pPr algn="ctr"/>
            <a:endParaRPr lang="en-US" sz="1100" dirty="0">
              <a:solidFill>
                <a:schemeClr val="tx1"/>
              </a:solidFill>
              <a:ea typeface="+mn-lt"/>
              <a:cs typeface="+mn-lt"/>
            </a:endParaRPr>
          </a:p>
          <a:p>
            <a:pPr algn="ctr"/>
            <a:r>
              <a:rPr lang="en-US" dirty="0">
                <a:solidFill>
                  <a:schemeClr val="tx1"/>
                </a:solidFill>
              </a:rPr>
              <a:t>Data Cleaning process</a:t>
            </a:r>
            <a:endParaRPr lang="en-US" dirty="0">
              <a:solidFill>
                <a:schemeClr val="tx1"/>
              </a:solidFill>
              <a:ea typeface="+mn-lt"/>
              <a:cs typeface="+mn-lt"/>
            </a:endParaRPr>
          </a:p>
          <a:p>
            <a:r>
              <a:rPr lang="en-US" sz="1100" dirty="0">
                <a:solidFill>
                  <a:schemeClr val="tx1"/>
                </a:solidFill>
                <a:ea typeface="+mn-lt"/>
                <a:cs typeface="+mn-lt"/>
              </a:rPr>
              <a:t>1. finding duplicates in both rows and columns </a:t>
            </a:r>
            <a:endParaRPr lang="en-US" dirty="0">
              <a:solidFill>
                <a:schemeClr val="tx1"/>
              </a:solidFill>
              <a:ea typeface="+mn-lt"/>
              <a:cs typeface="+mn-lt"/>
            </a:endParaRPr>
          </a:p>
          <a:p>
            <a:r>
              <a:rPr lang="en-US" sz="1100" dirty="0">
                <a:solidFill>
                  <a:schemeClr val="tx1"/>
                </a:solidFill>
                <a:ea typeface="+mn-lt"/>
                <a:cs typeface="+mn-lt"/>
              </a:rPr>
              <a:t>2. Missing </a:t>
            </a:r>
            <a:r>
              <a:rPr lang="en-US" sz="1100" dirty="0" err="1">
                <a:solidFill>
                  <a:schemeClr val="tx1"/>
                </a:solidFill>
                <a:ea typeface="+mn-lt"/>
                <a:cs typeface="+mn-lt"/>
              </a:rPr>
              <a:t>data,finding</a:t>
            </a:r>
            <a:r>
              <a:rPr lang="en-US" sz="1100" dirty="0">
                <a:solidFill>
                  <a:schemeClr val="tx1"/>
                </a:solidFill>
                <a:ea typeface="+mn-lt"/>
                <a:cs typeface="+mn-lt"/>
              </a:rPr>
              <a:t> unique values etc. </a:t>
            </a:r>
            <a:endParaRPr lang="en-US" dirty="0">
              <a:solidFill>
                <a:schemeClr val="tx1"/>
              </a:solidFill>
              <a:ea typeface="+mn-lt"/>
              <a:cs typeface="+mn-lt"/>
            </a:endParaRPr>
          </a:p>
          <a:p>
            <a:r>
              <a:rPr lang="en-US" sz="1100" dirty="0">
                <a:solidFill>
                  <a:schemeClr val="tx1"/>
                </a:solidFill>
                <a:ea typeface="+mn-lt"/>
                <a:cs typeface="+mn-lt"/>
              </a:rPr>
              <a:t>3. solving the errors.</a:t>
            </a:r>
            <a:endParaRPr lang="en-US" dirty="0">
              <a:solidFill>
                <a:schemeClr val="tx1"/>
              </a:solidFill>
              <a:cs typeface="Calibri" panose="020F0502020204030204"/>
            </a:endParaRPr>
          </a:p>
          <a:p>
            <a:pPr marL="285750" indent="-285750" algn="ctr">
              <a:buFont typeface="Arial"/>
              <a:buChar char="•"/>
            </a:pPr>
            <a:endParaRPr lang="en-US" dirty="0">
              <a:solidFill>
                <a:srgbClr val="FFFFFF"/>
              </a:solidFill>
              <a:ea typeface="+mn-lt"/>
              <a:cs typeface="+mn-lt"/>
            </a:endParaRPr>
          </a:p>
          <a:p>
            <a:pPr algn="ctr"/>
            <a:br>
              <a:rPr lang="en-US" dirty="0"/>
            </a:br>
            <a:endParaRPr lang="en-US" dirty="0"/>
          </a:p>
          <a:p>
            <a:pPr algn="ctr"/>
            <a:endParaRPr lang="en-US" sz="1100" dirty="0">
              <a:solidFill>
                <a:srgbClr val="000000"/>
              </a:solidFill>
              <a:cs typeface="Calibri"/>
            </a:endParaRPr>
          </a:p>
        </p:txBody>
      </p:sp>
      <p:sp>
        <p:nvSpPr>
          <p:cNvPr id="18" name="Arrow: Striped Right 17">
            <a:extLst>
              <a:ext uri="{FF2B5EF4-FFF2-40B4-BE49-F238E27FC236}">
                <a16:creationId xmlns:a16="http://schemas.microsoft.com/office/drawing/2014/main" id="{90EB29E1-300F-FC98-6790-7FDD9FB74B88}"/>
              </a:ext>
            </a:extLst>
          </p:cNvPr>
          <p:cNvSpPr/>
          <p:nvPr/>
        </p:nvSpPr>
        <p:spPr>
          <a:xfrm>
            <a:off x="1865389" y="1245240"/>
            <a:ext cx="3996904" cy="1509623"/>
          </a:xfrm>
          <a:prstGeom prst="stripedRightArrow">
            <a:avLst/>
          </a:prstGeom>
          <a:solidFill>
            <a:srgbClr val="F2837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dirty="0">
              <a:solidFill>
                <a:srgbClr val="000000"/>
              </a:solidFill>
              <a:ea typeface="+mn-lt"/>
              <a:cs typeface="+mn-lt"/>
            </a:endParaRPr>
          </a:p>
          <a:p>
            <a:pPr algn="ctr"/>
            <a:endParaRPr lang="en-US" sz="1100" dirty="0">
              <a:solidFill>
                <a:srgbClr val="000000"/>
              </a:solidFill>
              <a:ea typeface="+mn-lt"/>
              <a:cs typeface="+mn-lt"/>
            </a:endParaRPr>
          </a:p>
          <a:p>
            <a:pPr algn="ctr"/>
            <a:endParaRPr lang="en-US" sz="1100" dirty="0">
              <a:solidFill>
                <a:schemeClr val="tx1"/>
              </a:solidFill>
            </a:endParaRPr>
          </a:p>
          <a:p>
            <a:pPr algn="ctr"/>
            <a:endParaRPr lang="en-US" sz="1100" dirty="0">
              <a:solidFill>
                <a:schemeClr val="tx1"/>
              </a:solidFill>
            </a:endParaRPr>
          </a:p>
          <a:p>
            <a:pPr algn="ctr"/>
            <a:endParaRPr lang="en-US" dirty="0">
              <a:solidFill>
                <a:schemeClr val="tx1"/>
              </a:solidFill>
              <a:cs typeface="Calibri"/>
            </a:endParaRPr>
          </a:p>
          <a:p>
            <a:r>
              <a:rPr lang="en-US" sz="1100" dirty="0">
                <a:solidFill>
                  <a:schemeClr val="tx1"/>
                </a:solidFill>
                <a:ea typeface="+mn-lt"/>
                <a:cs typeface="+mn-lt"/>
              </a:rPr>
              <a:t>1. Trends in smart device usage?</a:t>
            </a:r>
            <a:endParaRPr lang="en-US" dirty="0">
              <a:solidFill>
                <a:schemeClr val="tx1"/>
              </a:solidFill>
              <a:ea typeface="+mn-lt"/>
              <a:cs typeface="+mn-lt"/>
            </a:endParaRPr>
          </a:p>
          <a:p>
            <a:r>
              <a:rPr lang="en-US" sz="1100" dirty="0">
                <a:solidFill>
                  <a:schemeClr val="tx1"/>
                </a:solidFill>
                <a:ea typeface="+mn-lt"/>
                <a:cs typeface="+mn-lt"/>
              </a:rPr>
              <a:t>2. Trends apply to </a:t>
            </a:r>
            <a:r>
              <a:rPr lang="en-US" sz="1100" dirty="0" err="1">
                <a:solidFill>
                  <a:schemeClr val="tx1"/>
                </a:solidFill>
                <a:ea typeface="+mn-lt"/>
                <a:cs typeface="+mn-lt"/>
              </a:rPr>
              <a:t>Bellabeat</a:t>
            </a:r>
            <a:r>
              <a:rPr lang="en-US" sz="1100" dirty="0">
                <a:solidFill>
                  <a:schemeClr val="tx1"/>
                </a:solidFill>
                <a:ea typeface="+mn-lt"/>
                <a:cs typeface="+mn-lt"/>
              </a:rPr>
              <a:t>  customers ?</a:t>
            </a:r>
            <a:endParaRPr lang="en-US" dirty="0">
              <a:solidFill>
                <a:schemeClr val="tx1"/>
              </a:solidFill>
              <a:ea typeface="+mn-lt"/>
              <a:cs typeface="+mn-lt"/>
            </a:endParaRPr>
          </a:p>
          <a:p>
            <a:r>
              <a:rPr lang="en-US" sz="1100" dirty="0">
                <a:solidFill>
                  <a:schemeClr val="tx1"/>
                </a:solidFill>
                <a:ea typeface="+mn-lt"/>
                <a:cs typeface="+mn-lt"/>
              </a:rPr>
              <a:t>3. Trends help influence </a:t>
            </a:r>
            <a:r>
              <a:rPr lang="en-US" sz="1100" dirty="0" err="1">
                <a:solidFill>
                  <a:schemeClr val="tx1"/>
                </a:solidFill>
                <a:ea typeface="+mn-lt"/>
                <a:cs typeface="+mn-lt"/>
              </a:rPr>
              <a:t>Bellabeat</a:t>
            </a:r>
            <a:r>
              <a:rPr lang="en-US" sz="1100" dirty="0">
                <a:solidFill>
                  <a:schemeClr val="tx1"/>
                </a:solidFill>
                <a:ea typeface="+mn-lt"/>
                <a:cs typeface="+mn-lt"/>
              </a:rPr>
              <a:t> marketing strategy?</a:t>
            </a:r>
            <a:endParaRPr lang="en-US" sz="1100" dirty="0">
              <a:solidFill>
                <a:schemeClr val="tx1"/>
              </a:solidFill>
              <a:cs typeface="Calibri" panose="020F0502020204030204"/>
            </a:endParaRPr>
          </a:p>
          <a:p>
            <a:pPr marL="285750" indent="-285750" algn="ctr">
              <a:buFont typeface="Arial"/>
              <a:buChar char="•"/>
            </a:pPr>
            <a:endParaRPr lang="en-US" dirty="0">
              <a:solidFill>
                <a:srgbClr val="FFFFFF"/>
              </a:solidFill>
              <a:ea typeface="+mn-lt"/>
              <a:cs typeface="+mn-lt"/>
            </a:endParaRPr>
          </a:p>
          <a:p>
            <a:pPr algn="ctr"/>
            <a:br>
              <a:rPr lang="en-US" dirty="0"/>
            </a:br>
            <a:endParaRPr lang="en-US" dirty="0"/>
          </a:p>
          <a:p>
            <a:pPr algn="ctr"/>
            <a:endParaRPr lang="en-US" sz="1100" dirty="0">
              <a:solidFill>
                <a:srgbClr val="000000"/>
              </a:solidFill>
              <a:cs typeface="Calibri"/>
            </a:endParaRPr>
          </a:p>
        </p:txBody>
      </p:sp>
      <p:sp>
        <p:nvSpPr>
          <p:cNvPr id="19" name="Arrow: Striped Right 18">
            <a:extLst>
              <a:ext uri="{FF2B5EF4-FFF2-40B4-BE49-F238E27FC236}">
                <a16:creationId xmlns:a16="http://schemas.microsoft.com/office/drawing/2014/main" id="{DA42F631-3338-5B4F-2012-153E5AEAB457}"/>
              </a:ext>
            </a:extLst>
          </p:cNvPr>
          <p:cNvSpPr/>
          <p:nvPr/>
        </p:nvSpPr>
        <p:spPr>
          <a:xfrm>
            <a:off x="1865390" y="2938574"/>
            <a:ext cx="3996904" cy="1594289"/>
          </a:xfrm>
          <a:prstGeom prst="stripedRightArrow">
            <a:avLst/>
          </a:prstGeom>
          <a:solidFill>
            <a:srgbClr val="F2837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dirty="0">
              <a:solidFill>
                <a:srgbClr val="000000"/>
              </a:solidFill>
              <a:ea typeface="+mn-lt"/>
              <a:cs typeface="+mn-lt"/>
            </a:endParaRPr>
          </a:p>
          <a:p>
            <a:pPr algn="ctr"/>
            <a:endParaRPr lang="en-US" sz="1100" dirty="0">
              <a:solidFill>
                <a:srgbClr val="000000"/>
              </a:solidFill>
              <a:ea typeface="+mn-lt"/>
              <a:cs typeface="+mn-lt"/>
            </a:endParaRPr>
          </a:p>
          <a:p>
            <a:pPr algn="ctr"/>
            <a:endParaRPr lang="en-US" sz="1100" dirty="0">
              <a:solidFill>
                <a:srgbClr val="000000"/>
              </a:solidFill>
              <a:ea typeface="+mn-lt"/>
              <a:cs typeface="+mn-lt"/>
            </a:endParaRPr>
          </a:p>
          <a:p>
            <a:pPr algn="ctr"/>
            <a:endParaRPr lang="en-US" sz="1100" dirty="0">
              <a:solidFill>
                <a:srgbClr val="000000"/>
              </a:solidFill>
              <a:ea typeface="+mn-lt"/>
              <a:cs typeface="+mn-lt"/>
            </a:endParaRPr>
          </a:p>
          <a:p>
            <a:pPr algn="ctr"/>
            <a:endParaRPr lang="en-US" sz="1100" dirty="0">
              <a:solidFill>
                <a:schemeClr val="tx1"/>
              </a:solidFill>
              <a:ea typeface="+mn-lt"/>
              <a:cs typeface="+mn-lt"/>
            </a:endParaRPr>
          </a:p>
          <a:p>
            <a:pPr algn="ctr"/>
            <a:endParaRPr lang="en-US" dirty="0">
              <a:solidFill>
                <a:schemeClr val="tx1"/>
              </a:solidFill>
              <a:ea typeface="+mn-lt"/>
              <a:cs typeface="+mn-lt"/>
            </a:endParaRPr>
          </a:p>
          <a:p>
            <a:r>
              <a:rPr lang="en-US" sz="1100" dirty="0">
                <a:solidFill>
                  <a:schemeClr val="tx1"/>
                </a:solidFill>
                <a:ea typeface="+mn-lt"/>
                <a:cs typeface="+mn-lt"/>
              </a:rPr>
              <a:t>1.Used  public data that explores smart device</a:t>
            </a:r>
            <a:endParaRPr lang="en-US" dirty="0">
              <a:solidFill>
                <a:schemeClr val="tx1"/>
              </a:solidFill>
              <a:ea typeface="+mn-lt"/>
              <a:cs typeface="+mn-lt"/>
            </a:endParaRPr>
          </a:p>
          <a:p>
            <a:r>
              <a:rPr lang="en-US" sz="1100" dirty="0">
                <a:solidFill>
                  <a:schemeClr val="tx1"/>
                </a:solidFill>
                <a:ea typeface="+mn-lt"/>
                <a:cs typeface="+mn-lt"/>
              </a:rPr>
              <a:t>    users  daily  habits.</a:t>
            </a:r>
            <a:endParaRPr lang="en-US" dirty="0">
              <a:solidFill>
                <a:schemeClr val="tx1"/>
              </a:solidFill>
              <a:ea typeface="+mn-lt"/>
              <a:cs typeface="+mn-lt"/>
            </a:endParaRPr>
          </a:p>
          <a:p>
            <a:r>
              <a:rPr lang="en-US" sz="1100" dirty="0">
                <a:solidFill>
                  <a:schemeClr val="tx1"/>
                </a:solidFill>
                <a:ea typeface="+mn-lt"/>
                <a:cs typeface="+mn-lt"/>
              </a:rPr>
              <a:t>2.FitBit Fitness Tracker Data , From Kaggle</a:t>
            </a:r>
          </a:p>
          <a:p>
            <a:r>
              <a:rPr lang="en-US" sz="1100" dirty="0">
                <a:solidFill>
                  <a:schemeClr val="tx1"/>
                </a:solidFill>
                <a:ea typeface="+mn-lt"/>
                <a:cs typeface="+mn-lt"/>
              </a:rPr>
              <a:t>3. Analysis of Tracked Data</a:t>
            </a:r>
            <a:endParaRPr lang="en-US" sz="1100" dirty="0">
              <a:solidFill>
                <a:schemeClr val="tx1"/>
              </a:solidFill>
              <a:cs typeface="Calibri" panose="020F0502020204030204"/>
            </a:endParaRPr>
          </a:p>
          <a:p>
            <a:pPr marL="285750" indent="-285750" algn="ctr">
              <a:buFont typeface="Arial"/>
              <a:buChar char="•"/>
            </a:pPr>
            <a:endParaRPr lang="en-US" dirty="0">
              <a:solidFill>
                <a:srgbClr val="FFFFFF"/>
              </a:solidFill>
              <a:ea typeface="+mn-lt"/>
              <a:cs typeface="+mn-lt"/>
            </a:endParaRPr>
          </a:p>
          <a:p>
            <a:pPr algn="ctr"/>
            <a:br>
              <a:rPr lang="en-US" dirty="0"/>
            </a:br>
            <a:endParaRPr lang="en-US" dirty="0"/>
          </a:p>
          <a:p>
            <a:pPr algn="ctr"/>
            <a:endParaRPr lang="en-US" sz="1100" dirty="0">
              <a:solidFill>
                <a:srgbClr val="000000"/>
              </a:solidFill>
              <a:cs typeface="Calibri"/>
            </a:endParaRPr>
          </a:p>
        </p:txBody>
      </p:sp>
      <p:sp>
        <p:nvSpPr>
          <p:cNvPr id="21" name="Arrow: Striped Right 20">
            <a:extLst>
              <a:ext uri="{FF2B5EF4-FFF2-40B4-BE49-F238E27FC236}">
                <a16:creationId xmlns:a16="http://schemas.microsoft.com/office/drawing/2014/main" id="{0FAA4D01-255D-E3A8-935F-0B76B2892B18}"/>
              </a:ext>
            </a:extLst>
          </p:cNvPr>
          <p:cNvSpPr/>
          <p:nvPr/>
        </p:nvSpPr>
        <p:spPr>
          <a:xfrm>
            <a:off x="8060168" y="1245240"/>
            <a:ext cx="3996904" cy="1509623"/>
          </a:xfrm>
          <a:prstGeom prst="stripedRightArrow">
            <a:avLst/>
          </a:prstGeom>
          <a:solidFill>
            <a:srgbClr val="F2837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dirty="0">
              <a:solidFill>
                <a:srgbClr val="000000"/>
              </a:solidFill>
              <a:ea typeface="+mn-lt"/>
              <a:cs typeface="+mn-lt"/>
            </a:endParaRPr>
          </a:p>
          <a:p>
            <a:pPr algn="ctr"/>
            <a:endParaRPr lang="en-US" sz="1100" dirty="0">
              <a:solidFill>
                <a:schemeClr val="tx1"/>
              </a:solidFill>
              <a:cs typeface="Calibri" panose="020F0502020204030204"/>
            </a:endParaRPr>
          </a:p>
          <a:p>
            <a:r>
              <a:rPr lang="en-US" sz="1100" dirty="0">
                <a:solidFill>
                  <a:schemeClr val="tx1"/>
                </a:solidFill>
                <a:cs typeface="Calibri" panose="020F0502020204030204"/>
              </a:rPr>
              <a:t>1.</a:t>
            </a:r>
            <a:r>
              <a:rPr lang="en-US" sz="1100" dirty="0">
                <a:solidFill>
                  <a:schemeClr val="tx1"/>
                </a:solidFill>
                <a:latin typeface="Consolas"/>
                <a:cs typeface="Calibri" panose="020F0502020204030204"/>
              </a:rPr>
              <a:t>Organize and format your data</a:t>
            </a:r>
            <a:endParaRPr lang="en-US" dirty="0">
              <a:solidFill>
                <a:schemeClr val="tx1"/>
              </a:solidFill>
              <a:cs typeface="Calibri" panose="020F0502020204030204"/>
            </a:endParaRPr>
          </a:p>
          <a:p>
            <a:r>
              <a:rPr lang="en-US" sz="1100" dirty="0">
                <a:solidFill>
                  <a:schemeClr val="tx1"/>
                </a:solidFill>
                <a:cs typeface="Calibri" panose="020F0502020204030204"/>
              </a:rPr>
              <a:t>2. Identify trends and relationships</a:t>
            </a:r>
            <a:endParaRPr lang="en-US" dirty="0">
              <a:solidFill>
                <a:schemeClr val="tx1"/>
              </a:solidFill>
              <a:cs typeface="Calibri" panose="020F0502020204030204"/>
            </a:endParaRPr>
          </a:p>
          <a:p>
            <a:r>
              <a:rPr lang="en-US" sz="1100" dirty="0">
                <a:solidFill>
                  <a:schemeClr val="tx1"/>
                </a:solidFill>
                <a:cs typeface="Calibri" panose="020F0502020204030204"/>
              </a:rPr>
              <a:t>3. Aggregating your data so it's useful and accessible</a:t>
            </a:r>
            <a:br>
              <a:rPr lang="en-US" dirty="0"/>
            </a:br>
            <a:endParaRPr lang="en-US">
              <a:cs typeface="Calibri" panose="020F0502020204030204"/>
            </a:endParaRPr>
          </a:p>
          <a:p>
            <a:pPr algn="ctr"/>
            <a:endParaRPr lang="en-US" sz="1100" dirty="0">
              <a:solidFill>
                <a:srgbClr val="000000"/>
              </a:solidFill>
              <a:cs typeface="Calibri"/>
            </a:endParaRPr>
          </a:p>
        </p:txBody>
      </p:sp>
      <p:sp>
        <p:nvSpPr>
          <p:cNvPr id="22" name="Arrow: Striped Right 21">
            <a:extLst>
              <a:ext uri="{FF2B5EF4-FFF2-40B4-BE49-F238E27FC236}">
                <a16:creationId xmlns:a16="http://schemas.microsoft.com/office/drawing/2014/main" id="{4D4BFC69-168A-3D6F-0B5B-55166CCE2366}"/>
              </a:ext>
            </a:extLst>
          </p:cNvPr>
          <p:cNvSpPr/>
          <p:nvPr/>
        </p:nvSpPr>
        <p:spPr>
          <a:xfrm>
            <a:off x="8201279" y="2938573"/>
            <a:ext cx="3855793" cy="1594289"/>
          </a:xfrm>
          <a:prstGeom prst="stripedRightArrow">
            <a:avLst/>
          </a:prstGeom>
          <a:solidFill>
            <a:srgbClr val="F2837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dirty="0">
              <a:solidFill>
                <a:srgbClr val="000000"/>
              </a:solidFill>
              <a:ea typeface="+mn-lt"/>
              <a:cs typeface="+mn-lt"/>
            </a:endParaRPr>
          </a:p>
          <a:p>
            <a:pPr algn="ctr"/>
            <a:endParaRPr lang="en-US" sz="1100" dirty="0">
              <a:solidFill>
                <a:schemeClr val="tx1"/>
              </a:solidFill>
              <a:cs typeface="Calibri" panose="020F0502020204030204"/>
            </a:endParaRPr>
          </a:p>
          <a:p>
            <a:endParaRPr lang="en-US" sz="1100" dirty="0">
              <a:solidFill>
                <a:schemeClr val="tx1"/>
              </a:solidFill>
              <a:cs typeface="Calibri" panose="020F0502020204030204"/>
            </a:endParaRPr>
          </a:p>
          <a:p>
            <a:endParaRPr lang="en-US" sz="1100" dirty="0">
              <a:solidFill>
                <a:schemeClr val="tx1"/>
              </a:solidFill>
              <a:cs typeface="Calibri" panose="020F0502020204030204"/>
            </a:endParaRPr>
          </a:p>
          <a:p>
            <a:r>
              <a:rPr lang="en-US" sz="1100" dirty="0">
                <a:solidFill>
                  <a:schemeClr val="tx1"/>
                </a:solidFill>
                <a:cs typeface="Calibri" panose="020F0502020204030204"/>
              </a:rPr>
              <a:t>1</a:t>
            </a:r>
            <a:r>
              <a:rPr lang="en-US" sz="1100" dirty="0">
                <a:solidFill>
                  <a:schemeClr val="tx1"/>
                </a:solidFill>
              </a:rPr>
              <a:t>.Now</a:t>
            </a:r>
            <a:r>
              <a:rPr lang="en-US" sz="1100" dirty="0">
                <a:solidFill>
                  <a:schemeClr val="tx1"/>
                </a:solidFill>
                <a:ea typeface="+mn-lt"/>
                <a:cs typeface="+mn-lt"/>
              </a:rPr>
              <a:t> we create data visualizations to clearly communicate your high-level insights and </a:t>
            </a:r>
            <a:r>
              <a:rPr lang="en-US" sz="1100">
                <a:solidFill>
                  <a:schemeClr val="tx1"/>
                </a:solidFill>
                <a:ea typeface="+mn-lt"/>
                <a:cs typeface="+mn-lt"/>
              </a:rPr>
              <a:t>recommendations.</a:t>
            </a:r>
            <a:endParaRPr lang="en-US">
              <a:solidFill>
                <a:schemeClr val="tx1"/>
              </a:solidFill>
              <a:cs typeface="Calibri" panose="020F0502020204030204"/>
            </a:endParaRPr>
          </a:p>
          <a:p>
            <a:r>
              <a:rPr lang="en-US" sz="1100" dirty="0">
                <a:solidFill>
                  <a:schemeClr val="tx1"/>
                </a:solidFill>
                <a:cs typeface="Calibri" panose="020F0502020204030204"/>
              </a:rPr>
              <a:t>2.Barchat, Scatterplot, pie chart, Histogram</a:t>
            </a:r>
            <a:endParaRPr lang="en-US" dirty="0">
              <a:solidFill>
                <a:schemeClr val="tx1"/>
              </a:solidFill>
              <a:cs typeface="Calibri" panose="020F0502020204030204"/>
            </a:endParaRPr>
          </a:p>
          <a:p>
            <a:br>
              <a:rPr lang="en-US" dirty="0"/>
            </a:br>
            <a:endParaRPr lang="en-US">
              <a:cs typeface="Calibri" panose="020F0502020204030204"/>
            </a:endParaRPr>
          </a:p>
          <a:p>
            <a:pPr algn="ctr"/>
            <a:endParaRPr lang="en-US" sz="1100" dirty="0">
              <a:solidFill>
                <a:srgbClr val="000000"/>
              </a:solidFill>
              <a:cs typeface="Calibri"/>
            </a:endParaRPr>
          </a:p>
        </p:txBody>
      </p:sp>
      <p:sp>
        <p:nvSpPr>
          <p:cNvPr id="23" name="Arrow: Striped Right 22">
            <a:extLst>
              <a:ext uri="{FF2B5EF4-FFF2-40B4-BE49-F238E27FC236}">
                <a16:creationId xmlns:a16="http://schemas.microsoft.com/office/drawing/2014/main" id="{E2F0CAB7-5E64-A55A-8CC8-BBA3AA2D77A3}"/>
              </a:ext>
            </a:extLst>
          </p:cNvPr>
          <p:cNvSpPr/>
          <p:nvPr/>
        </p:nvSpPr>
        <p:spPr>
          <a:xfrm>
            <a:off x="8201279" y="4688351"/>
            <a:ext cx="3996904" cy="1594289"/>
          </a:xfrm>
          <a:prstGeom prst="stripedRightArrow">
            <a:avLst/>
          </a:prstGeom>
          <a:solidFill>
            <a:srgbClr val="F2837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dirty="0">
              <a:solidFill>
                <a:srgbClr val="000000"/>
              </a:solidFill>
              <a:ea typeface="+mn-lt"/>
              <a:cs typeface="+mn-lt"/>
            </a:endParaRPr>
          </a:p>
          <a:p>
            <a:pPr algn="ctr"/>
            <a:endParaRPr lang="en-US" sz="1100" dirty="0">
              <a:solidFill>
                <a:schemeClr val="tx1"/>
              </a:solidFill>
              <a:cs typeface="Calibri" panose="020F0502020204030204"/>
            </a:endParaRPr>
          </a:p>
          <a:p>
            <a:r>
              <a:rPr lang="en-US" sz="1100" dirty="0">
                <a:solidFill>
                  <a:schemeClr val="tx1"/>
                </a:solidFill>
                <a:cs typeface="Calibri" panose="020F0502020204030204"/>
              </a:rPr>
              <a:t>1.Answer to asked business questions</a:t>
            </a:r>
            <a:endParaRPr lang="en-US" sz="1100" dirty="0">
              <a:solidFill>
                <a:schemeClr val="tx1"/>
              </a:solidFill>
              <a:latin typeface="Consolas"/>
              <a:cs typeface="Calibri" panose="020F0502020204030204"/>
            </a:endParaRPr>
          </a:p>
          <a:p>
            <a:r>
              <a:rPr lang="en-US" sz="1100" dirty="0">
                <a:solidFill>
                  <a:schemeClr val="tx1"/>
                </a:solidFill>
                <a:cs typeface="Calibri" panose="020F0502020204030204"/>
              </a:rPr>
              <a:t>2. Recommendations</a:t>
            </a:r>
            <a:endParaRPr lang="en-US" dirty="0">
              <a:solidFill>
                <a:schemeClr val="tx1"/>
              </a:solidFill>
              <a:cs typeface="Calibri" panose="020F0502020204030204"/>
            </a:endParaRPr>
          </a:p>
          <a:p>
            <a:r>
              <a:rPr lang="en-US" sz="1100" dirty="0">
                <a:solidFill>
                  <a:schemeClr val="tx1"/>
                </a:solidFill>
                <a:cs typeface="Calibri" panose="020F0502020204030204"/>
              </a:rPr>
              <a:t>3.Conclusions and </a:t>
            </a:r>
            <a:r>
              <a:rPr lang="en-US" sz="1100" dirty="0" err="1">
                <a:solidFill>
                  <a:schemeClr val="tx1"/>
                </a:solidFill>
                <a:cs typeface="Calibri" panose="020F0502020204030204"/>
              </a:rPr>
              <a:t>Deciision</a:t>
            </a:r>
            <a:r>
              <a:rPr lang="en-US" sz="1100" dirty="0">
                <a:solidFill>
                  <a:schemeClr val="tx1"/>
                </a:solidFill>
                <a:cs typeface="Calibri" panose="020F0502020204030204"/>
              </a:rPr>
              <a:t> making</a:t>
            </a:r>
            <a:br>
              <a:rPr lang="en-US" dirty="0"/>
            </a:br>
            <a:endParaRPr lang="en-US">
              <a:cs typeface="Calibri" panose="020F0502020204030204"/>
            </a:endParaRPr>
          </a:p>
          <a:p>
            <a:pPr algn="ctr"/>
            <a:endParaRPr lang="en-US" sz="1100" dirty="0">
              <a:solidFill>
                <a:srgbClr val="000000"/>
              </a:solidFill>
              <a:cs typeface="Calibri"/>
            </a:endParaRPr>
          </a:p>
        </p:txBody>
      </p:sp>
    </p:spTree>
    <p:extLst>
      <p:ext uri="{BB962C8B-B14F-4D97-AF65-F5344CB8AC3E}">
        <p14:creationId xmlns:p14="http://schemas.microsoft.com/office/powerpoint/2010/main" val="2977160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BE3FA7-0D70-4431-814F-D8C40576E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3" descr="Chart, pie chart&#10;&#10;Description automatically generated">
            <a:extLst>
              <a:ext uri="{FF2B5EF4-FFF2-40B4-BE49-F238E27FC236}">
                <a16:creationId xmlns:a16="http://schemas.microsoft.com/office/drawing/2014/main" id="{5ACA95F6-6968-0554-5193-F68360FA7008}"/>
              </a:ext>
            </a:extLst>
          </p:cNvPr>
          <p:cNvPicPr>
            <a:picLocks noChangeAspect="1"/>
          </p:cNvPicPr>
          <p:nvPr/>
        </p:nvPicPr>
        <p:blipFill>
          <a:blip r:embed="rId2"/>
          <a:stretch>
            <a:fillRect/>
          </a:stretch>
        </p:blipFill>
        <p:spPr>
          <a:xfrm>
            <a:off x="2220609" y="1998231"/>
            <a:ext cx="8210324" cy="4730062"/>
          </a:xfrm>
          <a:prstGeom prst="rect">
            <a:avLst/>
          </a:prstGeom>
        </p:spPr>
      </p:pic>
      <p:sp>
        <p:nvSpPr>
          <p:cNvPr id="2" name="TextBox 1">
            <a:extLst>
              <a:ext uri="{FF2B5EF4-FFF2-40B4-BE49-F238E27FC236}">
                <a16:creationId xmlns:a16="http://schemas.microsoft.com/office/drawing/2014/main" id="{EBAECB5A-3566-711C-429E-5FF630E8C90E}"/>
              </a:ext>
            </a:extLst>
          </p:cNvPr>
          <p:cNvSpPr txBox="1"/>
          <p:nvPr/>
        </p:nvSpPr>
        <p:spPr>
          <a:xfrm>
            <a:off x="2383910" y="166849"/>
            <a:ext cx="7914447"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ea typeface="+mn-lt"/>
                <a:cs typeface="+mn-lt"/>
              </a:rPr>
              <a:t>      HOW ACTIVE TOTAL?</a:t>
            </a:r>
            <a:endParaRPr lang="en-US" sz="1400" b="1">
              <a:cs typeface="Calibri"/>
            </a:endParaRPr>
          </a:p>
          <a:p>
            <a:pPr algn="ctr"/>
            <a:r>
              <a:rPr lang="en-US" sz="1600" b="1" dirty="0">
                <a:solidFill>
                  <a:srgbClr val="F27779"/>
                </a:solidFill>
                <a:ea typeface="+mn-lt"/>
                <a:cs typeface="+mn-lt"/>
              </a:rPr>
              <a:t>81.30%</a:t>
            </a:r>
            <a:r>
              <a:rPr lang="en-US" sz="1600" b="1" dirty="0">
                <a:ea typeface="+mn-lt"/>
                <a:cs typeface="+mn-lt"/>
              </a:rPr>
              <a:t> in </a:t>
            </a:r>
            <a:r>
              <a:rPr lang="en-US" sz="1600" b="1" dirty="0">
                <a:solidFill>
                  <a:srgbClr val="F27779"/>
                </a:solidFill>
                <a:ea typeface="+mn-lt"/>
                <a:cs typeface="+mn-lt"/>
              </a:rPr>
              <a:t>SEDENTARY </a:t>
            </a:r>
            <a:r>
              <a:rPr lang="en-US" sz="1600" b="1" dirty="0">
                <a:ea typeface="+mn-lt"/>
                <a:cs typeface="+mn-lt"/>
              </a:rPr>
              <a:t>minutes</a:t>
            </a:r>
          </a:p>
          <a:p>
            <a:pPr algn="ctr"/>
            <a:r>
              <a:rPr lang="en-US" sz="1600" b="1" dirty="0">
                <a:solidFill>
                  <a:srgbClr val="F27779"/>
                </a:solidFill>
                <a:ea typeface="+mn-lt"/>
                <a:cs typeface="+mn-lt"/>
              </a:rPr>
              <a:t>2.85%</a:t>
            </a:r>
            <a:r>
              <a:rPr lang="en-US" sz="1600" b="1" dirty="0">
                <a:ea typeface="+mn-lt"/>
                <a:cs typeface="+mn-lt"/>
              </a:rPr>
              <a:t> in fairly to very </a:t>
            </a:r>
            <a:r>
              <a:rPr lang="en-US" sz="1600" b="1" dirty="0">
                <a:solidFill>
                  <a:srgbClr val="F27779"/>
                </a:solidFill>
                <a:ea typeface="+mn-lt"/>
                <a:cs typeface="+mn-lt"/>
              </a:rPr>
              <a:t>ACTIVE</a:t>
            </a:r>
            <a:r>
              <a:rPr lang="en-US" sz="1600" b="1" dirty="0">
                <a:ea typeface="+mn-lt"/>
                <a:cs typeface="+mn-lt"/>
              </a:rPr>
              <a:t> minutes</a:t>
            </a:r>
          </a:p>
          <a:p>
            <a:endParaRPr lang="en-US" sz="1200" b="1" dirty="0">
              <a:ea typeface="+mn-lt"/>
              <a:cs typeface="+mn-lt"/>
            </a:endParaRPr>
          </a:p>
          <a:p>
            <a:r>
              <a:rPr lang="en-US" sz="1200" b="1" dirty="0">
                <a:ea typeface="+mn-lt"/>
                <a:cs typeface="+mn-lt"/>
              </a:rPr>
              <a:t>1.Sedentary minutes take the</a:t>
            </a:r>
            <a:r>
              <a:rPr lang="en-US" sz="1200" b="1" dirty="0">
                <a:solidFill>
                  <a:srgbClr val="F27779"/>
                </a:solidFill>
                <a:ea typeface="+mn-lt"/>
                <a:cs typeface="+mn-lt"/>
              </a:rPr>
              <a:t> BIGGEST PERCENTAGE OF</a:t>
            </a:r>
            <a:r>
              <a:rPr lang="en-US" sz="1200" b="1" dirty="0">
                <a:solidFill>
                  <a:srgbClr val="000000"/>
                </a:solidFill>
                <a:ea typeface="+mn-lt"/>
                <a:cs typeface="+mn-lt"/>
              </a:rPr>
              <a:t> </a:t>
            </a:r>
            <a:r>
              <a:rPr lang="en-US" sz="1400" b="1" dirty="0">
                <a:solidFill>
                  <a:srgbClr val="F27779"/>
                </a:solidFill>
                <a:ea typeface="+mn-lt"/>
                <a:cs typeface="+mn-lt"/>
              </a:rPr>
              <a:t> 81.3%.</a:t>
            </a:r>
            <a:r>
              <a:rPr lang="en-US" sz="1200" b="1" dirty="0">
                <a:solidFill>
                  <a:srgbClr val="F27779"/>
                </a:solidFill>
                <a:ea typeface="+mn-lt"/>
                <a:cs typeface="+mn-lt"/>
              </a:rPr>
              <a:t> </a:t>
            </a:r>
            <a:r>
              <a:rPr lang="en-US" sz="1200" b="1" dirty="0">
                <a:ea typeface="+mn-lt"/>
                <a:cs typeface="+mn-lt"/>
              </a:rPr>
              <a:t>This is not good since Sedentary </a:t>
            </a:r>
            <a:r>
              <a:rPr lang="en-US" sz="1200" b="1" dirty="0" err="1">
                <a:ea typeface="+mn-lt"/>
                <a:cs typeface="+mn-lt"/>
              </a:rPr>
              <a:t>behaviour</a:t>
            </a:r>
            <a:r>
              <a:rPr lang="en-US" sz="1200" b="1" dirty="0">
                <a:ea typeface="+mn-lt"/>
                <a:cs typeface="+mn-lt"/>
              </a:rPr>
              <a:t> refers to activities that use very little energy while being awake.</a:t>
            </a:r>
            <a:endParaRPr lang="en-US" sz="1200" b="1">
              <a:cs typeface="Calibri"/>
            </a:endParaRPr>
          </a:p>
          <a:p>
            <a:endParaRPr lang="en-US" sz="1200" b="1" dirty="0">
              <a:ea typeface="+mn-lt"/>
              <a:cs typeface="+mn-lt"/>
            </a:endParaRPr>
          </a:p>
          <a:p>
            <a:r>
              <a:rPr lang="en-US" sz="1200" b="1" dirty="0">
                <a:ea typeface="+mn-lt"/>
                <a:cs typeface="+mn-lt"/>
              </a:rPr>
              <a:t>These activities exposes the users to</a:t>
            </a:r>
            <a:r>
              <a:rPr lang="en-US" sz="1400" b="1" dirty="0">
                <a:ea typeface="+mn-lt"/>
                <a:cs typeface="+mn-lt"/>
              </a:rPr>
              <a:t> </a:t>
            </a:r>
            <a:r>
              <a:rPr lang="en-US" sz="1400" b="1" dirty="0">
                <a:solidFill>
                  <a:srgbClr val="F27779"/>
                </a:solidFill>
                <a:ea typeface="+mn-lt"/>
                <a:cs typeface="+mn-lt"/>
              </a:rPr>
              <a:t>HEALTH RISKS</a:t>
            </a:r>
            <a:r>
              <a:rPr lang="en-US" sz="1200" b="1" dirty="0">
                <a:solidFill>
                  <a:srgbClr val="F27779"/>
                </a:solidFill>
                <a:ea typeface="+mn-lt"/>
                <a:cs typeface="+mn-lt"/>
              </a:rPr>
              <a:t>.</a:t>
            </a:r>
            <a:r>
              <a:rPr lang="en-US" sz="1200" b="1" dirty="0">
                <a:ea typeface="+mn-lt"/>
                <a:cs typeface="+mn-lt"/>
              </a:rPr>
              <a:t> </a:t>
            </a:r>
          </a:p>
          <a:p>
            <a:r>
              <a:rPr lang="en-US" sz="1200" b="1" dirty="0">
                <a:ea typeface="+mn-lt"/>
                <a:cs typeface="+mn-lt"/>
              </a:rPr>
              <a:t>2. Very active minutes are at </a:t>
            </a:r>
            <a:r>
              <a:rPr lang="en-US" sz="1400" b="1" dirty="0">
                <a:solidFill>
                  <a:srgbClr val="F27779"/>
                </a:solidFill>
                <a:ea typeface="+mn-lt"/>
                <a:cs typeface="+mn-lt"/>
              </a:rPr>
              <a:t>1.7%</a:t>
            </a:r>
            <a:r>
              <a:rPr lang="en-US" sz="1200" b="1" dirty="0">
                <a:solidFill>
                  <a:srgbClr val="F27779"/>
                </a:solidFill>
                <a:ea typeface="+mn-lt"/>
                <a:cs typeface="+mn-lt"/>
              </a:rPr>
              <a:t> </a:t>
            </a:r>
            <a:r>
              <a:rPr lang="en-US" sz="1200" b="1" dirty="0">
                <a:ea typeface="+mn-lt"/>
                <a:cs typeface="+mn-lt"/>
              </a:rPr>
              <a:t>which means the users are </a:t>
            </a:r>
            <a:r>
              <a:rPr lang="en-US" sz="1200" b="1" dirty="0">
                <a:solidFill>
                  <a:srgbClr val="F27779"/>
                </a:solidFill>
                <a:ea typeface="+mn-lt"/>
                <a:cs typeface="+mn-lt"/>
              </a:rPr>
              <a:t>NOT INVOLVING</a:t>
            </a:r>
            <a:r>
              <a:rPr lang="en-US" sz="1200" b="1" dirty="0">
                <a:ea typeface="+mn-lt"/>
                <a:cs typeface="+mn-lt"/>
              </a:rPr>
              <a:t> themselves in the required </a:t>
            </a:r>
            <a:r>
              <a:rPr lang="en-US" sz="1200" b="1" dirty="0">
                <a:solidFill>
                  <a:srgbClr val="F27779"/>
                </a:solidFill>
                <a:ea typeface="+mn-lt"/>
                <a:cs typeface="+mn-lt"/>
              </a:rPr>
              <a:t>PHYSICAL ACTIVITIES</a:t>
            </a:r>
            <a:r>
              <a:rPr lang="en-US" sz="1200" b="1" dirty="0">
                <a:ea typeface="+mn-lt"/>
                <a:cs typeface="+mn-lt"/>
              </a:rPr>
              <a:t> to enhance the amount of calories burnt.</a:t>
            </a:r>
            <a:endParaRPr lang="en-US" sz="1200" b="1">
              <a:cs typeface="Calibri"/>
            </a:endParaRPr>
          </a:p>
          <a:p>
            <a:pPr algn="l"/>
            <a:endParaRPr lang="en-US" dirty="0">
              <a:cs typeface="Calibri"/>
            </a:endParaRP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BE3FA7-0D70-4431-814F-D8C40576E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77DEAE8F-AC1B-8222-AA4E-E107F1DD3F12}"/>
              </a:ext>
            </a:extLst>
          </p:cNvPr>
          <p:cNvSpPr txBox="1"/>
          <p:nvPr/>
        </p:nvSpPr>
        <p:spPr>
          <a:xfrm>
            <a:off x="3893001" y="130127"/>
            <a:ext cx="442030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cs typeface="Calibri"/>
              </a:rPr>
              <a:t>HOW DAILY ACTIVITY?</a:t>
            </a:r>
          </a:p>
          <a:p>
            <a:pPr algn="ctr"/>
            <a:endParaRPr lang="en-US" sz="2400" b="1" dirty="0">
              <a:solidFill>
                <a:srgbClr val="000000"/>
              </a:solidFill>
              <a:cs typeface="Calibri"/>
            </a:endParaRPr>
          </a:p>
          <a:p>
            <a:pPr algn="ctr"/>
            <a:r>
              <a:rPr lang="en-US" sz="2000" b="1" dirty="0">
                <a:solidFill>
                  <a:srgbClr val="F27779"/>
                </a:solidFill>
                <a:cs typeface="Calibri"/>
              </a:rPr>
              <a:t>TOTAL 65K</a:t>
            </a:r>
            <a:r>
              <a:rPr lang="en-US" sz="2000" b="1" dirty="0">
                <a:cs typeface="Calibri"/>
              </a:rPr>
              <a:t>  More-Steps taken on </a:t>
            </a:r>
            <a:r>
              <a:rPr lang="en-US" sz="2000" b="1" dirty="0">
                <a:solidFill>
                  <a:srgbClr val="F27779"/>
                </a:solidFill>
                <a:cs typeface="Calibri"/>
              </a:rPr>
              <a:t>SATURDAY AND SUNDAY</a:t>
            </a:r>
          </a:p>
        </p:txBody>
      </p:sp>
      <p:pic>
        <p:nvPicPr>
          <p:cNvPr id="4" name="Picture 4" descr="Chart&#10;&#10;Description automatically generated">
            <a:extLst>
              <a:ext uri="{FF2B5EF4-FFF2-40B4-BE49-F238E27FC236}">
                <a16:creationId xmlns:a16="http://schemas.microsoft.com/office/drawing/2014/main" id="{652BE8B7-3781-E102-6810-B61012A589D1}"/>
              </a:ext>
            </a:extLst>
          </p:cNvPr>
          <p:cNvPicPr>
            <a:picLocks noChangeAspect="1"/>
          </p:cNvPicPr>
          <p:nvPr/>
        </p:nvPicPr>
        <p:blipFill>
          <a:blip r:embed="rId2"/>
          <a:stretch>
            <a:fillRect/>
          </a:stretch>
        </p:blipFill>
        <p:spPr>
          <a:xfrm>
            <a:off x="856890" y="1713747"/>
            <a:ext cx="10492595" cy="473884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 name="Picture 2" descr="Chart, bar chart&#10;&#10;Description automatically generated">
            <a:extLst>
              <a:ext uri="{FF2B5EF4-FFF2-40B4-BE49-F238E27FC236}">
                <a16:creationId xmlns:a16="http://schemas.microsoft.com/office/drawing/2014/main" id="{86FCBC0C-5BB6-FCC5-C32A-2BC3BA3F6B1B}"/>
              </a:ext>
            </a:extLst>
          </p:cNvPr>
          <p:cNvPicPr>
            <a:picLocks noChangeAspect="1"/>
          </p:cNvPicPr>
          <p:nvPr/>
        </p:nvPicPr>
        <p:blipFill>
          <a:blip r:embed="rId2"/>
          <a:stretch>
            <a:fillRect/>
          </a:stretch>
        </p:blipFill>
        <p:spPr>
          <a:xfrm>
            <a:off x="3094222" y="1711835"/>
            <a:ext cx="5990829" cy="4869105"/>
          </a:xfrm>
          <a:prstGeom prst="rect">
            <a:avLst/>
          </a:prstGeom>
        </p:spPr>
      </p:pic>
      <p:sp>
        <p:nvSpPr>
          <p:cNvPr id="5" name="TextBox 4">
            <a:extLst>
              <a:ext uri="{FF2B5EF4-FFF2-40B4-BE49-F238E27FC236}">
                <a16:creationId xmlns:a16="http://schemas.microsoft.com/office/drawing/2014/main" id="{9AA35D5A-3272-40C6-9B86-8B3F045A856C}"/>
              </a:ext>
            </a:extLst>
          </p:cNvPr>
          <p:cNvSpPr txBox="1"/>
          <p:nvPr/>
        </p:nvSpPr>
        <p:spPr>
          <a:xfrm>
            <a:off x="2052700" y="245147"/>
            <a:ext cx="7842115"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cs typeface="Calibri"/>
              </a:rPr>
              <a:t>HOW ACTIVITY OF ASLEEP HOURS?</a:t>
            </a:r>
          </a:p>
          <a:p>
            <a:pPr algn="ctr"/>
            <a:r>
              <a:rPr lang="en-US" b="1" dirty="0">
                <a:solidFill>
                  <a:srgbClr val="F27779"/>
                </a:solidFill>
                <a:ea typeface="+mn-lt"/>
                <a:cs typeface="+mn-lt"/>
              </a:rPr>
              <a:t>SATURDAY</a:t>
            </a:r>
            <a:r>
              <a:rPr lang="en-US" b="1" dirty="0">
                <a:ea typeface="+mn-lt"/>
                <a:cs typeface="+mn-lt"/>
              </a:rPr>
              <a:t> has the </a:t>
            </a:r>
            <a:r>
              <a:rPr lang="en-US" b="1" dirty="0">
                <a:solidFill>
                  <a:srgbClr val="F27779"/>
                </a:solidFill>
                <a:ea typeface="+mn-lt"/>
                <a:cs typeface="+mn-lt"/>
              </a:rPr>
              <a:t>highest number</a:t>
            </a:r>
            <a:r>
              <a:rPr lang="en-US" b="1" dirty="0">
                <a:ea typeface="+mn-lt"/>
                <a:cs typeface="+mn-lt"/>
              </a:rPr>
              <a:t> of hours asleep.</a:t>
            </a:r>
          </a:p>
          <a:p>
            <a:pPr algn="ctr"/>
            <a:r>
              <a:rPr lang="en-US" b="1" dirty="0">
                <a:ea typeface="+mn-lt"/>
                <a:cs typeface="+mn-lt"/>
              </a:rPr>
              <a:t>All the World loves Saturday! As many as</a:t>
            </a:r>
            <a:r>
              <a:rPr lang="en-US" b="1" dirty="0">
                <a:solidFill>
                  <a:srgbClr val="F27779"/>
                </a:solidFill>
                <a:ea typeface="+mn-lt"/>
                <a:cs typeface="+mn-lt"/>
              </a:rPr>
              <a:t> 90%</a:t>
            </a:r>
            <a:r>
              <a:rPr lang="en-US" b="1" dirty="0">
                <a:ea typeface="+mn-lt"/>
                <a:cs typeface="+mn-lt"/>
              </a:rPr>
              <a:t> of users sleep more time on Saturday morning, </a:t>
            </a:r>
            <a:r>
              <a:rPr lang="en-US" b="1" dirty="0">
                <a:solidFill>
                  <a:srgbClr val="F27779"/>
                </a:solidFill>
                <a:ea typeface="+mn-lt"/>
                <a:cs typeface="+mn-lt"/>
              </a:rPr>
              <a:t>30 minutes</a:t>
            </a:r>
            <a:r>
              <a:rPr lang="en-US" b="1" dirty="0">
                <a:ea typeface="+mn-lt"/>
                <a:cs typeface="+mn-lt"/>
              </a:rPr>
              <a:t> of sleep more than usual.</a:t>
            </a:r>
            <a:endParaRPr lang="en-US" b="1" dirty="0">
              <a:cs typeface="Calibri" panose="020F0502020204030204"/>
            </a:endParaRPr>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9AA35D5A-3272-40C6-9B86-8B3F045A856C}"/>
              </a:ext>
            </a:extLst>
          </p:cNvPr>
          <p:cNvSpPr txBox="1"/>
          <p:nvPr/>
        </p:nvSpPr>
        <p:spPr>
          <a:xfrm>
            <a:off x="2182096" y="259523"/>
            <a:ext cx="784211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cs typeface="Calibri"/>
              </a:rPr>
              <a:t>WHERE IS THE JUMP?</a:t>
            </a:r>
          </a:p>
          <a:p>
            <a:pPr algn="ctr"/>
            <a:r>
              <a:rPr lang="en-US" sz="2000" b="1" dirty="0">
                <a:solidFill>
                  <a:srgbClr val="F27779"/>
                </a:solidFill>
                <a:ea typeface="+mn-lt"/>
                <a:cs typeface="+mn-lt"/>
              </a:rPr>
              <a:t>SUNDAY</a:t>
            </a:r>
            <a:r>
              <a:rPr lang="en-US" sz="2000" b="1" dirty="0">
                <a:ea typeface="+mn-lt"/>
                <a:cs typeface="+mn-lt"/>
              </a:rPr>
              <a:t> has the </a:t>
            </a:r>
            <a:r>
              <a:rPr lang="en-US" sz="2000" b="1" dirty="0">
                <a:solidFill>
                  <a:srgbClr val="F27779"/>
                </a:solidFill>
                <a:ea typeface="+mn-lt"/>
                <a:cs typeface="+mn-lt"/>
              </a:rPr>
              <a:t>MOST</a:t>
            </a:r>
            <a:r>
              <a:rPr lang="en-US" sz="2000" b="1" dirty="0">
                <a:ea typeface="+mn-lt"/>
                <a:cs typeface="+mn-lt"/>
              </a:rPr>
              <a:t> </a:t>
            </a:r>
            <a:r>
              <a:rPr lang="en-US" sz="2000" b="1" dirty="0">
                <a:solidFill>
                  <a:srgbClr val="F27779"/>
                </a:solidFill>
                <a:ea typeface="+mn-lt"/>
                <a:cs typeface="+mn-lt"/>
              </a:rPr>
              <a:t>DISTANCE</a:t>
            </a:r>
            <a:r>
              <a:rPr lang="en-US" sz="2000" b="1" dirty="0">
                <a:ea typeface="+mn-lt"/>
                <a:cs typeface="+mn-lt"/>
              </a:rPr>
              <a:t> covered while</a:t>
            </a:r>
            <a:r>
              <a:rPr lang="en-US" sz="2000" b="1" dirty="0">
                <a:solidFill>
                  <a:srgbClr val="F27779"/>
                </a:solidFill>
                <a:ea typeface="+mn-lt"/>
                <a:cs typeface="+mn-lt"/>
              </a:rPr>
              <a:t> THURSDAY</a:t>
            </a:r>
            <a:r>
              <a:rPr lang="en-US" sz="2000" b="1" dirty="0">
                <a:ea typeface="+mn-lt"/>
                <a:cs typeface="+mn-lt"/>
              </a:rPr>
              <a:t> has the </a:t>
            </a:r>
            <a:r>
              <a:rPr lang="en-US" sz="2000" b="1" dirty="0">
                <a:solidFill>
                  <a:srgbClr val="F27779"/>
                </a:solidFill>
                <a:ea typeface="+mn-lt"/>
                <a:cs typeface="+mn-lt"/>
              </a:rPr>
              <a:t>LOWEST</a:t>
            </a:r>
            <a:r>
              <a:rPr lang="en-US" sz="2000" b="1" dirty="0">
                <a:ea typeface="+mn-lt"/>
                <a:cs typeface="+mn-lt"/>
              </a:rPr>
              <a:t>.</a:t>
            </a:r>
            <a:endParaRPr lang="en-US" sz="2000" b="1" dirty="0">
              <a:solidFill>
                <a:srgbClr val="F27779"/>
              </a:solidFill>
            </a:endParaRPr>
          </a:p>
        </p:txBody>
      </p:sp>
      <p:pic>
        <p:nvPicPr>
          <p:cNvPr id="3" name="Picture 5">
            <a:extLst>
              <a:ext uri="{FF2B5EF4-FFF2-40B4-BE49-F238E27FC236}">
                <a16:creationId xmlns:a16="http://schemas.microsoft.com/office/drawing/2014/main" id="{ABD666A0-E339-AB25-4828-4AD7CBC7E765}"/>
              </a:ext>
            </a:extLst>
          </p:cNvPr>
          <p:cNvPicPr>
            <a:picLocks noChangeAspect="1"/>
          </p:cNvPicPr>
          <p:nvPr/>
        </p:nvPicPr>
        <p:blipFill>
          <a:blip r:embed="rId2"/>
          <a:stretch>
            <a:fillRect/>
          </a:stretch>
        </p:blipFill>
        <p:spPr>
          <a:xfrm>
            <a:off x="6305910" y="1835212"/>
            <a:ext cx="5345500" cy="4107724"/>
          </a:xfrm>
          <a:prstGeom prst="rect">
            <a:avLst/>
          </a:prstGeom>
        </p:spPr>
      </p:pic>
      <p:pic>
        <p:nvPicPr>
          <p:cNvPr id="6" name="Picture 6" descr="Chart, bar chart&#10;&#10;Description automatically generated">
            <a:extLst>
              <a:ext uri="{FF2B5EF4-FFF2-40B4-BE49-F238E27FC236}">
                <a16:creationId xmlns:a16="http://schemas.microsoft.com/office/drawing/2014/main" id="{B8619465-4F04-3309-E947-A438B2124037}"/>
              </a:ext>
            </a:extLst>
          </p:cNvPr>
          <p:cNvPicPr>
            <a:picLocks noChangeAspect="1"/>
          </p:cNvPicPr>
          <p:nvPr/>
        </p:nvPicPr>
        <p:blipFill>
          <a:blip r:embed="rId3"/>
          <a:stretch>
            <a:fillRect/>
          </a:stretch>
        </p:blipFill>
        <p:spPr>
          <a:xfrm>
            <a:off x="253042" y="1708086"/>
            <a:ext cx="5877462" cy="4232581"/>
          </a:xfrm>
          <a:prstGeom prst="rect">
            <a:avLst/>
          </a:prstGeom>
        </p:spPr>
      </p:pic>
    </p:spTree>
    <p:extLst>
      <p:ext uri="{BB962C8B-B14F-4D97-AF65-F5344CB8AC3E}">
        <p14:creationId xmlns:p14="http://schemas.microsoft.com/office/powerpoint/2010/main" val="3285268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9AA35D5A-3272-40C6-9B86-8B3F045A856C}"/>
              </a:ext>
            </a:extLst>
          </p:cNvPr>
          <p:cNvSpPr txBox="1"/>
          <p:nvPr/>
        </p:nvSpPr>
        <p:spPr>
          <a:xfrm>
            <a:off x="2440889" y="202014"/>
            <a:ext cx="7310153"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cs typeface="Calibri"/>
              </a:rPr>
              <a:t>WHAT IS THE INDIVISUAL ACTIVE DISTANCE?</a:t>
            </a:r>
          </a:p>
          <a:p>
            <a:pPr algn="ctr"/>
            <a:endParaRPr lang="en-US" sz="2400" b="1" dirty="0">
              <a:latin typeface="Calibri"/>
              <a:ea typeface="+mn-lt"/>
              <a:cs typeface="+mn-lt"/>
            </a:endParaRPr>
          </a:p>
          <a:p>
            <a:pPr algn="ctr"/>
            <a:r>
              <a:rPr lang="en-US" sz="1600" b="1" dirty="0">
                <a:latin typeface="Consolas"/>
                <a:ea typeface="+mn-lt"/>
                <a:cs typeface="+mn-lt"/>
              </a:rPr>
              <a:t>1. Light Active Distance takes the </a:t>
            </a:r>
            <a:r>
              <a:rPr lang="en-US" sz="1600" b="1" dirty="0">
                <a:solidFill>
                  <a:srgbClr val="F27779"/>
                </a:solidFill>
                <a:latin typeface="Consolas"/>
                <a:ea typeface="+mn-lt"/>
                <a:cs typeface="+mn-lt"/>
              </a:rPr>
              <a:t>BIGGEST SLICE</a:t>
            </a:r>
            <a:r>
              <a:rPr lang="en-US" sz="1600" b="1" dirty="0">
                <a:latin typeface="Consolas"/>
                <a:ea typeface="+mn-lt"/>
                <a:cs typeface="+mn-lt"/>
              </a:rPr>
              <a:t> with </a:t>
            </a:r>
            <a:r>
              <a:rPr lang="en-US" b="1" dirty="0">
                <a:solidFill>
                  <a:srgbClr val="F27779"/>
                </a:solidFill>
                <a:latin typeface="Consolas"/>
                <a:ea typeface="+mn-lt"/>
                <a:cs typeface="+mn-lt"/>
              </a:rPr>
              <a:t>61.7% </a:t>
            </a:r>
            <a:r>
              <a:rPr lang="en-US" sz="1600" b="1" dirty="0">
                <a:latin typeface="Consolas"/>
                <a:ea typeface="+mn-lt"/>
                <a:cs typeface="+mn-lt"/>
              </a:rPr>
              <a:t> 
2.According to sedentary active distances are</a:t>
            </a:r>
            <a:r>
              <a:rPr lang="en-US" sz="1600" b="1" dirty="0">
                <a:solidFill>
                  <a:srgbClr val="F27779"/>
                </a:solidFill>
                <a:latin typeface="Consolas"/>
                <a:ea typeface="+mn-lt"/>
                <a:cs typeface="+mn-lt"/>
              </a:rPr>
              <a:t> LESS THAN </a:t>
            </a:r>
            <a:r>
              <a:rPr lang="en-US" b="1" dirty="0">
                <a:solidFill>
                  <a:srgbClr val="F27779"/>
                </a:solidFill>
                <a:latin typeface="Consolas"/>
                <a:ea typeface="+mn-lt"/>
                <a:cs typeface="+mn-lt"/>
              </a:rPr>
              <a:t>5,000</a:t>
            </a:r>
            <a:r>
              <a:rPr lang="en-US" sz="1600" b="1" dirty="0">
                <a:latin typeface="Consolas"/>
                <a:ea typeface="+mn-lt"/>
                <a:cs typeface="+mn-lt"/>
              </a:rPr>
              <a:t> steps daily. It hold the</a:t>
            </a:r>
            <a:r>
              <a:rPr lang="en-US" sz="1600" b="1" dirty="0">
                <a:solidFill>
                  <a:srgbClr val="F27779"/>
                </a:solidFill>
                <a:latin typeface="Consolas"/>
                <a:ea typeface="+mn-lt"/>
                <a:cs typeface="+mn-lt"/>
              </a:rPr>
              <a:t> LOWEST PERCENTAGE</a:t>
            </a:r>
            <a:r>
              <a:rPr lang="en-US" sz="1600" b="1" dirty="0">
                <a:latin typeface="Consolas"/>
                <a:ea typeface="+mn-lt"/>
                <a:cs typeface="+mn-lt"/>
              </a:rPr>
              <a:t> in the pie chart at </a:t>
            </a:r>
            <a:r>
              <a:rPr lang="en-US" b="1" dirty="0">
                <a:solidFill>
                  <a:srgbClr val="F27779"/>
                </a:solidFill>
                <a:latin typeface="Consolas"/>
                <a:ea typeface="+mn-lt"/>
                <a:cs typeface="+mn-lt"/>
              </a:rPr>
              <a:t>0.0%</a:t>
            </a:r>
            <a:r>
              <a:rPr lang="en-US" sz="1600" b="1" dirty="0">
                <a:latin typeface="Consolas"/>
                <a:ea typeface="+mn-lt"/>
                <a:cs typeface="+mn-lt"/>
              </a:rPr>
              <a:t> meaning participants achieve over </a:t>
            </a:r>
            <a:r>
              <a:rPr lang="en-US" b="1" dirty="0">
                <a:solidFill>
                  <a:srgbClr val="F27779"/>
                </a:solidFill>
                <a:latin typeface="Consolas"/>
                <a:ea typeface="+mn-lt"/>
                <a:cs typeface="+mn-lt"/>
              </a:rPr>
              <a:t>5,000</a:t>
            </a:r>
            <a:r>
              <a:rPr lang="en-US" sz="1600" b="1" dirty="0">
                <a:solidFill>
                  <a:srgbClr val="F27779"/>
                </a:solidFill>
                <a:latin typeface="Consolas"/>
                <a:ea typeface="+mn-lt"/>
                <a:cs typeface="+mn-lt"/>
              </a:rPr>
              <a:t> STEPS DAILY</a:t>
            </a:r>
            <a:r>
              <a:rPr lang="en-US" sz="3200" b="1" dirty="0">
                <a:latin typeface="Calibri"/>
                <a:ea typeface="+mn-lt"/>
                <a:cs typeface="+mn-lt"/>
              </a:rPr>
              <a:t>.</a:t>
            </a:r>
            <a:endParaRPr lang="en-US" sz="3200" b="1">
              <a:solidFill>
                <a:srgbClr val="F27779"/>
              </a:solidFill>
              <a:cs typeface="Calibri"/>
            </a:endParaRPr>
          </a:p>
        </p:txBody>
      </p:sp>
      <p:pic>
        <p:nvPicPr>
          <p:cNvPr id="2" name="Picture 6" descr="Chart, pie chart&#10;&#10;Description automatically generated">
            <a:extLst>
              <a:ext uri="{FF2B5EF4-FFF2-40B4-BE49-F238E27FC236}">
                <a16:creationId xmlns:a16="http://schemas.microsoft.com/office/drawing/2014/main" id="{D098F7A0-86F5-D077-3E03-89DDBC5BDB9D}"/>
              </a:ext>
            </a:extLst>
          </p:cNvPr>
          <p:cNvPicPr>
            <a:picLocks noChangeAspect="1"/>
          </p:cNvPicPr>
          <p:nvPr/>
        </p:nvPicPr>
        <p:blipFill>
          <a:blip r:embed="rId2"/>
          <a:stretch>
            <a:fillRect/>
          </a:stretch>
        </p:blipFill>
        <p:spPr>
          <a:xfrm>
            <a:off x="1575760" y="2499839"/>
            <a:ext cx="9054860" cy="4129941"/>
          </a:xfrm>
          <a:prstGeom prst="rect">
            <a:avLst/>
          </a:prstGeom>
        </p:spPr>
      </p:pic>
    </p:spTree>
    <p:extLst>
      <p:ext uri="{BB962C8B-B14F-4D97-AF65-F5344CB8AC3E}">
        <p14:creationId xmlns:p14="http://schemas.microsoft.com/office/powerpoint/2010/main" val="2515420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Bellabeat Fitness Data Analysis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Bellabeat Fitness Data Analysis Presentation</dc:title>
  <dc:creator/>
  <cp:lastModifiedBy/>
  <cp:revision>1016</cp:revision>
  <dcterms:created xsi:type="dcterms:W3CDTF">2023-05-21T04:34:20Z</dcterms:created>
  <dcterms:modified xsi:type="dcterms:W3CDTF">2023-05-21T10:00:07Z</dcterms:modified>
</cp:coreProperties>
</file>