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7"/>
  </p:notesMasterIdLst>
  <p:sldIdLst>
    <p:sldId id="256" r:id="rId2"/>
    <p:sldId id="263" r:id="rId3"/>
    <p:sldId id="273" r:id="rId4"/>
    <p:sldId id="264" r:id="rId5"/>
    <p:sldId id="272" r:id="rId6"/>
    <p:sldId id="265" r:id="rId7"/>
    <p:sldId id="277" r:id="rId8"/>
    <p:sldId id="279" r:id="rId9"/>
    <p:sldId id="275" r:id="rId10"/>
    <p:sldId id="274" r:id="rId11"/>
    <p:sldId id="276" r:id="rId12"/>
    <p:sldId id="280" r:id="rId13"/>
    <p:sldId id="292" r:id="rId14"/>
    <p:sldId id="291" r:id="rId15"/>
    <p:sldId id="281" r:id="rId16"/>
    <p:sldId id="282" r:id="rId17"/>
    <p:sldId id="285" r:id="rId18"/>
    <p:sldId id="286" r:id="rId19"/>
    <p:sldId id="290" r:id="rId20"/>
    <p:sldId id="287" r:id="rId21"/>
    <p:sldId id="289" r:id="rId22"/>
    <p:sldId id="293" r:id="rId23"/>
    <p:sldId id="268" r:id="rId24"/>
    <p:sldId id="269" r:id="rId25"/>
    <p:sldId id="25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2FBC46-5523-4B0F-B4AF-4DB396403B78}" v="85" dt="2023-08-11T19:52:13.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72026" autoAdjust="0"/>
  </p:normalViewPr>
  <p:slideViewPr>
    <p:cSldViewPr snapToGrid="0">
      <p:cViewPr varScale="1">
        <p:scale>
          <a:sx n="59" d="100"/>
          <a:sy n="59" d="100"/>
        </p:scale>
        <p:origin x="158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5EF2A-7522-45B9-8600-B5B1FD7BC164}" type="datetimeFigureOut">
              <a:rPr lang="en-GB" smtClean="0"/>
              <a:t>17/08/2023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DB474-7AAE-4633-B3A4-392947127326}" type="slidenum">
              <a:rPr lang="en-GB" smtClean="0"/>
              <a:t>‹#›</a:t>
            </a:fld>
            <a:endParaRPr lang="en-GB"/>
          </a:p>
        </p:txBody>
      </p:sp>
    </p:spTree>
    <p:extLst>
      <p:ext uri="{BB962C8B-B14F-4D97-AF65-F5344CB8AC3E}">
        <p14:creationId xmlns:p14="http://schemas.microsoft.com/office/powerpoint/2010/main" val="31022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Professor. Today, I will be presenting our research on 'Experimenting with IndiaFashion: Indian Ethnic Apparel Classification Model.' </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1</a:t>
            </a:fld>
            <a:endParaRPr lang="en-GB"/>
          </a:p>
        </p:txBody>
      </p:sp>
    </p:spTree>
    <p:extLst>
      <p:ext uri="{BB962C8B-B14F-4D97-AF65-F5344CB8AC3E}">
        <p14:creationId xmlns:p14="http://schemas.microsoft.com/office/powerpoint/2010/main" val="270131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our augmented dataset statistics with the additional three classes.</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10</a:t>
            </a:fld>
            <a:endParaRPr lang="en-GB"/>
          </a:p>
        </p:txBody>
      </p:sp>
    </p:spTree>
    <p:extLst>
      <p:ext uri="{BB962C8B-B14F-4D97-AF65-F5344CB8AC3E}">
        <p14:creationId xmlns:p14="http://schemas.microsoft.com/office/powerpoint/2010/main" val="2866909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 block diagram of our experiment. </a:t>
            </a:r>
          </a:p>
          <a:p>
            <a:r>
              <a:rPr lang="en-IN" dirty="0"/>
              <a:t>Web scraping was done for the images from various ecommerce websites and the </a:t>
            </a:r>
            <a:r>
              <a:rPr lang="en-IN" dirty="0" err="1"/>
              <a:t>indofashion</a:t>
            </a:r>
            <a:r>
              <a:rPr lang="en-IN" dirty="0"/>
              <a:t> dataset was split into </a:t>
            </a:r>
            <a:r>
              <a:rPr lang="en-IN" dirty="0" err="1"/>
              <a:t>into</a:t>
            </a:r>
            <a:r>
              <a:rPr lang="en-IN" dirty="0"/>
              <a:t> 3 sets and data augmentation was applied and then it was further trained on </a:t>
            </a:r>
            <a:r>
              <a:rPr lang="en-IN" dirty="0" err="1"/>
              <a:t>resnet</a:t>
            </a:r>
            <a:r>
              <a:rPr lang="en-IN" dirty="0"/>
              <a:t> 18, 50, 101 models and evaluation was done on the test set. </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11</a:t>
            </a:fld>
            <a:endParaRPr lang="en-GB"/>
          </a:p>
        </p:txBody>
      </p:sp>
    </p:spTree>
    <p:extLst>
      <p:ext uri="{BB962C8B-B14F-4D97-AF65-F5344CB8AC3E}">
        <p14:creationId xmlns:p14="http://schemas.microsoft.com/office/powerpoint/2010/main" val="257578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We used a transfer learning approach for building our CNN model. The augmented dataset input was split into a train set, validation set, and test set and further we used data augmentation techniques like Geometric transformation such as (horizontal flip, rotation ) and Colour transformation such as colour jitter. Further, the image samples were normalized to </a:t>
            </a:r>
            <a:r>
              <a:rPr lang="en-GB" dirty="0"/>
              <a:t>128x256 pixels. </a:t>
            </a:r>
            <a:br>
              <a:rPr lang="en-IN" dirty="0"/>
            </a:br>
            <a:r>
              <a:rPr lang="en-IN" dirty="0"/>
              <a:t>The augmentation is only applied to the training set. Then on the training set the ResNet-18, ResNet-50, ResNet-101 models were trained for 18 classes including the three new classes.</a:t>
            </a:r>
            <a:endParaRPr lang="en-GB" dirty="0"/>
          </a:p>
          <a:p>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12</a:t>
            </a:fld>
            <a:endParaRPr lang="en-GB"/>
          </a:p>
        </p:txBody>
      </p:sp>
    </p:spTree>
    <p:extLst>
      <p:ext uri="{BB962C8B-B14F-4D97-AF65-F5344CB8AC3E}">
        <p14:creationId xmlns:p14="http://schemas.microsoft.com/office/powerpoint/2010/main" val="2863966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used ResNet18, 50 and 101 models on the augmented data. This is the </a:t>
            </a:r>
            <a:r>
              <a:rPr lang="en-US" dirty="0" err="1"/>
              <a:t>The</a:t>
            </a:r>
            <a:r>
              <a:rPr lang="en-US" dirty="0"/>
              <a:t> training accuracy increases, and training loss decreases over epochs which indicates that the model is learning from the training data and is becoming more accurate at classifying the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validation loss is also decreasing, and validation accuracy is increasing, but the validation accuracy plateaus after epoch 15. This is a sign that the model is starting to overfit the training data.</a:t>
            </a:r>
          </a:p>
          <a:p>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14</a:t>
            </a:fld>
            <a:endParaRPr lang="en-GB"/>
          </a:p>
        </p:txBody>
      </p:sp>
    </p:spTree>
    <p:extLst>
      <p:ext uri="{BB962C8B-B14F-4D97-AF65-F5344CB8AC3E}">
        <p14:creationId xmlns:p14="http://schemas.microsoft.com/office/powerpoint/2010/main" val="3829679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study, we used pre-trained ResNet models – ResNet18, ResNet50, and ResNet101. These models were then fine-tuned on our custom dataset containing 18 clothing classes. </a:t>
            </a:r>
          </a:p>
          <a:p>
            <a:r>
              <a:rPr lang="en-US" dirty="0"/>
              <a:t>The left-hand side table shows the metrics of models trained on the original IndoFashion dataset whereas the right-hand side table shows the metrics of models trained on the augmented dataset with 18 classes.</a:t>
            </a:r>
            <a:br>
              <a:rPr lang="en-US" dirty="0"/>
            </a:br>
            <a:r>
              <a:rPr lang="en-US" dirty="0"/>
              <a:t>We observed that the relatively simpler ResNet18 model yielded better results compared to the models trained on the original IndoFashion Dataset, which had 15 classes.</a:t>
            </a:r>
          </a:p>
          <a:p>
            <a:r>
              <a:rPr lang="en-US" dirty="0"/>
              <a:t>Our experiments extended to the ResNet50 model, with and without image augmentation. Surprisingly, we found similar F1 scores between these two approaches. </a:t>
            </a:r>
            <a:br>
              <a:rPr lang="en-US" dirty="0"/>
            </a:br>
            <a:r>
              <a:rPr lang="en-US" dirty="0"/>
              <a:t>Additionally, we further experimented with a more complex ResNet101 model, trained on our modified IndoFashion dataset with 18 classes.</a:t>
            </a:r>
            <a:br>
              <a:rPr lang="en-US" dirty="0"/>
            </a:br>
            <a:r>
              <a:rPr lang="en-US" dirty="0"/>
              <a:t>And this model also shows similar results.</a:t>
            </a:r>
            <a:br>
              <a:rPr lang="en-US" dirty="0"/>
            </a:br>
            <a:r>
              <a:rPr lang="en-US" dirty="0"/>
              <a:t>Notably, techniques such as Jitter and Flipping, whether used individually or in combination, consistently enhanced model performance across all ResNet architectures.</a:t>
            </a:r>
          </a:p>
          <a:p>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15</a:t>
            </a:fld>
            <a:endParaRPr lang="en-GB"/>
          </a:p>
        </p:txBody>
      </p:sp>
    </p:spTree>
    <p:extLst>
      <p:ext uri="{BB962C8B-B14F-4D97-AF65-F5344CB8AC3E}">
        <p14:creationId xmlns:p14="http://schemas.microsoft.com/office/powerpoint/2010/main" val="283468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ResNet-50(J+F) was our best-performing model, we took this model to test the specific image samples of the 3 added classes which are 1 unique class “Men Pagdi” and two sub-classes of the main class “Women Kurta” which are “Women Anarkali Kurta” and “Women A-Line Kurta”.</a:t>
            </a:r>
            <a:br>
              <a:rPr lang="en-GB" dirty="0"/>
            </a:br>
            <a:r>
              <a:rPr lang="en-GB" dirty="0"/>
              <a:t>We can see that a high F1 score for “Men Pagdi” shows that model can </a:t>
            </a:r>
            <a:r>
              <a:rPr lang="en-GB" sz="1200" dirty="0"/>
              <a:t>recognize new and distinctive classes very well.</a:t>
            </a:r>
          </a:p>
          <a:p>
            <a:r>
              <a:rPr lang="en-GB" dirty="0"/>
              <a:t>We can also see that a high F1 score of the sub-class “Women Anarkali Kurta” indicates the accurate classification for the fine-grained subclass.</a:t>
            </a:r>
          </a:p>
          <a:p>
            <a:r>
              <a:rPr lang="en-GB" dirty="0"/>
              <a:t>For “Women A-Line Kurta we can see that a slightly lower F1 score shows that fewer</a:t>
            </a:r>
            <a:r>
              <a:rPr lang="en-US" dirty="0"/>
              <a:t> image samples impacted the learning of distinct features and shows reduced classification performance.</a:t>
            </a:r>
          </a:p>
          <a:p>
            <a:r>
              <a:rPr lang="en-US" dirty="0"/>
              <a:t>We also tested the model on existing samples of “Women Kurta” and found it performed well with an F1 score of 93% and it shows that the introduction of the new subclass didn’t affect the main class.</a:t>
            </a:r>
          </a:p>
          <a:p>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16</a:t>
            </a:fld>
            <a:endParaRPr lang="en-GB"/>
          </a:p>
        </p:txBody>
      </p:sp>
    </p:spTree>
    <p:extLst>
      <p:ext uri="{BB962C8B-B14F-4D97-AF65-F5344CB8AC3E}">
        <p14:creationId xmlns:p14="http://schemas.microsoft.com/office/powerpoint/2010/main" val="136556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looking at how well the model can work with different categories and the challenge of not having balanced data. We found that the ResNet-50(J+F) model was really good at sorting out "Men Pagdi" and "Women Anarkali Kurta”. But for "Women A-Line Kurta," it slightly performed less, so we need more examples of this subclass.</a:t>
            </a:r>
            <a:br>
              <a:rPr lang="en-US" dirty="0"/>
            </a:br>
            <a:r>
              <a:rPr lang="en-US" dirty="0"/>
              <a:t>Our augmented dataset has some classes which are having less image sample counts, so our dataset is skewed.</a:t>
            </a:r>
            <a:br>
              <a:rPr lang="en-US" dirty="0"/>
            </a:br>
            <a:r>
              <a:rPr lang="en-US" dirty="0"/>
              <a:t>To make the model better, we balanced the dataset by giving more importance to classes that didn't have many samples.</a:t>
            </a:r>
            <a:br>
              <a:rPr lang="en-US" dirty="0"/>
            </a:br>
            <a:r>
              <a:rPr lang="en-US" dirty="0"/>
              <a:t>We did this by changing how the model learns from the data by using class weights and the Weighted Loss Function. This helped the model handle the class imbalance better and learn more effectively.</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17</a:t>
            </a:fld>
            <a:endParaRPr lang="en-GB"/>
          </a:p>
        </p:txBody>
      </p:sp>
    </p:spTree>
    <p:extLst>
      <p:ext uri="{BB962C8B-B14F-4D97-AF65-F5344CB8AC3E}">
        <p14:creationId xmlns:p14="http://schemas.microsoft.com/office/powerpoint/2010/main" val="3437718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ResNet-50 was our best-performing model, We used the same ResNet50 model and applied compute class weight and weighted loss function with different data augmentation techniques such as Random Shear, Random Brightness, Shear and Brightness combination, Translate and Rotate, and Jitter and Flip. </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18</a:t>
            </a:fld>
            <a:endParaRPr lang="en-GB"/>
          </a:p>
        </p:txBody>
      </p:sp>
    </p:spTree>
    <p:extLst>
      <p:ext uri="{BB962C8B-B14F-4D97-AF65-F5344CB8AC3E}">
        <p14:creationId xmlns:p14="http://schemas.microsoft.com/office/powerpoint/2010/main" val="2342085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training accuracy increases, and training loss decreases over epochs which indicates that the model is learning from the training data and is becoming more accurate at classifying the images.</a:t>
            </a:r>
          </a:p>
          <a:p>
            <a:endParaRPr lang="en-US" dirty="0"/>
          </a:p>
          <a:p>
            <a:r>
              <a:rPr lang="en-US" dirty="0"/>
              <a:t>As we can see validation loss is also decreasing, and validation accuracy is increasing, but the validation accuracy plateaus after epoch 25. This is a sign that the model is starting to overfit the training data. The best model was saved. </a:t>
            </a:r>
          </a:p>
          <a:p>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19</a:t>
            </a:fld>
            <a:endParaRPr lang="en-GB"/>
          </a:p>
        </p:txBody>
      </p:sp>
    </p:spTree>
    <p:extLst>
      <p:ext uri="{BB962C8B-B14F-4D97-AF65-F5344CB8AC3E}">
        <p14:creationId xmlns:p14="http://schemas.microsoft.com/office/powerpoint/2010/main" val="2436167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shows the test results of the ResNet-50 model with different data augmentation techniques. The model with translate and rotate augmentation techniques performed better than others with an F1 score of 88.25%.</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20</a:t>
            </a:fld>
            <a:endParaRPr lang="en-GB"/>
          </a:p>
        </p:txBody>
      </p:sp>
    </p:spTree>
    <p:extLst>
      <p:ext uri="{BB962C8B-B14F-4D97-AF65-F5344CB8AC3E}">
        <p14:creationId xmlns:p14="http://schemas.microsoft.com/office/powerpoint/2010/main" val="245953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understand the role of clothing in our lives, not just as a basic necessity, but also as a reflection of culture and identity. Particularly, in a country as diverse as India, the range of clothing styles is immense. However, when it comes to e-commerce platforms, we often find that the categorization systems are skewed towards Western styles. This creates a need for a comprehensive categorization system for Indian Ethnic apparel. Our research aims to bridge this gap and improve the user experience in online shopping."</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2</a:t>
            </a:fld>
            <a:endParaRPr lang="en-GB"/>
          </a:p>
        </p:txBody>
      </p:sp>
    </p:spTree>
    <p:extLst>
      <p:ext uri="{BB962C8B-B14F-4D97-AF65-F5344CB8AC3E}">
        <p14:creationId xmlns:p14="http://schemas.microsoft.com/office/powerpoint/2010/main" val="4102853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tested our latest ResNet-50(T+R) model on test dataset with </a:t>
            </a:r>
            <a:r>
              <a:rPr lang="en-IN" dirty="0" err="1"/>
              <a:t>atlest</a:t>
            </a:r>
            <a:r>
              <a:rPr lang="en-IN" dirty="0"/>
              <a:t> 500 samples of each class and found that model successfully classified “Men Pagdi” class and two sub-class “Women Anarkali kurta” and “Women A-Line Kurta”.</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21</a:t>
            </a:fld>
            <a:endParaRPr lang="en-GB"/>
          </a:p>
        </p:txBody>
      </p:sp>
    </p:spTree>
    <p:extLst>
      <p:ext uri="{BB962C8B-B14F-4D97-AF65-F5344CB8AC3E}">
        <p14:creationId xmlns:p14="http://schemas.microsoft.com/office/powerpoint/2010/main" val="3622429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From this project, we learnt that data augmentation helps in increasing model performance and model generalization.</a:t>
            </a:r>
          </a:p>
          <a:p>
            <a:r>
              <a:rPr lang="en-IN" dirty="0"/>
              <a:t>We proposed a pipeline using which other researchers can add a new class or sub-class in the dataset.</a:t>
            </a:r>
            <a:br>
              <a:rPr lang="en-IN" dirty="0"/>
            </a:br>
            <a:r>
              <a:rPr lang="en-IN" dirty="0"/>
              <a:t>We handled the class imbalance using class weights and weighted loss function.</a:t>
            </a:r>
          </a:p>
          <a:p>
            <a:r>
              <a:rPr lang="en-IN" dirty="0"/>
              <a:t>And in the end, we extended the existing IndoFashion dataset.</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22</a:t>
            </a:fld>
            <a:endParaRPr lang="en-GB"/>
          </a:p>
        </p:txBody>
      </p:sp>
    </p:spTree>
    <p:extLst>
      <p:ext uri="{BB962C8B-B14F-4D97-AF65-F5344CB8AC3E}">
        <p14:creationId xmlns:p14="http://schemas.microsoft.com/office/powerpoint/2010/main" val="3943821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our study on Indian Ethnic Apparel Classification using the IndoFashion dataset. </a:t>
            </a:r>
            <a:br>
              <a:rPr lang="en-US" dirty="0"/>
            </a:br>
            <a:r>
              <a:rPr lang="en-US" dirty="0"/>
              <a:t>We expanded the dataset by introducing new classes. </a:t>
            </a:r>
            <a:br>
              <a:rPr lang="en-US" dirty="0"/>
            </a:br>
            <a:r>
              <a:rPr lang="en-US" dirty="0"/>
              <a:t>The outcome was a notable enhancement in the model's ability to recognize different categories.</a:t>
            </a:r>
            <a:br>
              <a:rPr lang="en-US" dirty="0"/>
            </a:br>
            <a:r>
              <a:rPr lang="en-US" dirty="0"/>
              <a:t>However, there was a challenge in subclass classification.</a:t>
            </a:r>
            <a:br>
              <a:rPr lang="en-US" dirty="0"/>
            </a:br>
            <a:r>
              <a:rPr lang="en-US" dirty="0"/>
              <a:t>Our application of data augmentation techniques effectively handled class imbalance and improved the model's ability to generalize.</a:t>
            </a:r>
            <a:br>
              <a:rPr lang="en-US" dirty="0"/>
            </a:br>
            <a:r>
              <a:rPr lang="en-US" dirty="0"/>
              <a:t>The ResNet-50(T+R) model was our best performing model.</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23</a:t>
            </a:fld>
            <a:endParaRPr lang="en-GB"/>
          </a:p>
        </p:txBody>
      </p:sp>
    </p:spTree>
    <p:extLst>
      <p:ext uri="{BB962C8B-B14F-4D97-AF65-F5344CB8AC3E}">
        <p14:creationId xmlns:p14="http://schemas.microsoft.com/office/powerpoint/2010/main" val="2175839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future work, one can explore other methods to address subclass classification.</a:t>
            </a:r>
            <a:br>
              <a:rPr lang="en-US" dirty="0"/>
            </a:br>
            <a:r>
              <a:rPr lang="en-US" dirty="0"/>
              <a:t>Or use of advanced techniques like domain adaptation and ensemble learning. And dataset can be expanded to include more diverse classes.</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24</a:t>
            </a:fld>
            <a:endParaRPr lang="en-GB"/>
          </a:p>
        </p:txBody>
      </p:sp>
    </p:spTree>
    <p:extLst>
      <p:ext uri="{BB962C8B-B14F-4D97-AF65-F5344CB8AC3E}">
        <p14:creationId xmlns:p14="http://schemas.microsoft.com/office/powerpoint/2010/main" val="1800107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 the left side you can see the sample images of the Indian Ethnic apparel and on the right side is the sample of western clothes</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3</a:t>
            </a:fld>
            <a:endParaRPr lang="en-GB"/>
          </a:p>
        </p:txBody>
      </p:sp>
    </p:spTree>
    <p:extLst>
      <p:ext uri="{BB962C8B-B14F-4D97-AF65-F5344CB8AC3E}">
        <p14:creationId xmlns:p14="http://schemas.microsoft.com/office/powerpoint/2010/main" val="3980615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literature review, we explored two significant datasets that are relevant to our research on Indian Ethnic apparel classification. The first dataset is the Atlas dataset, developed by Venkatesh </a:t>
            </a:r>
            <a:r>
              <a:rPr lang="en-US" dirty="0" err="1"/>
              <a:t>Umashankar</a:t>
            </a:r>
            <a:r>
              <a:rPr lang="en-US" dirty="0"/>
              <a:t>. It primarily focuses on fabric classification and provides detailed information about apparel, including names, prices, images, and category paths. While the taxonomy of the Atlas dataset largely emphasizes Western clothing, it does include a portion of Indian ethnic clothing. This dataset gives us insights into product categorization and pricing strategies within the e-commerce domain.</a:t>
            </a:r>
          </a:p>
          <a:p>
            <a:r>
              <a:rPr lang="en-US" dirty="0"/>
              <a:t>The second dataset we reviewed is Generative Indian Fashion. Although it focuses on Indian fashion, its limited size of around 12K images constrains its potential for deep model training. Additionally, this dataset does not address textile classification. Despite these limitations, Generative Indian Fashion contributes to our understanding of Indian clothing styles and provides a diverse collection of images across various categories.</a:t>
            </a:r>
          </a:p>
          <a:p>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4</a:t>
            </a:fld>
            <a:endParaRPr lang="en-GB"/>
          </a:p>
        </p:txBody>
      </p:sp>
    </p:spTree>
    <p:extLst>
      <p:ext uri="{BB962C8B-B14F-4D97-AF65-F5344CB8AC3E}">
        <p14:creationId xmlns:p14="http://schemas.microsoft.com/office/powerpoint/2010/main" val="4252822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IndoFashion dataset, created by Shivangi Aneja and her team, is a crucial part of our research. It's a big collection of 106,000 pictures taken from different Indian online ecommerce websites. Unlike the other datasets we talked about, IndoFashion focuses on traditional Indian clothes. It covers many different types of clothing, a total of 15 unique classes.</a:t>
            </a:r>
          </a:p>
          <a:p>
            <a:r>
              <a:rPr lang="en-US" dirty="0"/>
              <a:t>Researchers used the IndoFashion dataset to teach computers how to classify clothes using special models called ResNet. They found that making the dataset bigger and better through various techniques helped the CNN models work better. Surprisingly, the simpler model, ResNet-50, worked even better than the more complex ones. This shows that having lots of good data is sometimes more important than having a super complicated model to get accurate results.</a:t>
            </a:r>
          </a:p>
          <a:p>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5</a:t>
            </a:fld>
            <a:endParaRPr lang="en-GB"/>
          </a:p>
        </p:txBody>
      </p:sp>
    </p:spTree>
    <p:extLst>
      <p:ext uri="{BB962C8B-B14F-4D97-AF65-F5344CB8AC3E}">
        <p14:creationId xmlns:p14="http://schemas.microsoft.com/office/powerpoint/2010/main" val="45849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IndoFashion dataset forms the core of our study. What makes this dataset special is that it's all about traditional Indian clothing. These images are grouped into 15 categories based on the type of clothing they show. </a:t>
            </a:r>
            <a:br>
              <a:rPr lang="en-US" dirty="0"/>
            </a:br>
            <a:r>
              <a:rPr lang="en-US" dirty="0"/>
              <a:t>But we didn't stop with the original dataset. We wanted to make it even better, so we went online and gathered more pictures. We focused on three specific types of clothing: "Men Pagdi," "Women Anarkali Kurta," and "Women A-Line Kurta." These are 1 unique class and two subclasses of the original class Women Kurta of traditional Indian clothing. By adding these new pictures, we made our dataset even bigger and more diverse.</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6</a:t>
            </a:fld>
            <a:endParaRPr lang="en-GB"/>
          </a:p>
        </p:txBody>
      </p:sp>
    </p:spTree>
    <p:extLst>
      <p:ext uri="{BB962C8B-B14F-4D97-AF65-F5344CB8AC3E}">
        <p14:creationId xmlns:p14="http://schemas.microsoft.com/office/powerpoint/2010/main" val="521956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used python scripts with </a:t>
            </a:r>
            <a:r>
              <a:rPr lang="en-IN" dirty="0" err="1"/>
              <a:t>webscraping</a:t>
            </a:r>
            <a:r>
              <a:rPr lang="en-IN" dirty="0"/>
              <a:t> tools like Selenium and Chrome </a:t>
            </a:r>
            <a:r>
              <a:rPr lang="en-IN" dirty="0" err="1"/>
              <a:t>Webdriver</a:t>
            </a:r>
            <a:r>
              <a:rPr lang="en-IN"/>
              <a:t> for collecting the image samples from various ecommerce websites and collected samples of three classes: Men Pagdi, Women A-Line Kurta and Women Anarkali Kurta</a:t>
            </a:r>
            <a:br>
              <a:rPr lang="en-IN"/>
            </a:b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7</a:t>
            </a:fld>
            <a:endParaRPr lang="en-GB"/>
          </a:p>
        </p:txBody>
      </p:sp>
    </p:spTree>
    <p:extLst>
      <p:ext uri="{BB962C8B-B14F-4D97-AF65-F5344CB8AC3E}">
        <p14:creationId xmlns:p14="http://schemas.microsoft.com/office/powerpoint/2010/main" val="1023739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are the image samples of the three classes:</a:t>
            </a:r>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8</a:t>
            </a:fld>
            <a:endParaRPr lang="en-GB"/>
          </a:p>
        </p:txBody>
      </p:sp>
    </p:spTree>
    <p:extLst>
      <p:ext uri="{BB962C8B-B14F-4D97-AF65-F5344CB8AC3E}">
        <p14:creationId xmlns:p14="http://schemas.microsoft.com/office/powerpoint/2010/main" val="490994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We managed to gather around</a:t>
            </a:r>
            <a:br>
              <a:rPr lang="en-IN" dirty="0"/>
            </a:br>
            <a:r>
              <a:rPr lang="en-IN" dirty="0"/>
              <a:t>1187 image samples of Women A-Line kurta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1439 image samples of Women Anarkali kurta</a:t>
            </a:r>
            <a:br>
              <a:rPr lang="en-IN" dirty="0"/>
            </a:br>
            <a:r>
              <a:rPr lang="en-IN" dirty="0"/>
              <a:t>923 image samples of Men </a:t>
            </a:r>
            <a:r>
              <a:rPr lang="en-IN" dirty="0" err="1"/>
              <a:t>Pagadi</a:t>
            </a:r>
            <a:r>
              <a:rPr lang="en-IN" dirty="0"/>
              <a:t> </a:t>
            </a:r>
            <a:endParaRPr lang="en-GB" dirty="0"/>
          </a:p>
          <a:p>
            <a:endParaRPr lang="en-GB" dirty="0"/>
          </a:p>
        </p:txBody>
      </p:sp>
      <p:sp>
        <p:nvSpPr>
          <p:cNvPr id="4" name="Slide Number Placeholder 3"/>
          <p:cNvSpPr>
            <a:spLocks noGrp="1"/>
          </p:cNvSpPr>
          <p:nvPr>
            <p:ph type="sldNum" sz="quarter" idx="5"/>
          </p:nvPr>
        </p:nvSpPr>
        <p:spPr/>
        <p:txBody>
          <a:bodyPr/>
          <a:lstStyle/>
          <a:p>
            <a:fld id="{BAEDB474-7AAE-4633-B3A4-392947127326}" type="slidenum">
              <a:rPr lang="en-GB" smtClean="0"/>
              <a:t>9</a:t>
            </a:fld>
            <a:endParaRPr lang="en-GB"/>
          </a:p>
        </p:txBody>
      </p:sp>
    </p:spTree>
    <p:extLst>
      <p:ext uri="{BB962C8B-B14F-4D97-AF65-F5344CB8AC3E}">
        <p14:creationId xmlns:p14="http://schemas.microsoft.com/office/powerpoint/2010/main" val="2560616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EA5346C-B71F-8141-B76A-041EF2AE340D}" type="datetimeFigureOut">
              <a:rPr lang="en-US" smtClean="0"/>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2C1F4A-E877-384E-90BD-AED52FFB951D}" type="slidenum">
              <a:rPr lang="en-US" smtClean="0"/>
              <a:t>‹#›</a:t>
            </a:fld>
            <a:endParaRPr lang="en-US"/>
          </a:p>
        </p:txBody>
      </p:sp>
    </p:spTree>
    <p:extLst>
      <p:ext uri="{BB962C8B-B14F-4D97-AF65-F5344CB8AC3E}">
        <p14:creationId xmlns:p14="http://schemas.microsoft.com/office/powerpoint/2010/main" val="21981422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EA5346C-B71F-8141-B76A-041EF2AE340D}"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C1F4A-E877-384E-90BD-AED52FFB951D}" type="slidenum">
              <a:rPr lang="en-US" smtClean="0"/>
              <a:t>‹#›</a:t>
            </a:fld>
            <a:endParaRPr lang="en-US"/>
          </a:p>
        </p:txBody>
      </p:sp>
    </p:spTree>
    <p:extLst>
      <p:ext uri="{BB962C8B-B14F-4D97-AF65-F5344CB8AC3E}">
        <p14:creationId xmlns:p14="http://schemas.microsoft.com/office/powerpoint/2010/main" val="135861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EA5346C-B71F-8141-B76A-041EF2AE340D}"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C1F4A-E877-384E-90BD-AED52FFB951D}" type="slidenum">
              <a:rPr lang="en-US" smtClean="0"/>
              <a:t>‹#›</a:t>
            </a:fld>
            <a:endParaRPr lang="en-US"/>
          </a:p>
        </p:txBody>
      </p:sp>
    </p:spTree>
    <p:extLst>
      <p:ext uri="{BB962C8B-B14F-4D97-AF65-F5344CB8AC3E}">
        <p14:creationId xmlns:p14="http://schemas.microsoft.com/office/powerpoint/2010/main" val="105368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EA5346C-B71F-8141-B76A-041EF2AE340D}" type="datetimeFigureOut">
              <a:rPr lang="en-US" smtClean="0"/>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2C1F4A-E877-384E-90BD-AED52FFB951D}" type="slidenum">
              <a:rPr lang="en-US" smtClean="0"/>
              <a:t>‹#›</a:t>
            </a:fld>
            <a:endParaRPr lang="en-US"/>
          </a:p>
        </p:txBody>
      </p:sp>
    </p:spTree>
    <p:extLst>
      <p:ext uri="{BB962C8B-B14F-4D97-AF65-F5344CB8AC3E}">
        <p14:creationId xmlns:p14="http://schemas.microsoft.com/office/powerpoint/2010/main" val="128308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EA5346C-B71F-8141-B76A-041EF2AE340D}" type="datetimeFigureOut">
              <a:rPr lang="en-US" smtClean="0"/>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2C1F4A-E877-384E-90BD-AED52FFB951D}" type="slidenum">
              <a:rPr lang="en-US" smtClean="0"/>
              <a:t>‹#›</a:t>
            </a:fld>
            <a:endParaRPr lang="en-US"/>
          </a:p>
        </p:txBody>
      </p:sp>
    </p:spTree>
    <p:extLst>
      <p:ext uri="{BB962C8B-B14F-4D97-AF65-F5344CB8AC3E}">
        <p14:creationId xmlns:p14="http://schemas.microsoft.com/office/powerpoint/2010/main" val="39320044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EA5346C-B71F-8141-B76A-041EF2AE340D}" type="datetimeFigureOut">
              <a:rPr lang="en-US" smtClean="0"/>
              <a:t>8/17/2023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62C1F4A-E877-384E-90BD-AED52FFB951D}" type="slidenum">
              <a:rPr lang="en-US" smtClean="0"/>
              <a:t>‹#›</a:t>
            </a:fld>
            <a:endParaRPr lang="en-US"/>
          </a:p>
        </p:txBody>
      </p:sp>
    </p:spTree>
    <p:extLst>
      <p:ext uri="{BB962C8B-B14F-4D97-AF65-F5344CB8AC3E}">
        <p14:creationId xmlns:p14="http://schemas.microsoft.com/office/powerpoint/2010/main" val="6734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EA5346C-B71F-8141-B76A-041EF2AE340D}" type="datetimeFigureOut">
              <a:rPr lang="en-US" smtClean="0"/>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2C1F4A-E877-384E-90BD-AED52FFB951D}"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4074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EA5346C-B71F-8141-B76A-041EF2AE340D}" type="datetimeFigureOut">
              <a:rPr lang="en-US" smtClean="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2C1F4A-E877-384E-90BD-AED52FFB951D}" type="slidenum">
              <a:rPr lang="en-US" smtClean="0"/>
              <a:t>‹#›</a:t>
            </a:fld>
            <a:endParaRPr lang="en-US"/>
          </a:p>
        </p:txBody>
      </p:sp>
    </p:spTree>
    <p:extLst>
      <p:ext uri="{BB962C8B-B14F-4D97-AF65-F5344CB8AC3E}">
        <p14:creationId xmlns:p14="http://schemas.microsoft.com/office/powerpoint/2010/main" val="45681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5346C-B71F-8141-B76A-041EF2AE340D}" type="datetimeFigureOut">
              <a:rPr lang="en-US" smtClean="0"/>
              <a:t>8/17/2023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2C1F4A-E877-384E-90BD-AED52FFB951D}" type="slidenum">
              <a:rPr lang="en-US" smtClean="0"/>
              <a:t>‹#›</a:t>
            </a:fld>
            <a:endParaRPr lang="en-US"/>
          </a:p>
        </p:txBody>
      </p:sp>
    </p:spTree>
    <p:extLst>
      <p:ext uri="{BB962C8B-B14F-4D97-AF65-F5344CB8AC3E}">
        <p14:creationId xmlns:p14="http://schemas.microsoft.com/office/powerpoint/2010/main" val="231562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FEA5346C-B71F-8141-B76A-041EF2AE340D}" type="datetimeFigureOut">
              <a:rPr lang="en-US" smtClean="0"/>
              <a:t>8/17/2023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62C1F4A-E877-384E-90BD-AED52FFB951D}" type="slidenum">
              <a:rPr lang="en-US" smtClean="0"/>
              <a:t>‹#›</a:t>
            </a:fld>
            <a:endParaRPr lang="en-US"/>
          </a:p>
        </p:txBody>
      </p:sp>
    </p:spTree>
    <p:extLst>
      <p:ext uri="{BB962C8B-B14F-4D97-AF65-F5344CB8AC3E}">
        <p14:creationId xmlns:p14="http://schemas.microsoft.com/office/powerpoint/2010/main" val="393575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EA5346C-B71F-8141-B76A-041EF2AE340D}" type="datetimeFigureOut">
              <a:rPr lang="en-US" smtClean="0"/>
              <a:t>8/17/2023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62C1F4A-E877-384E-90BD-AED52FFB951D}" type="slidenum">
              <a:rPr lang="en-US" smtClean="0"/>
              <a:t>‹#›</a:t>
            </a:fld>
            <a:endParaRPr lang="en-US"/>
          </a:p>
        </p:txBody>
      </p:sp>
    </p:spTree>
    <p:extLst>
      <p:ext uri="{BB962C8B-B14F-4D97-AF65-F5344CB8AC3E}">
        <p14:creationId xmlns:p14="http://schemas.microsoft.com/office/powerpoint/2010/main" val="329484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EA5346C-B71F-8141-B76A-041EF2AE340D}" type="datetimeFigureOut">
              <a:rPr lang="en-US" smtClean="0"/>
              <a:t>8/17/2023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62C1F4A-E877-384E-90BD-AED52FFB951D}" type="slidenum">
              <a:rPr lang="en-US" smtClean="0"/>
              <a:t>‹#›</a:t>
            </a:fld>
            <a:endParaRPr lang="en-US"/>
          </a:p>
        </p:txBody>
      </p:sp>
    </p:spTree>
    <p:extLst>
      <p:ext uri="{BB962C8B-B14F-4D97-AF65-F5344CB8AC3E}">
        <p14:creationId xmlns:p14="http://schemas.microsoft.com/office/powerpoint/2010/main" val="33653074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jp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pdf/1901.07973v1.pdf" TargetMode="External"/><Relationship Id="rId2" Type="http://schemas.openxmlformats.org/officeDocument/2006/relationships/hyperlink" Target="https://arxiv.org/pdf/2104.02830.pdf" TargetMode="External"/><Relationship Id="rId1" Type="http://schemas.openxmlformats.org/officeDocument/2006/relationships/slideLayout" Target="../slideLayouts/slideLayout2.xml"/><Relationship Id="rId5" Type="http://schemas.openxmlformats.org/officeDocument/2006/relationships/hyperlink" Target="https://harshiljain.in/pdf/Generative_Fashion.pdf" TargetMode="External"/><Relationship Id="rId4" Type="http://schemas.openxmlformats.org/officeDocument/2006/relationships/hyperlink" Target="https://arxiv.org/pdf/1908.08984.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indofashion.github.io/" TargetMode="External"/><Relationship Id="rId5" Type="http://schemas.openxmlformats.org/officeDocument/2006/relationships/hyperlink" Target="https://paperswithcode.com/dataset/deepfashion"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ndofashion.github.i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ndofashion.github.i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48FAF-926F-742C-2431-CE889298EDCD}"/>
              </a:ext>
            </a:extLst>
          </p:cNvPr>
          <p:cNvSpPr>
            <a:spLocks noGrp="1"/>
          </p:cNvSpPr>
          <p:nvPr>
            <p:ph type="ctrTitle"/>
          </p:nvPr>
        </p:nvSpPr>
        <p:spPr>
          <a:xfrm>
            <a:off x="1600200" y="2363323"/>
            <a:ext cx="8991600" cy="1692771"/>
          </a:xfrm>
        </p:spPr>
        <p:txBody>
          <a:bodyPr>
            <a:normAutofit/>
          </a:bodyPr>
          <a:lstStyle/>
          <a:p>
            <a:r>
              <a:rPr lang="en-IN" sz="3500" b="0" i="0" u="none" strike="noStrike">
                <a:effectLst/>
                <a:latin typeface="Arial" panose="020B0604020202020204" pitchFamily="34" charset="0"/>
              </a:rPr>
              <a:t>IndiaFashion: Ethnic Apparel Classification model</a:t>
            </a:r>
            <a:endParaRPr lang="en-US" sz="3500" dirty="0"/>
          </a:p>
        </p:txBody>
      </p:sp>
      <p:sp>
        <p:nvSpPr>
          <p:cNvPr id="3" name="Subtitle 2">
            <a:extLst>
              <a:ext uri="{FF2B5EF4-FFF2-40B4-BE49-F238E27FC236}">
                <a16:creationId xmlns:a16="http://schemas.microsoft.com/office/drawing/2014/main" id="{49E9C30E-712C-4311-DDB0-7B1C4884FE22}"/>
              </a:ext>
            </a:extLst>
          </p:cNvPr>
          <p:cNvSpPr>
            <a:spLocks noGrp="1"/>
          </p:cNvSpPr>
          <p:nvPr>
            <p:ph type="subTitle" idx="1"/>
          </p:nvPr>
        </p:nvSpPr>
        <p:spPr>
          <a:xfrm>
            <a:off x="6579220" y="5374888"/>
            <a:ext cx="3995955" cy="758282"/>
          </a:xfrm>
        </p:spPr>
        <p:txBody>
          <a:bodyPr>
            <a:normAutofit/>
          </a:bodyPr>
          <a:lstStyle/>
          <a:p>
            <a:pPr algn="r"/>
            <a:r>
              <a:rPr lang="en-US" sz="1900">
                <a:solidFill>
                  <a:schemeClr val="bg1"/>
                </a:solidFill>
              </a:rPr>
              <a:t>By - Sachin Patel &amp; Sneha Yadav</a:t>
            </a:r>
            <a:br>
              <a:rPr lang="en-US" sz="1900">
                <a:solidFill>
                  <a:schemeClr val="bg1"/>
                </a:solidFill>
              </a:rPr>
            </a:br>
            <a:r>
              <a:rPr lang="en-US" sz="1900">
                <a:solidFill>
                  <a:schemeClr val="bg1"/>
                </a:solidFill>
              </a:rPr>
              <a:t>Supervised by - Dr.  Alessandra Mileo</a:t>
            </a:r>
          </a:p>
        </p:txBody>
      </p:sp>
    </p:spTree>
    <p:extLst>
      <p:ext uri="{BB962C8B-B14F-4D97-AF65-F5344CB8AC3E}">
        <p14:creationId xmlns:p14="http://schemas.microsoft.com/office/powerpoint/2010/main" val="19081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3DC9-0CD3-C533-0F53-DB21262CEBD9}"/>
              </a:ext>
            </a:extLst>
          </p:cNvPr>
          <p:cNvSpPr>
            <a:spLocks noGrp="1"/>
          </p:cNvSpPr>
          <p:nvPr>
            <p:ph type="title"/>
          </p:nvPr>
        </p:nvSpPr>
        <p:spPr>
          <a:xfrm>
            <a:off x="2231136" y="440436"/>
            <a:ext cx="7729728" cy="1188720"/>
          </a:xfrm>
        </p:spPr>
        <p:txBody>
          <a:bodyPr/>
          <a:lstStyle/>
          <a:p>
            <a:r>
              <a:rPr lang="en-IN" dirty="0"/>
              <a:t>Dataset Statistics</a:t>
            </a:r>
            <a:endParaRPr lang="en-GB" dirty="0"/>
          </a:p>
        </p:txBody>
      </p:sp>
      <p:graphicFrame>
        <p:nvGraphicFramePr>
          <p:cNvPr id="4" name="Table 3">
            <a:extLst>
              <a:ext uri="{FF2B5EF4-FFF2-40B4-BE49-F238E27FC236}">
                <a16:creationId xmlns:a16="http://schemas.microsoft.com/office/drawing/2014/main" id="{376D58AC-3776-AE99-16D2-E5AD35331377}"/>
              </a:ext>
            </a:extLst>
          </p:cNvPr>
          <p:cNvGraphicFramePr>
            <a:graphicFrameLocks noGrp="1"/>
          </p:cNvGraphicFramePr>
          <p:nvPr>
            <p:extLst>
              <p:ext uri="{D42A27DB-BD31-4B8C-83A1-F6EECF244321}">
                <p14:modId xmlns:p14="http://schemas.microsoft.com/office/powerpoint/2010/main" val="202511135"/>
              </p:ext>
            </p:extLst>
          </p:nvPr>
        </p:nvGraphicFramePr>
        <p:xfrm>
          <a:off x="911098" y="2220878"/>
          <a:ext cx="5998464" cy="2229199"/>
        </p:xfrm>
        <a:graphic>
          <a:graphicData uri="http://schemas.openxmlformats.org/drawingml/2006/table">
            <a:tbl>
              <a:tblPr/>
              <a:tblGrid>
                <a:gridCol w="784113">
                  <a:extLst>
                    <a:ext uri="{9D8B030D-6E8A-4147-A177-3AD203B41FA5}">
                      <a16:colId xmlns:a16="http://schemas.microsoft.com/office/drawing/2014/main" val="380776015"/>
                    </a:ext>
                  </a:extLst>
                </a:gridCol>
                <a:gridCol w="5214351">
                  <a:extLst>
                    <a:ext uri="{9D8B030D-6E8A-4147-A177-3AD203B41FA5}">
                      <a16:colId xmlns:a16="http://schemas.microsoft.com/office/drawing/2014/main" val="1471041577"/>
                    </a:ext>
                  </a:extLst>
                </a:gridCol>
              </a:tblGrid>
              <a:tr h="468377">
                <a:tc>
                  <a:txBody>
                    <a:bodyPr/>
                    <a:lstStyle/>
                    <a:p>
                      <a:pPr algn="l" fontAlgn="t"/>
                      <a:r>
                        <a:rPr lang="en-GB" sz="1800" b="0" i="0" u="none" strike="noStrike">
                          <a:solidFill>
                            <a:srgbClr val="000000"/>
                          </a:solidFill>
                          <a:effectLst/>
                          <a:latin typeface="Calibri" panose="020F0502020204030204" pitchFamily="34" charset="0"/>
                        </a:rPr>
                        <a:t>Gender</a:t>
                      </a:r>
                    </a:p>
                  </a:txBody>
                  <a:tcPr marL="7620" marR="7620" marT="762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GB" sz="1800" b="0" i="0" u="none" strike="noStrike">
                          <a:solidFill>
                            <a:srgbClr val="000000"/>
                          </a:solidFill>
                          <a:effectLst/>
                          <a:latin typeface="Calibri" panose="020F0502020204030204" pitchFamily="34" charset="0"/>
                        </a:rPr>
                        <a:t>Categories</a:t>
                      </a:r>
                    </a:p>
                  </a:txBody>
                  <a:tcPr marL="7620" marR="7620" marT="762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828019"/>
                  </a:ext>
                </a:extLst>
              </a:tr>
              <a:tr h="1171189">
                <a:tc>
                  <a:txBody>
                    <a:bodyPr/>
                    <a:lstStyle/>
                    <a:p>
                      <a:pPr algn="l" fontAlgn="t"/>
                      <a:r>
                        <a:rPr lang="en-GB" sz="1800" b="0" i="0" u="none" strike="noStrike" dirty="0">
                          <a:solidFill>
                            <a:srgbClr val="000000"/>
                          </a:solidFill>
                          <a:effectLst/>
                          <a:latin typeface="Calibri" panose="020F0502020204030204" pitchFamily="34" charset="0"/>
                        </a:rPr>
                        <a:t>Women</a:t>
                      </a:r>
                    </a:p>
                  </a:txBody>
                  <a:tcPr marL="7620" marR="7620" marT="762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GB" sz="1800" b="0" i="0" u="none" strike="noStrike" dirty="0">
                          <a:solidFill>
                            <a:srgbClr val="000000"/>
                          </a:solidFill>
                          <a:effectLst/>
                          <a:latin typeface="Calibri" panose="020F0502020204030204" pitchFamily="34" charset="0"/>
                        </a:rPr>
                        <a:t>Saree, Women Kurta, Leggings &amp; Salwar, Palazzo, Lehenga, Dupatta, Blouse, Gown, Dhoti Pants, Petticoats, Women </a:t>
                      </a:r>
                      <a:r>
                        <a:rPr lang="en-GB" sz="1800" b="0" i="0" u="none" strike="noStrike" dirty="0" err="1">
                          <a:solidFill>
                            <a:srgbClr val="000000"/>
                          </a:solidFill>
                          <a:effectLst/>
                          <a:latin typeface="Calibri" panose="020F0502020204030204" pitchFamily="34" charset="0"/>
                        </a:rPr>
                        <a:t>Mojari</a:t>
                      </a:r>
                      <a:r>
                        <a:rPr lang="en-GB" sz="1800" b="0" i="0" u="none" strike="noStrike" dirty="0">
                          <a:solidFill>
                            <a:srgbClr val="000000"/>
                          </a:solidFill>
                          <a:effectLst/>
                          <a:latin typeface="Calibri" panose="020F0502020204030204" pitchFamily="34" charset="0"/>
                        </a:rPr>
                        <a:t>, </a:t>
                      </a:r>
                      <a:r>
                        <a:rPr lang="en-GB" sz="1800" b="0" i="0" u="none" strike="noStrike" dirty="0">
                          <a:solidFill>
                            <a:srgbClr val="548235"/>
                          </a:solidFill>
                          <a:effectLst/>
                          <a:latin typeface="Calibri" panose="020F0502020204030204" pitchFamily="34" charset="0"/>
                        </a:rPr>
                        <a:t>Women Anarkali Kurta, Women A-Line Kurta</a:t>
                      </a:r>
                      <a:endParaRPr lang="en-GB" sz="1800" b="0" i="0" u="none" strike="noStrike" dirty="0">
                        <a:solidFill>
                          <a:srgbClr val="000000"/>
                        </a:solidFill>
                        <a:effectLst/>
                        <a:latin typeface="Calibri" panose="020F0502020204030204" pitchFamily="34" charset="0"/>
                      </a:endParaRPr>
                    </a:p>
                  </a:txBody>
                  <a:tcPr marL="7620" marR="7620" marT="762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8597403"/>
                  </a:ext>
                </a:extLst>
              </a:tr>
              <a:tr h="589633">
                <a:tc>
                  <a:txBody>
                    <a:bodyPr/>
                    <a:lstStyle/>
                    <a:p>
                      <a:pPr algn="l" fontAlgn="t"/>
                      <a:r>
                        <a:rPr lang="en-GB" sz="1800" b="0" i="0" u="none" strike="noStrike">
                          <a:solidFill>
                            <a:srgbClr val="000000"/>
                          </a:solidFill>
                          <a:effectLst/>
                          <a:latin typeface="Calibri" panose="020F0502020204030204" pitchFamily="34" charset="0"/>
                        </a:rPr>
                        <a:t>Men</a:t>
                      </a:r>
                    </a:p>
                  </a:txBody>
                  <a:tcPr marL="7620" marR="7620" marT="762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GB" sz="1800" b="0" i="0" u="none" strike="noStrike" dirty="0">
                          <a:solidFill>
                            <a:srgbClr val="000000"/>
                          </a:solidFill>
                          <a:effectLst/>
                          <a:latin typeface="Calibri" panose="020F0502020204030204" pitchFamily="34" charset="0"/>
                        </a:rPr>
                        <a:t>Men Kurta, Nehru Jacket, Sherwani, Men </a:t>
                      </a:r>
                      <a:r>
                        <a:rPr lang="en-GB" sz="1800" b="0" i="0" u="none" strike="noStrike" dirty="0" err="1">
                          <a:solidFill>
                            <a:srgbClr val="000000"/>
                          </a:solidFill>
                          <a:effectLst/>
                          <a:latin typeface="Calibri" panose="020F0502020204030204" pitchFamily="34" charset="0"/>
                        </a:rPr>
                        <a:t>Mojari</a:t>
                      </a:r>
                      <a:r>
                        <a:rPr lang="en-GB" sz="1800" b="0" i="0" u="none" strike="noStrike" dirty="0">
                          <a:solidFill>
                            <a:srgbClr val="000000"/>
                          </a:solidFill>
                          <a:effectLst/>
                          <a:latin typeface="Calibri" panose="020F0502020204030204" pitchFamily="34" charset="0"/>
                        </a:rPr>
                        <a:t>, </a:t>
                      </a:r>
                      <a:r>
                        <a:rPr lang="en-GB" sz="1800" b="0" i="0" u="none" strike="noStrike" dirty="0">
                          <a:solidFill>
                            <a:srgbClr val="548235"/>
                          </a:solidFill>
                          <a:effectLst/>
                          <a:latin typeface="Calibri" panose="020F0502020204030204" pitchFamily="34" charset="0"/>
                        </a:rPr>
                        <a:t>Men Pagdi</a:t>
                      </a:r>
                      <a:endParaRPr lang="en-GB" sz="1800" b="0" i="0" u="none" strike="noStrike" dirty="0">
                        <a:solidFill>
                          <a:srgbClr val="000000"/>
                        </a:solidFill>
                        <a:effectLst/>
                        <a:latin typeface="Calibri" panose="020F0502020204030204" pitchFamily="34" charset="0"/>
                      </a:endParaRPr>
                    </a:p>
                  </a:txBody>
                  <a:tcPr marL="7620" marR="7620" marT="762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462043"/>
                  </a:ext>
                </a:extLst>
              </a:tr>
            </a:tbl>
          </a:graphicData>
        </a:graphic>
      </p:graphicFrame>
      <p:graphicFrame>
        <p:nvGraphicFramePr>
          <p:cNvPr id="5" name="Table 4">
            <a:extLst>
              <a:ext uri="{FF2B5EF4-FFF2-40B4-BE49-F238E27FC236}">
                <a16:creationId xmlns:a16="http://schemas.microsoft.com/office/drawing/2014/main" id="{5CC74FC6-FB3D-B1D8-32E4-D4B5DC33BF8C}"/>
              </a:ext>
            </a:extLst>
          </p:cNvPr>
          <p:cNvGraphicFramePr>
            <a:graphicFrameLocks noGrp="1"/>
          </p:cNvGraphicFramePr>
          <p:nvPr>
            <p:extLst>
              <p:ext uri="{D42A27DB-BD31-4B8C-83A1-F6EECF244321}">
                <p14:modId xmlns:p14="http://schemas.microsoft.com/office/powerpoint/2010/main" val="4108009016"/>
              </p:ext>
            </p:extLst>
          </p:nvPr>
        </p:nvGraphicFramePr>
        <p:xfrm>
          <a:off x="7822692" y="2191367"/>
          <a:ext cx="3458210" cy="2288222"/>
        </p:xfrm>
        <a:graphic>
          <a:graphicData uri="http://schemas.openxmlformats.org/drawingml/2006/table">
            <a:tbl>
              <a:tblPr/>
              <a:tblGrid>
                <a:gridCol w="1488633">
                  <a:extLst>
                    <a:ext uri="{9D8B030D-6E8A-4147-A177-3AD203B41FA5}">
                      <a16:colId xmlns:a16="http://schemas.microsoft.com/office/drawing/2014/main" val="206756033"/>
                    </a:ext>
                  </a:extLst>
                </a:gridCol>
                <a:gridCol w="1969577">
                  <a:extLst>
                    <a:ext uri="{9D8B030D-6E8A-4147-A177-3AD203B41FA5}">
                      <a16:colId xmlns:a16="http://schemas.microsoft.com/office/drawing/2014/main" val="1552644277"/>
                    </a:ext>
                  </a:extLst>
                </a:gridCol>
              </a:tblGrid>
              <a:tr h="583730">
                <a:tc>
                  <a:txBody>
                    <a:bodyPr/>
                    <a:lstStyle/>
                    <a:p>
                      <a:pPr algn="ctr" fontAlgn="t"/>
                      <a:r>
                        <a:rPr lang="en-GB" sz="1800" b="0" i="0" u="none" strike="noStrike">
                          <a:solidFill>
                            <a:srgbClr val="000000"/>
                          </a:solidFill>
                          <a:effectLst/>
                          <a:latin typeface="Calibri" panose="020F0502020204030204" pitchFamily="34" charset="0"/>
                        </a:rPr>
                        <a:t>Split</a:t>
                      </a:r>
                    </a:p>
                  </a:txBody>
                  <a:tcPr marL="7620" marR="7620" marT="762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GB" sz="1800" b="0" i="0" u="none" strike="noStrike">
                          <a:solidFill>
                            <a:srgbClr val="000000"/>
                          </a:solidFill>
                          <a:effectLst/>
                          <a:latin typeface="Calibri" panose="020F0502020204030204" pitchFamily="34" charset="0"/>
                        </a:rPr>
                        <a:t>No. of Images</a:t>
                      </a:r>
                    </a:p>
                  </a:txBody>
                  <a:tcPr marL="7620" marR="7620" marT="762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7402158"/>
                  </a:ext>
                </a:extLst>
              </a:tr>
              <a:tr h="560381">
                <a:tc>
                  <a:txBody>
                    <a:bodyPr/>
                    <a:lstStyle/>
                    <a:p>
                      <a:pPr algn="ctr" fontAlgn="t"/>
                      <a:r>
                        <a:rPr lang="en-GB" sz="1800" b="0" i="0" u="none" strike="noStrike" dirty="0">
                          <a:solidFill>
                            <a:srgbClr val="000000"/>
                          </a:solidFill>
                          <a:effectLst/>
                          <a:latin typeface="Calibri" panose="020F0502020204030204" pitchFamily="34" charset="0"/>
                        </a:rPr>
                        <a:t>Train</a:t>
                      </a:r>
                    </a:p>
                  </a:txBody>
                  <a:tcPr marL="7620" marR="7620" marT="762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t"/>
                      <a:r>
                        <a:rPr lang="en-GB" sz="1800" b="0" i="0" u="none" strike="noStrike">
                          <a:solidFill>
                            <a:srgbClr val="000000"/>
                          </a:solidFill>
                          <a:effectLst/>
                          <a:latin typeface="Calibri" panose="020F0502020204030204" pitchFamily="34" charset="0"/>
                        </a:rPr>
                        <a:t>94677</a:t>
                      </a:r>
                    </a:p>
                  </a:txBody>
                  <a:tcPr marL="7620" marR="7620" marT="762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12651214"/>
                  </a:ext>
                </a:extLst>
              </a:tr>
              <a:tr h="560381">
                <a:tc>
                  <a:txBody>
                    <a:bodyPr/>
                    <a:lstStyle/>
                    <a:p>
                      <a:pPr algn="ctr" fontAlgn="t"/>
                      <a:r>
                        <a:rPr lang="en-GB" sz="1800" b="0" i="0" u="none" strike="noStrike">
                          <a:solidFill>
                            <a:srgbClr val="000000"/>
                          </a:solidFill>
                          <a:effectLst/>
                          <a:latin typeface="Calibri" panose="020F0502020204030204" pitchFamily="34" charset="0"/>
                        </a:rPr>
                        <a:t>Validation</a:t>
                      </a:r>
                    </a:p>
                  </a:txBody>
                  <a:tcPr marL="7620" marR="7620" marT="7620" marB="0">
                    <a:lnL>
                      <a:noFill/>
                    </a:lnL>
                    <a:lnR>
                      <a:noFill/>
                    </a:lnR>
                    <a:lnT>
                      <a:noFill/>
                    </a:lnT>
                    <a:lnB>
                      <a:noFill/>
                    </a:lnB>
                  </a:tcPr>
                </a:tc>
                <a:tc>
                  <a:txBody>
                    <a:bodyPr/>
                    <a:lstStyle/>
                    <a:p>
                      <a:pPr algn="ctr" fontAlgn="t"/>
                      <a:r>
                        <a:rPr lang="en-GB" sz="1800" b="0" i="0" u="none" strike="noStrike" dirty="0">
                          <a:solidFill>
                            <a:srgbClr val="000000"/>
                          </a:solidFill>
                          <a:effectLst/>
                          <a:latin typeface="Calibri" panose="020F0502020204030204" pitchFamily="34" charset="0"/>
                        </a:rPr>
                        <a:t>7809</a:t>
                      </a:r>
                    </a:p>
                  </a:txBody>
                  <a:tcPr marL="7620" marR="7620" marT="7620" marB="0">
                    <a:lnL>
                      <a:noFill/>
                    </a:lnL>
                    <a:lnR>
                      <a:noFill/>
                    </a:lnR>
                    <a:lnT>
                      <a:noFill/>
                    </a:lnT>
                    <a:lnB>
                      <a:noFill/>
                    </a:lnB>
                  </a:tcPr>
                </a:tc>
                <a:extLst>
                  <a:ext uri="{0D108BD9-81ED-4DB2-BD59-A6C34878D82A}">
                    <a16:rowId xmlns:a16="http://schemas.microsoft.com/office/drawing/2014/main" val="1461041443"/>
                  </a:ext>
                </a:extLst>
              </a:tr>
              <a:tr h="583730">
                <a:tc>
                  <a:txBody>
                    <a:bodyPr/>
                    <a:lstStyle/>
                    <a:p>
                      <a:pPr algn="ctr" fontAlgn="t"/>
                      <a:r>
                        <a:rPr lang="en-GB" sz="1800" b="0" i="0" u="none" strike="noStrike" dirty="0">
                          <a:solidFill>
                            <a:srgbClr val="000000"/>
                          </a:solidFill>
                          <a:effectLst/>
                          <a:latin typeface="Calibri" panose="020F0502020204030204" pitchFamily="34" charset="0"/>
                        </a:rPr>
                        <a:t>Test</a:t>
                      </a:r>
                    </a:p>
                  </a:txBody>
                  <a:tcPr marL="7620" marR="7620" marT="762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t"/>
                      <a:r>
                        <a:rPr lang="en-GB" sz="1800" b="0" i="0" u="none" strike="noStrike" dirty="0">
                          <a:solidFill>
                            <a:srgbClr val="000000"/>
                          </a:solidFill>
                          <a:effectLst/>
                          <a:latin typeface="Calibri" panose="020F0502020204030204" pitchFamily="34" charset="0"/>
                        </a:rPr>
                        <a:t>7808</a:t>
                      </a:r>
                    </a:p>
                  </a:txBody>
                  <a:tcPr marL="7620" marR="7620" marT="762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5751012"/>
                  </a:ext>
                </a:extLst>
              </a:tr>
            </a:tbl>
          </a:graphicData>
        </a:graphic>
      </p:graphicFrame>
    </p:spTree>
    <p:extLst>
      <p:ext uri="{BB962C8B-B14F-4D97-AF65-F5344CB8AC3E}">
        <p14:creationId xmlns:p14="http://schemas.microsoft.com/office/powerpoint/2010/main" val="3075752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F875-8110-6F8F-00C8-70E4E0F85922}"/>
              </a:ext>
            </a:extLst>
          </p:cNvPr>
          <p:cNvSpPr>
            <a:spLocks noGrp="1"/>
          </p:cNvSpPr>
          <p:nvPr>
            <p:ph type="title"/>
          </p:nvPr>
        </p:nvSpPr>
        <p:spPr>
          <a:xfrm>
            <a:off x="2231136" y="379476"/>
            <a:ext cx="7729728" cy="729996"/>
          </a:xfrm>
        </p:spPr>
        <p:txBody>
          <a:bodyPr>
            <a:normAutofit fontScale="90000"/>
          </a:bodyPr>
          <a:lstStyle/>
          <a:p>
            <a:r>
              <a:rPr lang="en-IN" dirty="0"/>
              <a:t>Pipeline</a:t>
            </a:r>
            <a:endParaRPr lang="en-GB" dirty="0"/>
          </a:p>
        </p:txBody>
      </p:sp>
      <p:sp>
        <p:nvSpPr>
          <p:cNvPr id="4" name="Flowchart: Magnetic Disk 3">
            <a:extLst>
              <a:ext uri="{FF2B5EF4-FFF2-40B4-BE49-F238E27FC236}">
                <a16:creationId xmlns:a16="http://schemas.microsoft.com/office/drawing/2014/main" id="{42AABDBB-1FA8-4770-3094-2BEE6E6449C4}"/>
              </a:ext>
            </a:extLst>
          </p:cNvPr>
          <p:cNvSpPr/>
          <p:nvPr/>
        </p:nvSpPr>
        <p:spPr>
          <a:xfrm>
            <a:off x="146304" y="3350913"/>
            <a:ext cx="963168" cy="1533144"/>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Dataset Input</a:t>
            </a:r>
            <a:endParaRPr lang="en-GB" dirty="0"/>
          </a:p>
        </p:txBody>
      </p:sp>
      <p:sp>
        <p:nvSpPr>
          <p:cNvPr id="7" name="Flowchart: Magnetic Disk 6">
            <a:extLst>
              <a:ext uri="{FF2B5EF4-FFF2-40B4-BE49-F238E27FC236}">
                <a16:creationId xmlns:a16="http://schemas.microsoft.com/office/drawing/2014/main" id="{1D56C158-5D1D-5AA1-1D19-9B7FA3CCACD1}"/>
              </a:ext>
            </a:extLst>
          </p:cNvPr>
          <p:cNvSpPr/>
          <p:nvPr/>
        </p:nvSpPr>
        <p:spPr>
          <a:xfrm>
            <a:off x="2197608" y="3494609"/>
            <a:ext cx="1091184" cy="1252728"/>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Validation Set</a:t>
            </a:r>
            <a:endParaRPr lang="en-GB" dirty="0"/>
          </a:p>
        </p:txBody>
      </p:sp>
      <p:sp>
        <p:nvSpPr>
          <p:cNvPr id="8" name="Flowchart: Magnetic Disk 7">
            <a:extLst>
              <a:ext uri="{FF2B5EF4-FFF2-40B4-BE49-F238E27FC236}">
                <a16:creationId xmlns:a16="http://schemas.microsoft.com/office/drawing/2014/main" id="{58B2810E-6FEE-800C-F775-5FC89020A652}"/>
              </a:ext>
            </a:extLst>
          </p:cNvPr>
          <p:cNvSpPr/>
          <p:nvPr/>
        </p:nvSpPr>
        <p:spPr>
          <a:xfrm>
            <a:off x="2231136" y="1969847"/>
            <a:ext cx="963168" cy="1252728"/>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Train Set</a:t>
            </a:r>
            <a:endParaRPr lang="en-GB" dirty="0"/>
          </a:p>
        </p:txBody>
      </p:sp>
      <p:sp>
        <p:nvSpPr>
          <p:cNvPr id="9" name="Flowchart: Magnetic Disk 8">
            <a:extLst>
              <a:ext uri="{FF2B5EF4-FFF2-40B4-BE49-F238E27FC236}">
                <a16:creationId xmlns:a16="http://schemas.microsoft.com/office/drawing/2014/main" id="{F1D0AEB9-8950-9533-811C-316F5835A79A}"/>
              </a:ext>
            </a:extLst>
          </p:cNvPr>
          <p:cNvSpPr/>
          <p:nvPr/>
        </p:nvSpPr>
        <p:spPr>
          <a:xfrm>
            <a:off x="2231136" y="5019371"/>
            <a:ext cx="963168" cy="1187196"/>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Test Set</a:t>
            </a:r>
            <a:endParaRPr lang="en-GB" dirty="0"/>
          </a:p>
        </p:txBody>
      </p:sp>
      <p:cxnSp>
        <p:nvCxnSpPr>
          <p:cNvPr id="13" name="Straight Arrow Connector 12">
            <a:extLst>
              <a:ext uri="{FF2B5EF4-FFF2-40B4-BE49-F238E27FC236}">
                <a16:creationId xmlns:a16="http://schemas.microsoft.com/office/drawing/2014/main" id="{D7406201-7055-8877-4DDD-EE5EC58E5DA7}"/>
              </a:ext>
            </a:extLst>
          </p:cNvPr>
          <p:cNvCxnSpPr>
            <a:cxnSpLocks/>
            <a:stCxn id="4" idx="4"/>
          </p:cNvCxnSpPr>
          <p:nvPr/>
        </p:nvCxnSpPr>
        <p:spPr>
          <a:xfrm>
            <a:off x="1109472" y="4117485"/>
            <a:ext cx="67360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8637C7D4-870A-5292-1A89-AC5595CC9820}"/>
              </a:ext>
            </a:extLst>
          </p:cNvPr>
          <p:cNvCxnSpPr/>
          <p:nvPr/>
        </p:nvCxnSpPr>
        <p:spPr>
          <a:xfrm>
            <a:off x="1767840" y="2596211"/>
            <a:ext cx="0" cy="3016758"/>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23F34333-179B-F492-5FBC-FB52A880C7EB}"/>
              </a:ext>
            </a:extLst>
          </p:cNvPr>
          <p:cNvCxnSpPr>
            <a:cxnSpLocks/>
            <a:endCxn id="8" idx="2"/>
          </p:cNvCxnSpPr>
          <p:nvPr/>
        </p:nvCxnSpPr>
        <p:spPr>
          <a:xfrm>
            <a:off x="1767840" y="2596211"/>
            <a:ext cx="46329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D6A8A94B-2867-A969-C5C0-04B27F56DEEE}"/>
              </a:ext>
            </a:extLst>
          </p:cNvPr>
          <p:cNvCxnSpPr>
            <a:cxnSpLocks/>
            <a:endCxn id="9" idx="2"/>
          </p:cNvCxnSpPr>
          <p:nvPr/>
        </p:nvCxnSpPr>
        <p:spPr>
          <a:xfrm>
            <a:off x="1767840" y="5612969"/>
            <a:ext cx="46329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AE3DDAD6-00E1-B979-CD34-5774E79A8202}"/>
              </a:ext>
            </a:extLst>
          </p:cNvPr>
          <p:cNvCxnSpPr>
            <a:cxnSpLocks/>
            <a:endCxn id="7" idx="2"/>
          </p:cNvCxnSpPr>
          <p:nvPr/>
        </p:nvCxnSpPr>
        <p:spPr>
          <a:xfrm>
            <a:off x="1783081" y="4120973"/>
            <a:ext cx="41452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Flowchart: Process 26">
            <a:extLst>
              <a:ext uri="{FF2B5EF4-FFF2-40B4-BE49-F238E27FC236}">
                <a16:creationId xmlns:a16="http://schemas.microsoft.com/office/drawing/2014/main" id="{5693FF2F-7266-F550-12B1-1CF5DFC3E2D9}"/>
              </a:ext>
            </a:extLst>
          </p:cNvPr>
          <p:cNvSpPr/>
          <p:nvPr/>
        </p:nvSpPr>
        <p:spPr>
          <a:xfrm>
            <a:off x="4282445" y="2176272"/>
            <a:ext cx="3803892" cy="3761232"/>
          </a:xfrm>
          <a:prstGeom prst="flowChartProcess">
            <a:avLst/>
          </a:prstGeom>
          <a:solidFill>
            <a:schemeClr val="accent1">
              <a:alpha val="50000"/>
            </a:schemeClr>
          </a:solidFill>
          <a:ln w="38100">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dirty="0">
                <a:solidFill>
                  <a:schemeClr val="tx1"/>
                </a:solidFill>
              </a:rPr>
              <a:t>Data Augmentation</a:t>
            </a:r>
            <a:br>
              <a:rPr lang="en-IN" sz="2000" dirty="0">
                <a:solidFill>
                  <a:schemeClr val="tx1"/>
                </a:solidFill>
              </a:rPr>
            </a:br>
            <a:br>
              <a:rPr lang="en-IN" sz="2000" dirty="0">
                <a:solidFill>
                  <a:schemeClr val="tx1"/>
                </a:solidFill>
              </a:rPr>
            </a:br>
            <a:br>
              <a:rPr lang="en-IN" sz="2000" dirty="0">
                <a:solidFill>
                  <a:schemeClr val="tx1"/>
                </a:solidFill>
              </a:rPr>
            </a:br>
            <a:r>
              <a:rPr lang="en-IN" sz="2000" dirty="0">
                <a:solidFill>
                  <a:schemeClr val="tx1"/>
                </a:solidFill>
              </a:rPr>
              <a:t>Example : Horizontal Flip</a:t>
            </a:r>
            <a:br>
              <a:rPr lang="en-IN" sz="2000" dirty="0">
                <a:solidFill>
                  <a:schemeClr val="tx1"/>
                </a:solidFill>
              </a:rPr>
            </a:br>
            <a:br>
              <a:rPr lang="en-IN" sz="2000" dirty="0">
                <a:solidFill>
                  <a:schemeClr val="tx1"/>
                </a:solidFill>
              </a:rPr>
            </a:br>
            <a:br>
              <a:rPr lang="en-IN" sz="2000" dirty="0">
                <a:solidFill>
                  <a:schemeClr val="tx1"/>
                </a:solidFill>
              </a:rPr>
            </a:br>
            <a:br>
              <a:rPr lang="en-IN" sz="2000" dirty="0">
                <a:solidFill>
                  <a:schemeClr val="tx1"/>
                </a:solidFill>
              </a:rPr>
            </a:br>
            <a:br>
              <a:rPr lang="en-IN" sz="2000" dirty="0">
                <a:solidFill>
                  <a:schemeClr val="tx1"/>
                </a:solidFill>
              </a:rPr>
            </a:br>
            <a:br>
              <a:rPr lang="en-IN" sz="2000" dirty="0">
                <a:solidFill>
                  <a:schemeClr val="tx1"/>
                </a:solidFill>
              </a:rPr>
            </a:br>
            <a:endParaRPr lang="en-GB" sz="2000" dirty="0">
              <a:solidFill>
                <a:schemeClr val="tx1"/>
              </a:solidFill>
            </a:endParaRPr>
          </a:p>
        </p:txBody>
      </p:sp>
      <p:cxnSp>
        <p:nvCxnSpPr>
          <p:cNvPr id="28" name="Straight Connector 27">
            <a:extLst>
              <a:ext uri="{FF2B5EF4-FFF2-40B4-BE49-F238E27FC236}">
                <a16:creationId xmlns:a16="http://schemas.microsoft.com/office/drawing/2014/main" id="{5509572A-5CA5-08ED-D3D3-5336CD43912E}"/>
              </a:ext>
            </a:extLst>
          </p:cNvPr>
          <p:cNvCxnSpPr>
            <a:cxnSpLocks/>
          </p:cNvCxnSpPr>
          <p:nvPr/>
        </p:nvCxnSpPr>
        <p:spPr>
          <a:xfrm flipH="1">
            <a:off x="3703319" y="2596211"/>
            <a:ext cx="57912" cy="3016758"/>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4EB8D1F0-5DF8-6D36-B586-3F2E8134AD45}"/>
              </a:ext>
            </a:extLst>
          </p:cNvPr>
          <p:cNvCxnSpPr>
            <a:cxnSpLocks/>
            <a:stCxn id="8" idx="4"/>
          </p:cNvCxnSpPr>
          <p:nvPr/>
        </p:nvCxnSpPr>
        <p:spPr>
          <a:xfrm>
            <a:off x="3194304" y="2596211"/>
            <a:ext cx="56692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780D8619-3DBB-D1D2-371A-1FBB08EE2D3E}"/>
              </a:ext>
            </a:extLst>
          </p:cNvPr>
          <p:cNvCxnSpPr>
            <a:cxnSpLocks/>
          </p:cNvCxnSpPr>
          <p:nvPr/>
        </p:nvCxnSpPr>
        <p:spPr>
          <a:xfrm>
            <a:off x="3288792" y="4125545"/>
            <a:ext cx="4724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BFF200A0-ED77-8A4C-9DAA-4C83FF397FFF}"/>
              </a:ext>
            </a:extLst>
          </p:cNvPr>
          <p:cNvCxnSpPr>
            <a:cxnSpLocks/>
            <a:stCxn id="9" idx="4"/>
          </p:cNvCxnSpPr>
          <p:nvPr/>
        </p:nvCxnSpPr>
        <p:spPr>
          <a:xfrm>
            <a:off x="3194304" y="5612969"/>
            <a:ext cx="50901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a:extLst>
              <a:ext uri="{FF2B5EF4-FFF2-40B4-BE49-F238E27FC236}">
                <a16:creationId xmlns:a16="http://schemas.microsoft.com/office/drawing/2014/main" id="{C3CAC825-55D5-BFBF-9140-540E563E376F}"/>
              </a:ext>
            </a:extLst>
          </p:cNvPr>
          <p:cNvCxnSpPr>
            <a:cxnSpLocks/>
          </p:cNvCxnSpPr>
          <p:nvPr/>
        </p:nvCxnSpPr>
        <p:spPr>
          <a:xfrm>
            <a:off x="3761231" y="4125545"/>
            <a:ext cx="52121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44" name="Picture 43" descr="A green turban with gold trim&#10;&#10;Description automatically generated">
            <a:extLst>
              <a:ext uri="{FF2B5EF4-FFF2-40B4-BE49-F238E27FC236}">
                <a16:creationId xmlns:a16="http://schemas.microsoft.com/office/drawing/2014/main" id="{40EEA3D5-4FA0-D119-E2A8-F1BCB05844DB}"/>
              </a:ext>
            </a:extLst>
          </p:cNvPr>
          <p:cNvPicPr>
            <a:picLocks noChangeAspect="1"/>
          </p:cNvPicPr>
          <p:nvPr/>
        </p:nvPicPr>
        <p:blipFill>
          <a:blip r:embed="rId3"/>
          <a:stretch>
            <a:fillRect/>
          </a:stretch>
        </p:blipFill>
        <p:spPr>
          <a:xfrm>
            <a:off x="6501775" y="3950896"/>
            <a:ext cx="1198704" cy="1735074"/>
          </a:xfrm>
          <a:prstGeom prst="rect">
            <a:avLst/>
          </a:prstGeom>
        </p:spPr>
      </p:pic>
      <p:pic>
        <p:nvPicPr>
          <p:cNvPr id="46" name="Picture 45" descr="A green turban with gold trim&#10;&#10;Description automatically generated">
            <a:extLst>
              <a:ext uri="{FF2B5EF4-FFF2-40B4-BE49-F238E27FC236}">
                <a16:creationId xmlns:a16="http://schemas.microsoft.com/office/drawing/2014/main" id="{1905CB12-5246-71E7-6387-D5728F986FB9}"/>
              </a:ext>
            </a:extLst>
          </p:cNvPr>
          <p:cNvPicPr>
            <a:picLocks noChangeAspect="1"/>
          </p:cNvPicPr>
          <p:nvPr/>
        </p:nvPicPr>
        <p:blipFill>
          <a:blip r:embed="rId4"/>
          <a:stretch>
            <a:fillRect/>
          </a:stretch>
        </p:blipFill>
        <p:spPr>
          <a:xfrm>
            <a:off x="4700668" y="3950896"/>
            <a:ext cx="1198705" cy="1735074"/>
          </a:xfrm>
          <a:prstGeom prst="rect">
            <a:avLst/>
          </a:prstGeom>
        </p:spPr>
      </p:pic>
      <p:cxnSp>
        <p:nvCxnSpPr>
          <p:cNvPr id="48" name="Straight Arrow Connector 47">
            <a:extLst>
              <a:ext uri="{FF2B5EF4-FFF2-40B4-BE49-F238E27FC236}">
                <a16:creationId xmlns:a16="http://schemas.microsoft.com/office/drawing/2014/main" id="{D277378B-6844-A59A-9BB7-F30B7D8FEC6E}"/>
              </a:ext>
            </a:extLst>
          </p:cNvPr>
          <p:cNvCxnSpPr>
            <a:stCxn id="46" idx="3"/>
          </p:cNvCxnSpPr>
          <p:nvPr/>
        </p:nvCxnSpPr>
        <p:spPr>
          <a:xfrm>
            <a:off x="5899373" y="4818433"/>
            <a:ext cx="60087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0" name="Flowchart: Process 49">
            <a:extLst>
              <a:ext uri="{FF2B5EF4-FFF2-40B4-BE49-F238E27FC236}">
                <a16:creationId xmlns:a16="http://schemas.microsoft.com/office/drawing/2014/main" id="{C8E26C08-67E7-8442-CC36-C6DC1712BE24}"/>
              </a:ext>
            </a:extLst>
          </p:cNvPr>
          <p:cNvSpPr/>
          <p:nvPr/>
        </p:nvSpPr>
        <p:spPr>
          <a:xfrm>
            <a:off x="8918448" y="2202180"/>
            <a:ext cx="2791968" cy="140817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Training ResNet-18, ResNet-50, ResNet-101 Model</a:t>
            </a:r>
            <a:endParaRPr lang="en-GB" dirty="0"/>
          </a:p>
        </p:txBody>
      </p:sp>
      <p:sp>
        <p:nvSpPr>
          <p:cNvPr id="51" name="Rectangle 50">
            <a:extLst>
              <a:ext uri="{FF2B5EF4-FFF2-40B4-BE49-F238E27FC236}">
                <a16:creationId xmlns:a16="http://schemas.microsoft.com/office/drawing/2014/main" id="{7DF738C9-ED8E-0410-A220-AB6347609061}"/>
              </a:ext>
            </a:extLst>
          </p:cNvPr>
          <p:cNvSpPr/>
          <p:nvPr/>
        </p:nvSpPr>
        <p:spPr>
          <a:xfrm>
            <a:off x="8961120" y="4578096"/>
            <a:ext cx="2706624" cy="13449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Evaluating the trained Model on Test Set</a:t>
            </a:r>
            <a:endParaRPr lang="en-GB" dirty="0"/>
          </a:p>
        </p:txBody>
      </p:sp>
      <p:cxnSp>
        <p:nvCxnSpPr>
          <p:cNvPr id="52" name="Straight Arrow Connector 51">
            <a:extLst>
              <a:ext uri="{FF2B5EF4-FFF2-40B4-BE49-F238E27FC236}">
                <a16:creationId xmlns:a16="http://schemas.microsoft.com/office/drawing/2014/main" id="{60CCFE64-67D7-C087-032D-6E370ABC5FDE}"/>
              </a:ext>
            </a:extLst>
          </p:cNvPr>
          <p:cNvCxnSpPr>
            <a:cxnSpLocks/>
            <a:endCxn id="50" idx="1"/>
          </p:cNvCxnSpPr>
          <p:nvPr/>
        </p:nvCxnSpPr>
        <p:spPr>
          <a:xfrm>
            <a:off x="8107673" y="2906268"/>
            <a:ext cx="810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Straight Arrow Connector 53">
            <a:extLst>
              <a:ext uri="{FF2B5EF4-FFF2-40B4-BE49-F238E27FC236}">
                <a16:creationId xmlns:a16="http://schemas.microsoft.com/office/drawing/2014/main" id="{A0BE3B61-CC76-9523-6C99-CC258A899910}"/>
              </a:ext>
            </a:extLst>
          </p:cNvPr>
          <p:cNvCxnSpPr>
            <a:cxnSpLocks/>
            <a:stCxn id="50" idx="2"/>
            <a:endCxn id="51" idx="0"/>
          </p:cNvCxnSpPr>
          <p:nvPr/>
        </p:nvCxnSpPr>
        <p:spPr>
          <a:xfrm>
            <a:off x="10314432" y="3610356"/>
            <a:ext cx="0" cy="9677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6" name="Graphic 5" descr="Monitor outline">
            <a:extLst>
              <a:ext uri="{FF2B5EF4-FFF2-40B4-BE49-F238E27FC236}">
                <a16:creationId xmlns:a16="http://schemas.microsoft.com/office/drawing/2014/main" id="{11FCA681-552F-4DF8-2523-B967D6DD01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8360" y="262890"/>
            <a:ext cx="963167" cy="963167"/>
          </a:xfrm>
          <a:prstGeom prst="rect">
            <a:avLst/>
          </a:prstGeom>
        </p:spPr>
      </p:pic>
      <p:pic>
        <p:nvPicPr>
          <p:cNvPr id="11" name="Graphic 10" descr="Images with solid fill">
            <a:extLst>
              <a:ext uri="{FF2B5EF4-FFF2-40B4-BE49-F238E27FC236}">
                <a16:creationId xmlns:a16="http://schemas.microsoft.com/office/drawing/2014/main" id="{B559A509-2E58-8D77-64A1-C6BD63A604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1034" y="1655566"/>
            <a:ext cx="674125" cy="674125"/>
          </a:xfrm>
          <a:prstGeom prst="rect">
            <a:avLst/>
          </a:prstGeom>
        </p:spPr>
      </p:pic>
      <p:sp>
        <p:nvSpPr>
          <p:cNvPr id="12" name="TextBox 11">
            <a:extLst>
              <a:ext uri="{FF2B5EF4-FFF2-40B4-BE49-F238E27FC236}">
                <a16:creationId xmlns:a16="http://schemas.microsoft.com/office/drawing/2014/main" id="{B3DF84FE-AC45-4983-B66D-BE6C6AE86D06}"/>
              </a:ext>
            </a:extLst>
          </p:cNvPr>
          <p:cNvSpPr txBox="1"/>
          <p:nvPr/>
        </p:nvSpPr>
        <p:spPr>
          <a:xfrm>
            <a:off x="394730" y="548669"/>
            <a:ext cx="630429" cy="369332"/>
          </a:xfrm>
          <a:prstGeom prst="rect">
            <a:avLst/>
          </a:prstGeom>
          <a:noFill/>
        </p:spPr>
        <p:txBody>
          <a:bodyPr wrap="none" rtlCol="0">
            <a:spAutoFit/>
          </a:bodyPr>
          <a:lstStyle/>
          <a:p>
            <a:r>
              <a:rPr lang="en-IN" dirty="0"/>
              <a:t>Web</a:t>
            </a:r>
            <a:endParaRPr lang="en-GB" dirty="0"/>
          </a:p>
        </p:txBody>
      </p:sp>
      <p:cxnSp>
        <p:nvCxnSpPr>
          <p:cNvPr id="15" name="Straight Arrow Connector 14">
            <a:extLst>
              <a:ext uri="{FF2B5EF4-FFF2-40B4-BE49-F238E27FC236}">
                <a16:creationId xmlns:a16="http://schemas.microsoft.com/office/drawing/2014/main" id="{307BB58B-64B9-07E0-9E22-6B2C85AFACCB}"/>
              </a:ext>
            </a:extLst>
          </p:cNvPr>
          <p:cNvCxnSpPr>
            <a:stCxn id="6" idx="2"/>
            <a:endCxn id="11" idx="0"/>
          </p:cNvCxnSpPr>
          <p:nvPr/>
        </p:nvCxnSpPr>
        <p:spPr>
          <a:xfrm flipH="1">
            <a:off x="688097" y="1226057"/>
            <a:ext cx="21847" cy="429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8F710A8-9223-81DD-620D-80DF1720F633}"/>
              </a:ext>
            </a:extLst>
          </p:cNvPr>
          <p:cNvSpPr txBox="1"/>
          <p:nvPr/>
        </p:nvSpPr>
        <p:spPr>
          <a:xfrm>
            <a:off x="268251" y="2205621"/>
            <a:ext cx="700961" cy="276999"/>
          </a:xfrm>
          <a:prstGeom prst="rect">
            <a:avLst/>
          </a:prstGeom>
          <a:noFill/>
        </p:spPr>
        <p:txBody>
          <a:bodyPr wrap="none" rtlCol="0">
            <a:spAutoFit/>
          </a:bodyPr>
          <a:lstStyle/>
          <a:p>
            <a:r>
              <a:rPr lang="en-IN" sz="1200" dirty="0"/>
              <a:t>Scraping</a:t>
            </a:r>
            <a:endParaRPr lang="en-GB" sz="1200" dirty="0"/>
          </a:p>
        </p:txBody>
      </p:sp>
      <p:cxnSp>
        <p:nvCxnSpPr>
          <p:cNvPr id="22" name="Straight Arrow Connector 21">
            <a:extLst>
              <a:ext uri="{FF2B5EF4-FFF2-40B4-BE49-F238E27FC236}">
                <a16:creationId xmlns:a16="http://schemas.microsoft.com/office/drawing/2014/main" id="{5F0B327B-4C57-0B00-D09B-247CDB222C07}"/>
              </a:ext>
            </a:extLst>
          </p:cNvPr>
          <p:cNvCxnSpPr>
            <a:cxnSpLocks/>
            <a:stCxn id="19" idx="2"/>
            <a:endCxn id="4" idx="1"/>
          </p:cNvCxnSpPr>
          <p:nvPr/>
        </p:nvCxnSpPr>
        <p:spPr>
          <a:xfrm>
            <a:off x="618732" y="2482620"/>
            <a:ext cx="9156" cy="8682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Open folder with solid fill">
            <a:extLst>
              <a:ext uri="{FF2B5EF4-FFF2-40B4-BE49-F238E27FC236}">
                <a16:creationId xmlns:a16="http://schemas.microsoft.com/office/drawing/2014/main" id="{095A5F9E-88B8-03F4-BEA3-611D724A1F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1877" y="6059168"/>
            <a:ext cx="914400" cy="914400"/>
          </a:xfrm>
          <a:prstGeom prst="rect">
            <a:avLst/>
          </a:prstGeom>
        </p:spPr>
      </p:pic>
      <p:sp>
        <p:nvSpPr>
          <p:cNvPr id="34" name="TextBox 33">
            <a:extLst>
              <a:ext uri="{FF2B5EF4-FFF2-40B4-BE49-F238E27FC236}">
                <a16:creationId xmlns:a16="http://schemas.microsoft.com/office/drawing/2014/main" id="{761FF10E-07D3-D746-02A2-4E7EAB6A1DC6}"/>
              </a:ext>
            </a:extLst>
          </p:cNvPr>
          <p:cNvSpPr txBox="1"/>
          <p:nvPr/>
        </p:nvSpPr>
        <p:spPr>
          <a:xfrm>
            <a:off x="88778" y="5905279"/>
            <a:ext cx="1059906" cy="307777"/>
          </a:xfrm>
          <a:prstGeom prst="rect">
            <a:avLst/>
          </a:prstGeom>
          <a:noFill/>
        </p:spPr>
        <p:txBody>
          <a:bodyPr wrap="none" rtlCol="0">
            <a:spAutoFit/>
          </a:bodyPr>
          <a:lstStyle/>
          <a:p>
            <a:r>
              <a:rPr lang="en-IN" sz="1400" dirty="0"/>
              <a:t>IndoFashion</a:t>
            </a:r>
            <a:endParaRPr lang="en-GB" sz="1400" dirty="0"/>
          </a:p>
        </p:txBody>
      </p:sp>
      <p:cxnSp>
        <p:nvCxnSpPr>
          <p:cNvPr id="36" name="Straight Arrow Connector 35">
            <a:extLst>
              <a:ext uri="{FF2B5EF4-FFF2-40B4-BE49-F238E27FC236}">
                <a16:creationId xmlns:a16="http://schemas.microsoft.com/office/drawing/2014/main" id="{A0ECD61C-27DF-4C84-A34F-BB55A03BDFF6}"/>
              </a:ext>
            </a:extLst>
          </p:cNvPr>
          <p:cNvCxnSpPr>
            <a:cxnSpLocks/>
            <a:stCxn id="34" idx="0"/>
            <a:endCxn id="4" idx="3"/>
          </p:cNvCxnSpPr>
          <p:nvPr/>
        </p:nvCxnSpPr>
        <p:spPr>
          <a:xfrm flipV="1">
            <a:off x="618731" y="4884057"/>
            <a:ext cx="9157" cy="10212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908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5502-F12C-80ED-E0C8-9B8F3AC5376B}"/>
              </a:ext>
            </a:extLst>
          </p:cNvPr>
          <p:cNvSpPr>
            <a:spLocks noGrp="1"/>
          </p:cNvSpPr>
          <p:nvPr>
            <p:ph type="title"/>
          </p:nvPr>
        </p:nvSpPr>
        <p:spPr>
          <a:xfrm>
            <a:off x="2097024" y="208788"/>
            <a:ext cx="7729728" cy="729996"/>
          </a:xfrm>
        </p:spPr>
        <p:txBody>
          <a:bodyPr>
            <a:normAutofit fontScale="90000"/>
          </a:bodyPr>
          <a:lstStyle/>
          <a:p>
            <a:r>
              <a:rPr lang="en-US" b="1" dirty="0" err="1"/>
              <a:t>ExperimentS</a:t>
            </a:r>
            <a:endParaRPr lang="en-GB" dirty="0"/>
          </a:p>
        </p:txBody>
      </p:sp>
      <p:sp>
        <p:nvSpPr>
          <p:cNvPr id="3" name="Content Placeholder 2">
            <a:extLst>
              <a:ext uri="{FF2B5EF4-FFF2-40B4-BE49-F238E27FC236}">
                <a16:creationId xmlns:a16="http://schemas.microsoft.com/office/drawing/2014/main" id="{5FE8CF3C-AEB0-0EAE-4B0E-4D6FB308C107}"/>
              </a:ext>
            </a:extLst>
          </p:cNvPr>
          <p:cNvSpPr>
            <a:spLocks noGrp="1"/>
          </p:cNvSpPr>
          <p:nvPr>
            <p:ph idx="1"/>
          </p:nvPr>
        </p:nvSpPr>
        <p:spPr>
          <a:xfrm>
            <a:off x="2097024" y="1255776"/>
            <a:ext cx="8400288" cy="5157216"/>
          </a:xfrm>
        </p:spPr>
        <p:txBody>
          <a:bodyPr>
            <a:normAutofit/>
          </a:bodyPr>
          <a:lstStyle/>
          <a:p>
            <a:r>
              <a:rPr lang="en-GB" b="1" dirty="0"/>
              <a:t>Approach:</a:t>
            </a:r>
            <a:endParaRPr lang="en-GB" dirty="0"/>
          </a:p>
          <a:p>
            <a:pPr>
              <a:buFont typeface="+mj-lt"/>
              <a:buAutoNum type="arabicPeriod"/>
            </a:pPr>
            <a:r>
              <a:rPr lang="en-GB" dirty="0"/>
              <a:t>Utilized an augmented IndoFashion dataset with </a:t>
            </a:r>
            <a:r>
              <a:rPr lang="en-GB" dirty="0">
                <a:solidFill>
                  <a:srgbClr val="00B050"/>
                </a:solidFill>
              </a:rPr>
              <a:t>18</a:t>
            </a:r>
            <a:r>
              <a:rPr lang="en-GB" dirty="0"/>
              <a:t> distinct clothing classes.</a:t>
            </a:r>
          </a:p>
          <a:p>
            <a:pPr>
              <a:buFont typeface="+mj-lt"/>
              <a:buAutoNum type="arabicPeriod"/>
            </a:pPr>
            <a:r>
              <a:rPr lang="en-GB" dirty="0"/>
              <a:t>Used </a:t>
            </a:r>
            <a:r>
              <a:rPr lang="en-GB" dirty="0">
                <a:solidFill>
                  <a:srgbClr val="00B050"/>
                </a:solidFill>
              </a:rPr>
              <a:t>transfer learning</a:t>
            </a:r>
            <a:r>
              <a:rPr lang="en-GB" dirty="0"/>
              <a:t> method with pre-trained ResNet18, ResNet50, ResNet101</a:t>
            </a:r>
          </a:p>
          <a:p>
            <a:pPr>
              <a:buFont typeface="+mj-lt"/>
              <a:buAutoNum type="arabicPeriod"/>
            </a:pPr>
            <a:r>
              <a:rPr lang="en-GB" dirty="0"/>
              <a:t>Applied data augmentation techniques.</a:t>
            </a:r>
          </a:p>
          <a:p>
            <a:pPr>
              <a:buFont typeface="+mj-lt"/>
              <a:buAutoNum type="arabicPeriod"/>
            </a:pPr>
            <a:endParaRPr lang="en-GB" dirty="0"/>
          </a:p>
        </p:txBody>
      </p:sp>
    </p:spTree>
    <p:extLst>
      <p:ext uri="{BB962C8B-B14F-4D97-AF65-F5344CB8AC3E}">
        <p14:creationId xmlns:p14="http://schemas.microsoft.com/office/powerpoint/2010/main" val="2900558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descr="A collage of a person wearing a turban&#10;&#10;Description automatically generated">
            <a:extLst>
              <a:ext uri="{FF2B5EF4-FFF2-40B4-BE49-F238E27FC236}">
                <a16:creationId xmlns:a16="http://schemas.microsoft.com/office/drawing/2014/main" id="{6528C896-0F7E-7C7D-DB21-227B99C8659E}"/>
              </a:ext>
            </a:extLst>
          </p:cNvPr>
          <p:cNvPicPr>
            <a:picLocks noChangeAspect="1"/>
          </p:cNvPicPr>
          <p:nvPr/>
        </p:nvPicPr>
        <p:blipFill>
          <a:blip r:embed="rId2"/>
          <a:stretch>
            <a:fillRect/>
          </a:stretch>
        </p:blipFill>
        <p:spPr>
          <a:xfrm>
            <a:off x="457201" y="1837000"/>
            <a:ext cx="11441431" cy="4376348"/>
          </a:xfrm>
          <a:prstGeom prst="rect">
            <a:avLst/>
          </a:prstGeom>
          <a:ln w="31750" cap="sq">
            <a:solidFill>
              <a:srgbClr val="FFFFFF"/>
            </a:solidFill>
            <a:miter lim="800000"/>
          </a:ln>
        </p:spPr>
      </p:pic>
      <p:sp>
        <p:nvSpPr>
          <p:cNvPr id="11" name="Title 10">
            <a:extLst>
              <a:ext uri="{FF2B5EF4-FFF2-40B4-BE49-F238E27FC236}">
                <a16:creationId xmlns:a16="http://schemas.microsoft.com/office/drawing/2014/main" id="{16E25FB3-5C2F-51DC-8377-8D2FBB907E0E}"/>
              </a:ext>
            </a:extLst>
          </p:cNvPr>
          <p:cNvSpPr>
            <a:spLocks noGrp="1"/>
          </p:cNvSpPr>
          <p:nvPr>
            <p:ph type="title"/>
          </p:nvPr>
        </p:nvSpPr>
        <p:spPr>
          <a:xfrm>
            <a:off x="2128266" y="644652"/>
            <a:ext cx="7507224" cy="944118"/>
          </a:xfrm>
        </p:spPr>
        <p:txBody>
          <a:bodyPr>
            <a:normAutofit/>
          </a:bodyPr>
          <a:lstStyle/>
          <a:p>
            <a:r>
              <a:rPr lang="en-IN" dirty="0"/>
              <a:t>Data augmentation</a:t>
            </a:r>
            <a:endParaRPr lang="en-GB" dirty="0"/>
          </a:p>
        </p:txBody>
      </p:sp>
      <p:sp>
        <p:nvSpPr>
          <p:cNvPr id="12" name="TextBox 11">
            <a:extLst>
              <a:ext uri="{FF2B5EF4-FFF2-40B4-BE49-F238E27FC236}">
                <a16:creationId xmlns:a16="http://schemas.microsoft.com/office/drawing/2014/main" id="{45EB5BE3-B6A4-3BAC-852D-FCF35C93C4C4}"/>
              </a:ext>
            </a:extLst>
          </p:cNvPr>
          <p:cNvSpPr txBox="1"/>
          <p:nvPr/>
        </p:nvSpPr>
        <p:spPr>
          <a:xfrm>
            <a:off x="448057" y="6461578"/>
            <a:ext cx="3360418" cy="369332"/>
          </a:xfrm>
          <a:prstGeom prst="rect">
            <a:avLst/>
          </a:prstGeom>
          <a:noFill/>
        </p:spPr>
        <p:txBody>
          <a:bodyPr wrap="square" rtlCol="0">
            <a:spAutoFit/>
          </a:bodyPr>
          <a:lstStyle/>
          <a:p>
            <a:r>
              <a:rPr lang="en-IN" dirty="0"/>
              <a:t>*Only during the training phase</a:t>
            </a:r>
            <a:endParaRPr lang="en-GB" dirty="0"/>
          </a:p>
        </p:txBody>
      </p:sp>
    </p:spTree>
    <p:extLst>
      <p:ext uri="{BB962C8B-B14F-4D97-AF65-F5344CB8AC3E}">
        <p14:creationId xmlns:p14="http://schemas.microsoft.com/office/powerpoint/2010/main" val="377857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F957-C81B-E2DE-17CB-232BB158FDF1}"/>
              </a:ext>
            </a:extLst>
          </p:cNvPr>
          <p:cNvSpPr>
            <a:spLocks noGrp="1"/>
          </p:cNvSpPr>
          <p:nvPr>
            <p:ph type="title"/>
          </p:nvPr>
        </p:nvSpPr>
        <p:spPr>
          <a:xfrm>
            <a:off x="1519935" y="178587"/>
            <a:ext cx="9310253" cy="630750"/>
          </a:xfrm>
        </p:spPr>
        <p:txBody>
          <a:bodyPr>
            <a:normAutofit fontScale="90000"/>
          </a:bodyPr>
          <a:lstStyle/>
          <a:p>
            <a:r>
              <a:rPr lang="en-IN" dirty="0"/>
              <a:t>Accuracy and Loss Charts - Resnet-50(J+F)</a:t>
            </a:r>
            <a:endParaRPr lang="en-GB" dirty="0"/>
          </a:p>
        </p:txBody>
      </p:sp>
      <p:sp>
        <p:nvSpPr>
          <p:cNvPr id="9" name="Content Placeholder 8">
            <a:extLst>
              <a:ext uri="{FF2B5EF4-FFF2-40B4-BE49-F238E27FC236}">
                <a16:creationId xmlns:a16="http://schemas.microsoft.com/office/drawing/2014/main" id="{FBC80C0D-01F4-0C25-F99C-26AE893DB6D3}"/>
              </a:ext>
            </a:extLst>
          </p:cNvPr>
          <p:cNvSpPr>
            <a:spLocks noGrp="1"/>
          </p:cNvSpPr>
          <p:nvPr>
            <p:ph idx="1"/>
          </p:nvPr>
        </p:nvSpPr>
        <p:spPr>
          <a:xfrm>
            <a:off x="195072" y="1120742"/>
            <a:ext cx="2649727" cy="4689162"/>
          </a:xfrm>
        </p:spPr>
        <p:txBody>
          <a:bodyPr>
            <a:normAutofit/>
          </a:bodyPr>
          <a:lstStyle/>
          <a:p>
            <a:r>
              <a:rPr lang="en-US" dirty="0"/>
              <a:t>Both training accuracy increases, and training loss decreases over epochs.</a:t>
            </a:r>
          </a:p>
          <a:p>
            <a:r>
              <a:rPr lang="en-US" dirty="0"/>
              <a:t>Validation loss is also decreasing, and validation accuracy is increasing but it gets plateau after 15 epochs. </a:t>
            </a:r>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3CA5E60-5AAD-5A3A-35B8-CEDA31764CC9}"/>
              </a:ext>
            </a:extLst>
          </p:cNvPr>
          <p:cNvPicPr>
            <a:picLocks noChangeAspect="1"/>
          </p:cNvPicPr>
          <p:nvPr/>
        </p:nvPicPr>
        <p:blipFill>
          <a:blip r:embed="rId3"/>
          <a:srcRect/>
          <a:stretch/>
        </p:blipFill>
        <p:spPr>
          <a:xfrm>
            <a:off x="2889014" y="1120741"/>
            <a:ext cx="9287452" cy="4608576"/>
          </a:xfrm>
          <a:prstGeom prst="rect">
            <a:avLst/>
          </a:prstGeom>
        </p:spPr>
      </p:pic>
    </p:spTree>
    <p:extLst>
      <p:ext uri="{BB962C8B-B14F-4D97-AF65-F5344CB8AC3E}">
        <p14:creationId xmlns:p14="http://schemas.microsoft.com/office/powerpoint/2010/main" val="119432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3AA652B-7BA7-1CFF-ED7D-46849C0B8B72}"/>
              </a:ext>
            </a:extLst>
          </p:cNvPr>
          <p:cNvGraphicFramePr>
            <a:graphicFrameLocks noGrp="1"/>
          </p:cNvGraphicFramePr>
          <p:nvPr>
            <p:extLst>
              <p:ext uri="{D42A27DB-BD31-4B8C-83A1-F6EECF244321}">
                <p14:modId xmlns:p14="http://schemas.microsoft.com/office/powerpoint/2010/main" val="3825170510"/>
              </p:ext>
            </p:extLst>
          </p:nvPr>
        </p:nvGraphicFramePr>
        <p:xfrm>
          <a:off x="6208594" y="1500333"/>
          <a:ext cx="5710520" cy="5040000"/>
        </p:xfrm>
        <a:graphic>
          <a:graphicData uri="http://schemas.openxmlformats.org/drawingml/2006/table">
            <a:tbl>
              <a:tblPr/>
              <a:tblGrid>
                <a:gridCol w="1241224">
                  <a:extLst>
                    <a:ext uri="{9D8B030D-6E8A-4147-A177-3AD203B41FA5}">
                      <a16:colId xmlns:a16="http://schemas.microsoft.com/office/drawing/2014/main" val="3881121763"/>
                    </a:ext>
                  </a:extLst>
                </a:gridCol>
                <a:gridCol w="1104488">
                  <a:extLst>
                    <a:ext uri="{9D8B030D-6E8A-4147-A177-3AD203B41FA5}">
                      <a16:colId xmlns:a16="http://schemas.microsoft.com/office/drawing/2014/main" val="373333050"/>
                    </a:ext>
                  </a:extLst>
                </a:gridCol>
                <a:gridCol w="1071559">
                  <a:extLst>
                    <a:ext uri="{9D8B030D-6E8A-4147-A177-3AD203B41FA5}">
                      <a16:colId xmlns:a16="http://schemas.microsoft.com/office/drawing/2014/main" val="3405429978"/>
                    </a:ext>
                  </a:extLst>
                </a:gridCol>
                <a:gridCol w="1071559">
                  <a:extLst>
                    <a:ext uri="{9D8B030D-6E8A-4147-A177-3AD203B41FA5}">
                      <a16:colId xmlns:a16="http://schemas.microsoft.com/office/drawing/2014/main" val="3483908273"/>
                    </a:ext>
                  </a:extLst>
                </a:gridCol>
                <a:gridCol w="1221690">
                  <a:extLst>
                    <a:ext uri="{9D8B030D-6E8A-4147-A177-3AD203B41FA5}">
                      <a16:colId xmlns:a16="http://schemas.microsoft.com/office/drawing/2014/main" val="1375018387"/>
                    </a:ext>
                  </a:extLst>
                </a:gridCol>
              </a:tblGrid>
              <a:tr h="360000">
                <a:tc gridSpan="5">
                  <a:txBody>
                    <a:bodyPr/>
                    <a:lstStyle/>
                    <a:p>
                      <a:pPr algn="ctr" fontAlgn="b"/>
                      <a:r>
                        <a:rPr lang="en-US" sz="1800" b="0" i="0" u="none" strike="noStrike" dirty="0">
                          <a:solidFill>
                            <a:srgbClr val="000000"/>
                          </a:solidFill>
                          <a:effectLst/>
                          <a:latin typeface="Calibri" panose="020F0502020204030204" pitchFamily="34" charset="0"/>
                        </a:rPr>
                        <a:t>Models Trained on 18 Classes of IndoFashion Dataset</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88811512"/>
                  </a:ext>
                </a:extLst>
              </a:tr>
              <a:tr h="360000">
                <a:tc>
                  <a:txBody>
                    <a:bodyPr/>
                    <a:lstStyle/>
                    <a:p>
                      <a:pPr algn="ctr" fontAlgn="b"/>
                      <a:r>
                        <a:rPr lang="en-GB" sz="1800" b="0" i="0" u="none" strike="noStrike" dirty="0">
                          <a:solidFill>
                            <a:srgbClr val="000000"/>
                          </a:solidFill>
                          <a:effectLst/>
                          <a:latin typeface="Calibri" panose="020F0502020204030204" pitchFamily="34" charset="0"/>
                        </a:rPr>
                        <a:t>Model</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Precision</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Recall</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F1-Score</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Error Rate</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352057308"/>
                  </a:ext>
                </a:extLst>
              </a:tr>
              <a:tr h="360000">
                <a:tc>
                  <a:txBody>
                    <a:bodyPr/>
                    <a:lstStyle/>
                    <a:p>
                      <a:pPr algn="ctr" fontAlgn="b"/>
                      <a:r>
                        <a:rPr lang="en-GB" sz="1800" b="0" i="0" u="none" strike="noStrike" dirty="0">
                          <a:solidFill>
                            <a:srgbClr val="000000"/>
                          </a:solidFill>
                          <a:effectLst/>
                          <a:latin typeface="Calibri" panose="020F0502020204030204" pitchFamily="34" charset="0"/>
                        </a:rPr>
                        <a:t>R-18(NA)</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87.58</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86.83</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86.92</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13.17</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516381397"/>
                  </a:ext>
                </a:extLst>
              </a:tr>
              <a:tr h="360000">
                <a:tc>
                  <a:txBody>
                    <a:bodyPr/>
                    <a:lstStyle/>
                    <a:p>
                      <a:pPr algn="ctr" fontAlgn="b"/>
                      <a:r>
                        <a:rPr lang="en-GB" sz="1800" b="0" i="0" u="none" strike="noStrike" dirty="0">
                          <a:solidFill>
                            <a:srgbClr val="000000"/>
                          </a:solidFill>
                          <a:effectLst/>
                          <a:latin typeface="Calibri" panose="020F0502020204030204" pitchFamily="34" charset="0"/>
                        </a:rPr>
                        <a:t>R-18(F)</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88.99</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87.81</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87.81</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12.19</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593978277"/>
                  </a:ext>
                </a:extLst>
              </a:tr>
              <a:tr h="360000">
                <a:tc>
                  <a:txBody>
                    <a:bodyPr/>
                    <a:lstStyle/>
                    <a:p>
                      <a:pPr algn="ctr" fontAlgn="b"/>
                      <a:r>
                        <a:rPr lang="en-GB" sz="1800" b="0" i="0" u="none" strike="noStrike" dirty="0">
                          <a:solidFill>
                            <a:srgbClr val="000000"/>
                          </a:solidFill>
                          <a:effectLst/>
                          <a:latin typeface="Calibri" panose="020F0502020204030204" pitchFamily="34" charset="0"/>
                        </a:rPr>
                        <a:t>R-18(J)</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87.22</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86.14</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86.17</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13.86</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51904505"/>
                  </a:ext>
                </a:extLst>
              </a:tr>
              <a:tr h="360000">
                <a:tc>
                  <a:txBody>
                    <a:bodyPr/>
                    <a:lstStyle/>
                    <a:p>
                      <a:pPr algn="ctr" fontAlgn="b"/>
                      <a:r>
                        <a:rPr lang="en-GB" sz="1800" b="0" i="0" u="none" strike="noStrike" dirty="0">
                          <a:solidFill>
                            <a:srgbClr val="000000"/>
                          </a:solidFill>
                          <a:effectLst/>
                          <a:latin typeface="Calibri" panose="020F0502020204030204" pitchFamily="34" charset="0"/>
                        </a:rPr>
                        <a:t>R-18(J+F)</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88.49</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87.45</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87.39</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12.55</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89509476"/>
                  </a:ext>
                </a:extLst>
              </a:tr>
              <a:tr h="360000">
                <a:tc>
                  <a:txBody>
                    <a:bodyPr/>
                    <a:lstStyle/>
                    <a:p>
                      <a:pPr algn="ctr" fontAlgn="b"/>
                      <a:r>
                        <a:rPr lang="en-GB" sz="1800" b="0" i="0" u="none" strike="noStrike" dirty="0">
                          <a:solidFill>
                            <a:srgbClr val="000000"/>
                          </a:solidFill>
                          <a:effectLst/>
                          <a:latin typeface="Calibri" panose="020F0502020204030204" pitchFamily="34" charset="0"/>
                        </a:rPr>
                        <a:t>R-50(NA)</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87.41</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86.48</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86.37</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13.52</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607016152"/>
                  </a:ext>
                </a:extLst>
              </a:tr>
              <a:tr h="360000">
                <a:tc>
                  <a:txBody>
                    <a:bodyPr/>
                    <a:lstStyle/>
                    <a:p>
                      <a:pPr algn="ctr" fontAlgn="b"/>
                      <a:r>
                        <a:rPr lang="en-GB" sz="1800" b="0" i="0" u="none" strike="noStrike" dirty="0">
                          <a:solidFill>
                            <a:srgbClr val="000000"/>
                          </a:solidFill>
                          <a:effectLst/>
                          <a:latin typeface="Calibri" panose="020F0502020204030204" pitchFamily="34" charset="0"/>
                        </a:rPr>
                        <a:t>R-50(F)</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88.78</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88.08</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88.03</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11.92</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870063822"/>
                  </a:ext>
                </a:extLst>
              </a:tr>
              <a:tr h="360000">
                <a:tc>
                  <a:txBody>
                    <a:bodyPr/>
                    <a:lstStyle/>
                    <a:p>
                      <a:pPr algn="ctr" fontAlgn="b"/>
                      <a:r>
                        <a:rPr lang="en-GB" sz="1800" b="0" i="0" u="none" strike="noStrike" dirty="0">
                          <a:solidFill>
                            <a:srgbClr val="000000"/>
                          </a:solidFill>
                          <a:effectLst/>
                          <a:latin typeface="Calibri" panose="020F0502020204030204" pitchFamily="34" charset="0"/>
                        </a:rPr>
                        <a:t>R-50(J)</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87.17</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86.35</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86.4</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13.65</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037187924"/>
                  </a:ext>
                </a:extLst>
              </a:tr>
              <a:tr h="360000">
                <a:tc>
                  <a:txBody>
                    <a:bodyPr/>
                    <a:lstStyle/>
                    <a:p>
                      <a:pPr algn="ctr" fontAlgn="b"/>
                      <a:r>
                        <a:rPr lang="en-GB" sz="1800" b="0" i="0" u="none" strike="noStrike" dirty="0">
                          <a:solidFill>
                            <a:srgbClr val="000000"/>
                          </a:solidFill>
                          <a:effectLst/>
                          <a:latin typeface="Calibri" panose="020F0502020204030204" pitchFamily="34" charset="0"/>
                        </a:rPr>
                        <a:t>R-50(J+F)</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89.11</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88.32</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88.33</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11.68</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05378989"/>
                  </a:ext>
                </a:extLst>
              </a:tr>
              <a:tr h="360000">
                <a:tc>
                  <a:txBody>
                    <a:bodyPr/>
                    <a:lstStyle/>
                    <a:p>
                      <a:pPr algn="ctr" fontAlgn="b"/>
                      <a:r>
                        <a:rPr lang="en-GB" sz="1800" b="0" i="0" u="none" strike="noStrike" dirty="0">
                          <a:solidFill>
                            <a:srgbClr val="000000"/>
                          </a:solidFill>
                          <a:effectLst/>
                          <a:latin typeface="Calibri" panose="020F0502020204030204" pitchFamily="34" charset="0"/>
                        </a:rPr>
                        <a:t>R-101(NA)</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88.06</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87.03</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87.01</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12.97</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1219422"/>
                  </a:ext>
                </a:extLst>
              </a:tr>
              <a:tr h="360000">
                <a:tc>
                  <a:txBody>
                    <a:bodyPr/>
                    <a:lstStyle/>
                    <a:p>
                      <a:pPr algn="ctr" fontAlgn="b"/>
                      <a:r>
                        <a:rPr lang="en-GB" sz="1800" b="0" i="0" u="none" strike="noStrike" dirty="0">
                          <a:solidFill>
                            <a:srgbClr val="000000"/>
                          </a:solidFill>
                          <a:effectLst/>
                          <a:latin typeface="Calibri" panose="020F0502020204030204" pitchFamily="34" charset="0"/>
                        </a:rPr>
                        <a:t>R-101(F)</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88.18</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87.22</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87.27</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12.78</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503098388"/>
                  </a:ext>
                </a:extLst>
              </a:tr>
              <a:tr h="360000">
                <a:tc>
                  <a:txBody>
                    <a:bodyPr/>
                    <a:lstStyle/>
                    <a:p>
                      <a:pPr algn="ctr" fontAlgn="b"/>
                      <a:r>
                        <a:rPr lang="en-GB" sz="1800" b="0" i="0" u="none" strike="noStrike" dirty="0">
                          <a:solidFill>
                            <a:srgbClr val="000000"/>
                          </a:solidFill>
                          <a:effectLst/>
                          <a:latin typeface="Calibri" panose="020F0502020204030204" pitchFamily="34" charset="0"/>
                        </a:rPr>
                        <a:t>R-101(J)</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87.21</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86.33</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86.29</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13.67</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06651034"/>
                  </a:ext>
                </a:extLst>
              </a:tr>
              <a:tr h="360000">
                <a:tc>
                  <a:txBody>
                    <a:bodyPr/>
                    <a:lstStyle/>
                    <a:p>
                      <a:pPr algn="ctr" fontAlgn="b"/>
                      <a:r>
                        <a:rPr lang="en-GB" sz="1800" b="0" i="0" u="none" strike="noStrike" dirty="0">
                          <a:solidFill>
                            <a:srgbClr val="000000"/>
                          </a:solidFill>
                          <a:effectLst/>
                          <a:latin typeface="Calibri" panose="020F0502020204030204" pitchFamily="34" charset="0"/>
                        </a:rPr>
                        <a:t>R-101(J+F)</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88.82</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88.22</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88.23</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11.78</a:t>
                      </a:r>
                    </a:p>
                  </a:txBody>
                  <a:tcPr marL="13901" marR="13901" marT="1390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21737188"/>
                  </a:ext>
                </a:extLst>
              </a:tr>
            </a:tbl>
          </a:graphicData>
        </a:graphic>
      </p:graphicFrame>
      <p:graphicFrame>
        <p:nvGraphicFramePr>
          <p:cNvPr id="7" name="Table 6">
            <a:extLst>
              <a:ext uri="{FF2B5EF4-FFF2-40B4-BE49-F238E27FC236}">
                <a16:creationId xmlns:a16="http://schemas.microsoft.com/office/drawing/2014/main" id="{F8F73483-1277-7C6C-EED8-B937444DB89B}"/>
              </a:ext>
            </a:extLst>
          </p:cNvPr>
          <p:cNvGraphicFramePr>
            <a:graphicFrameLocks noGrp="1"/>
          </p:cNvGraphicFramePr>
          <p:nvPr>
            <p:extLst>
              <p:ext uri="{D42A27DB-BD31-4B8C-83A1-F6EECF244321}">
                <p14:modId xmlns:p14="http://schemas.microsoft.com/office/powerpoint/2010/main" val="2295613058"/>
              </p:ext>
            </p:extLst>
          </p:nvPr>
        </p:nvGraphicFramePr>
        <p:xfrm>
          <a:off x="272886" y="1500333"/>
          <a:ext cx="5710520" cy="5040000"/>
        </p:xfrm>
        <a:graphic>
          <a:graphicData uri="http://schemas.openxmlformats.org/drawingml/2006/table">
            <a:tbl>
              <a:tblPr/>
              <a:tblGrid>
                <a:gridCol w="1427630">
                  <a:extLst>
                    <a:ext uri="{9D8B030D-6E8A-4147-A177-3AD203B41FA5}">
                      <a16:colId xmlns:a16="http://schemas.microsoft.com/office/drawing/2014/main" val="3413751486"/>
                    </a:ext>
                  </a:extLst>
                </a:gridCol>
                <a:gridCol w="1427630">
                  <a:extLst>
                    <a:ext uri="{9D8B030D-6E8A-4147-A177-3AD203B41FA5}">
                      <a16:colId xmlns:a16="http://schemas.microsoft.com/office/drawing/2014/main" val="2323928013"/>
                    </a:ext>
                  </a:extLst>
                </a:gridCol>
                <a:gridCol w="1427630">
                  <a:extLst>
                    <a:ext uri="{9D8B030D-6E8A-4147-A177-3AD203B41FA5}">
                      <a16:colId xmlns:a16="http://schemas.microsoft.com/office/drawing/2014/main" val="1902064657"/>
                    </a:ext>
                  </a:extLst>
                </a:gridCol>
                <a:gridCol w="1427630">
                  <a:extLst>
                    <a:ext uri="{9D8B030D-6E8A-4147-A177-3AD203B41FA5}">
                      <a16:colId xmlns:a16="http://schemas.microsoft.com/office/drawing/2014/main" val="2432050884"/>
                    </a:ext>
                  </a:extLst>
                </a:gridCol>
              </a:tblGrid>
              <a:tr h="360000">
                <a:tc gridSpan="4">
                  <a:txBody>
                    <a:bodyPr/>
                    <a:lstStyle/>
                    <a:p>
                      <a:pPr algn="ctr" fontAlgn="b"/>
                      <a:r>
                        <a:rPr lang="en-US" sz="1800" b="0" i="0" u="none" strike="noStrike" dirty="0">
                          <a:solidFill>
                            <a:srgbClr val="000000"/>
                          </a:solidFill>
                          <a:effectLst/>
                          <a:latin typeface="Calibri" panose="020F0502020204030204" pitchFamily="34" charset="0"/>
                        </a:rPr>
                        <a:t>Models Trained on 15 Classes of IndoFashion Dataset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049842786"/>
                  </a:ext>
                </a:extLst>
              </a:tr>
              <a:tr h="360000">
                <a:tc>
                  <a:txBody>
                    <a:bodyPr/>
                    <a:lstStyle/>
                    <a:p>
                      <a:pPr algn="ctr" fontAlgn="b"/>
                      <a:r>
                        <a:rPr lang="en-GB" sz="1800" b="0" i="0" u="none" strike="noStrike" dirty="0">
                          <a:solidFill>
                            <a:srgbClr val="000000"/>
                          </a:solidFill>
                          <a:effectLst/>
                          <a:latin typeface="Calibri" panose="020F0502020204030204" pitchFamily="34" charset="0"/>
                        </a:rPr>
                        <a:t>Model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Precision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Recall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F1-Score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896802965"/>
                  </a:ext>
                </a:extLst>
              </a:tr>
              <a:tr h="360000">
                <a:tc>
                  <a:txBody>
                    <a:bodyPr/>
                    <a:lstStyle/>
                    <a:p>
                      <a:pPr algn="ctr" fontAlgn="b"/>
                      <a:r>
                        <a:rPr lang="en-GB" sz="1800" b="0" i="0" u="none" strike="noStrike" dirty="0">
                          <a:solidFill>
                            <a:srgbClr val="000000"/>
                          </a:solidFill>
                          <a:effectLst/>
                          <a:latin typeface="Calibri" panose="020F0502020204030204" pitchFamily="34" charset="0"/>
                        </a:rPr>
                        <a:t>R-18(NA)</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86.9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86.12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585150073"/>
                  </a:ext>
                </a:extLst>
              </a:tr>
              <a:tr h="360000">
                <a:tc>
                  <a:txBody>
                    <a:bodyPr/>
                    <a:lstStyle/>
                    <a:p>
                      <a:pPr algn="ctr" fontAlgn="b"/>
                      <a:r>
                        <a:rPr lang="en-GB" sz="1800" b="0" i="0" u="none" strike="noStrike">
                          <a:solidFill>
                            <a:srgbClr val="000000"/>
                          </a:solidFill>
                          <a:effectLst/>
                          <a:latin typeface="Calibri" panose="020F0502020204030204" pitchFamily="34" charset="0"/>
                        </a:rPr>
                        <a:t>R-18(F)</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87.41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87.44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992304913"/>
                  </a:ext>
                </a:extLst>
              </a:tr>
              <a:tr h="360000">
                <a:tc>
                  <a:txBody>
                    <a:bodyPr/>
                    <a:lstStyle/>
                    <a:p>
                      <a:pPr algn="ctr" fontAlgn="b"/>
                      <a:r>
                        <a:rPr lang="en-GB" sz="1800" b="0" i="0" u="none" strike="noStrike">
                          <a:solidFill>
                            <a:srgbClr val="000000"/>
                          </a:solidFill>
                          <a:effectLst/>
                          <a:latin typeface="Calibri" panose="020F0502020204030204" pitchFamily="34" charset="0"/>
                        </a:rPr>
                        <a:t>R-18(J)</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87.83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87.24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956278312"/>
                  </a:ext>
                </a:extLst>
              </a:tr>
              <a:tr h="360000">
                <a:tc>
                  <a:txBody>
                    <a:bodyPr/>
                    <a:lstStyle/>
                    <a:p>
                      <a:pPr algn="ctr" fontAlgn="b"/>
                      <a:r>
                        <a:rPr lang="en-GB" sz="1800" b="0" i="0" u="none" strike="noStrike">
                          <a:solidFill>
                            <a:srgbClr val="000000"/>
                          </a:solidFill>
                          <a:effectLst/>
                          <a:latin typeface="Calibri" panose="020F0502020204030204" pitchFamily="34" charset="0"/>
                        </a:rPr>
                        <a:t>R-18(J+F)</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88.62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87.52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87.46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79032592"/>
                  </a:ext>
                </a:extLst>
              </a:tr>
              <a:tr h="360000">
                <a:tc>
                  <a:txBody>
                    <a:bodyPr/>
                    <a:lstStyle/>
                    <a:p>
                      <a:pPr algn="ctr" fontAlgn="b"/>
                      <a:r>
                        <a:rPr lang="en-GB" sz="1800" b="0" i="0" u="none" strike="noStrike">
                          <a:solidFill>
                            <a:srgbClr val="000000"/>
                          </a:solidFill>
                          <a:effectLst/>
                          <a:latin typeface="Calibri" panose="020F0502020204030204" pitchFamily="34" charset="0"/>
                        </a:rPr>
                        <a:t>R-50(NA)</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87.95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86.94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86.93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75887236"/>
                  </a:ext>
                </a:extLst>
              </a:tr>
              <a:tr h="360000">
                <a:tc>
                  <a:txBody>
                    <a:bodyPr/>
                    <a:lstStyle/>
                    <a:p>
                      <a:pPr algn="ctr" fontAlgn="b"/>
                      <a:r>
                        <a:rPr lang="en-GB" sz="1800" b="0" i="0" u="none" strike="noStrike">
                          <a:solidFill>
                            <a:srgbClr val="000000"/>
                          </a:solidFill>
                          <a:effectLst/>
                          <a:latin typeface="Calibri" panose="020F0502020204030204" pitchFamily="34" charset="0"/>
                        </a:rPr>
                        <a:t>R-50(F)</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88.85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87.81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87.84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11538073"/>
                  </a:ext>
                </a:extLst>
              </a:tr>
              <a:tr h="360000">
                <a:tc>
                  <a:txBody>
                    <a:bodyPr/>
                    <a:lstStyle/>
                    <a:p>
                      <a:pPr algn="ctr" fontAlgn="b"/>
                      <a:r>
                        <a:rPr lang="en-GB" sz="1800" b="0" i="0" u="none" strike="noStrike">
                          <a:solidFill>
                            <a:srgbClr val="000000"/>
                          </a:solidFill>
                          <a:effectLst/>
                          <a:latin typeface="Calibri" panose="020F0502020204030204" pitchFamily="34" charset="0"/>
                        </a:rPr>
                        <a:t>R-50(J)</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87.78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87.04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33294013"/>
                  </a:ext>
                </a:extLst>
              </a:tr>
              <a:tr h="360000">
                <a:tc>
                  <a:txBody>
                    <a:bodyPr/>
                    <a:lstStyle/>
                    <a:p>
                      <a:pPr algn="ctr" fontAlgn="b"/>
                      <a:r>
                        <a:rPr lang="en-GB" sz="1800" b="0" i="0" u="none" strike="noStrike">
                          <a:solidFill>
                            <a:srgbClr val="000000"/>
                          </a:solidFill>
                          <a:effectLst/>
                          <a:latin typeface="Calibri" panose="020F0502020204030204" pitchFamily="34" charset="0"/>
                        </a:rPr>
                        <a:t>R-50(J+F)</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88.93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88.42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88.38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34169610"/>
                  </a:ext>
                </a:extLst>
              </a:tr>
              <a:tr h="360000">
                <a:tc>
                  <a:txBody>
                    <a:bodyPr/>
                    <a:lstStyle/>
                    <a:p>
                      <a:pPr algn="ctr" fontAlgn="b"/>
                      <a:r>
                        <a:rPr lang="en-GB" sz="1800" b="0" i="0" u="none" strike="noStrike">
                          <a:solidFill>
                            <a:srgbClr val="000000"/>
                          </a:solidFill>
                          <a:effectLst/>
                          <a:latin typeface="Calibri" panose="020F0502020204030204" pitchFamily="34" charset="0"/>
                        </a:rPr>
                        <a:t>R-101(NA)</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87.66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86.82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86.86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189041157"/>
                  </a:ext>
                </a:extLst>
              </a:tr>
              <a:tr h="360000">
                <a:tc>
                  <a:txBody>
                    <a:bodyPr/>
                    <a:lstStyle/>
                    <a:p>
                      <a:pPr algn="ctr" fontAlgn="b"/>
                      <a:r>
                        <a:rPr lang="en-GB" sz="1800" b="0" i="0" u="none" strike="noStrike">
                          <a:solidFill>
                            <a:srgbClr val="000000"/>
                          </a:solidFill>
                          <a:effectLst/>
                          <a:latin typeface="Calibri" panose="020F0502020204030204" pitchFamily="34" charset="0"/>
                        </a:rPr>
                        <a:t>R-101(F)</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89.35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88.56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103512372"/>
                  </a:ext>
                </a:extLst>
              </a:tr>
              <a:tr h="360000">
                <a:tc>
                  <a:txBody>
                    <a:bodyPr/>
                    <a:lstStyle/>
                    <a:p>
                      <a:pPr algn="ctr" fontAlgn="b"/>
                      <a:r>
                        <a:rPr lang="en-GB" sz="1800" b="0" i="0" u="none" strike="noStrike">
                          <a:solidFill>
                            <a:srgbClr val="000000"/>
                          </a:solidFill>
                          <a:effectLst/>
                          <a:latin typeface="Calibri" panose="020F0502020204030204" pitchFamily="34" charset="0"/>
                        </a:rPr>
                        <a:t>R-101(J)</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86.86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86.29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96627229"/>
                  </a:ext>
                </a:extLst>
              </a:tr>
              <a:tr h="360000">
                <a:tc>
                  <a:txBody>
                    <a:bodyPr/>
                    <a:lstStyle/>
                    <a:p>
                      <a:pPr algn="ctr" fontAlgn="b"/>
                      <a:r>
                        <a:rPr lang="en-GB" sz="1800" b="0" i="0" u="none" strike="noStrike">
                          <a:solidFill>
                            <a:srgbClr val="000000"/>
                          </a:solidFill>
                          <a:effectLst/>
                          <a:latin typeface="Calibri" panose="020F0502020204030204" pitchFamily="34" charset="0"/>
                        </a:rPr>
                        <a:t>R-101(J+F)</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a:solidFill>
                            <a:srgbClr val="000000"/>
                          </a:solidFill>
                          <a:effectLst/>
                          <a:latin typeface="Calibri" panose="020F0502020204030204" pitchFamily="34" charset="0"/>
                        </a:rPr>
                        <a:t>88.63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87.97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GB" sz="1800" b="0" i="0" u="none" strike="noStrike" dirty="0">
                          <a:solidFill>
                            <a:srgbClr val="000000"/>
                          </a:solidFill>
                          <a:effectLst/>
                          <a:latin typeface="Calibri" panose="020F0502020204030204" pitchFamily="34" charset="0"/>
                        </a:rPr>
                        <a:t>87.94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117625233"/>
                  </a:ext>
                </a:extLst>
              </a:tr>
            </a:tbl>
          </a:graphicData>
        </a:graphic>
      </p:graphicFrame>
      <p:sp>
        <p:nvSpPr>
          <p:cNvPr id="12" name="Title 11">
            <a:extLst>
              <a:ext uri="{FF2B5EF4-FFF2-40B4-BE49-F238E27FC236}">
                <a16:creationId xmlns:a16="http://schemas.microsoft.com/office/drawing/2014/main" id="{1BA8C41E-4B23-61FA-A020-7FBABF8209E2}"/>
              </a:ext>
            </a:extLst>
          </p:cNvPr>
          <p:cNvSpPr>
            <a:spLocks noGrp="1"/>
          </p:cNvSpPr>
          <p:nvPr>
            <p:ph type="title"/>
          </p:nvPr>
        </p:nvSpPr>
        <p:spPr>
          <a:xfrm>
            <a:off x="1948747" y="171316"/>
            <a:ext cx="7729728" cy="1188720"/>
          </a:xfrm>
        </p:spPr>
        <p:txBody>
          <a:bodyPr/>
          <a:lstStyle/>
          <a:p>
            <a:r>
              <a:rPr lang="en-IN" dirty="0"/>
              <a:t>Experiment results</a:t>
            </a:r>
            <a:endParaRPr lang="en-GB" dirty="0"/>
          </a:p>
        </p:txBody>
      </p:sp>
    </p:spTree>
    <p:extLst>
      <p:ext uri="{BB962C8B-B14F-4D97-AF65-F5344CB8AC3E}">
        <p14:creationId xmlns:p14="http://schemas.microsoft.com/office/powerpoint/2010/main" val="367328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907BA-75C3-8149-9B2B-A0E650CA34F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Experiment Results</a:t>
            </a:r>
            <a:endParaRPr lang="en-GB" dirty="0">
              <a:solidFill>
                <a:schemeClr val="bg1"/>
              </a:solidFill>
            </a:endParaRPr>
          </a:p>
        </p:txBody>
      </p:sp>
      <p:sp>
        <p:nvSpPr>
          <p:cNvPr id="3" name="Content Placeholder 2">
            <a:extLst>
              <a:ext uri="{FF2B5EF4-FFF2-40B4-BE49-F238E27FC236}">
                <a16:creationId xmlns:a16="http://schemas.microsoft.com/office/drawing/2014/main" id="{7AA2D55B-9C28-D93D-D4F9-9331BD534780}"/>
              </a:ext>
            </a:extLst>
          </p:cNvPr>
          <p:cNvSpPr>
            <a:spLocks noGrp="1"/>
          </p:cNvSpPr>
          <p:nvPr>
            <p:ph idx="1"/>
          </p:nvPr>
        </p:nvSpPr>
        <p:spPr>
          <a:xfrm>
            <a:off x="287383" y="2638043"/>
            <a:ext cx="4219303" cy="3788883"/>
          </a:xfrm>
        </p:spPr>
        <p:txBody>
          <a:bodyPr>
            <a:normAutofit/>
          </a:bodyPr>
          <a:lstStyle/>
          <a:p>
            <a:pPr>
              <a:buFont typeface="Arial" panose="020B0604020202020204" pitchFamily="34" charset="0"/>
              <a:buChar char="•"/>
            </a:pPr>
            <a:r>
              <a:rPr lang="en-GB" dirty="0">
                <a:solidFill>
                  <a:schemeClr val="bg1"/>
                </a:solidFill>
              </a:rPr>
              <a:t>Tested ResNet-50(J+F) model on the following 3 classes specifically: </a:t>
            </a:r>
          </a:p>
          <a:p>
            <a:pPr marL="342900" indent="-342900">
              <a:buFont typeface="+mj-lt"/>
              <a:buAutoNum type="arabicPeriod"/>
            </a:pPr>
            <a:r>
              <a:rPr lang="en-GB" dirty="0">
                <a:solidFill>
                  <a:schemeClr val="bg1"/>
                </a:solidFill>
              </a:rPr>
              <a:t>Men Pagdi</a:t>
            </a:r>
          </a:p>
          <a:p>
            <a:pPr marL="342900" indent="-342900">
              <a:buFont typeface="+mj-lt"/>
              <a:buAutoNum type="arabicPeriod"/>
            </a:pPr>
            <a:r>
              <a:rPr lang="en-GB" dirty="0">
                <a:solidFill>
                  <a:schemeClr val="bg1"/>
                </a:solidFill>
              </a:rPr>
              <a:t>Women A-Line Kurta (Sub-class of Women Kurta)</a:t>
            </a:r>
          </a:p>
          <a:p>
            <a:pPr marL="342900" indent="-342900">
              <a:buFont typeface="+mj-lt"/>
              <a:buAutoNum type="arabicPeriod"/>
            </a:pPr>
            <a:r>
              <a:rPr lang="en-GB" dirty="0">
                <a:solidFill>
                  <a:schemeClr val="bg1"/>
                </a:solidFill>
              </a:rPr>
              <a:t>Women Anarkali Kurta (Sub-class of Women Kurta)</a:t>
            </a:r>
          </a:p>
          <a:p>
            <a:pPr marL="342900" indent="-342900">
              <a:buFont typeface="+mj-lt"/>
              <a:buAutoNum type="arabicPeriod"/>
            </a:pPr>
            <a:r>
              <a:rPr lang="en-GB" dirty="0">
                <a:solidFill>
                  <a:schemeClr val="bg1"/>
                </a:solidFill>
              </a:rPr>
              <a:t>Women Kurta</a:t>
            </a:r>
          </a:p>
          <a:p>
            <a:pPr marL="0" indent="0">
              <a:buNone/>
            </a:pPr>
            <a:endParaRPr lang="en-GB" dirty="0">
              <a:solidFill>
                <a:schemeClr val="bg1"/>
              </a:solidFill>
            </a:endParaRPr>
          </a:p>
        </p:txBody>
      </p:sp>
      <p:graphicFrame>
        <p:nvGraphicFramePr>
          <p:cNvPr id="4" name="Table 3">
            <a:extLst>
              <a:ext uri="{FF2B5EF4-FFF2-40B4-BE49-F238E27FC236}">
                <a16:creationId xmlns:a16="http://schemas.microsoft.com/office/drawing/2014/main" id="{91B69EE1-C4E9-9108-41D6-790C2F93A138}"/>
              </a:ext>
            </a:extLst>
          </p:cNvPr>
          <p:cNvGraphicFramePr>
            <a:graphicFrameLocks noGrp="1"/>
          </p:cNvGraphicFramePr>
          <p:nvPr>
            <p:extLst>
              <p:ext uri="{D42A27DB-BD31-4B8C-83A1-F6EECF244321}">
                <p14:modId xmlns:p14="http://schemas.microsoft.com/office/powerpoint/2010/main" val="2007881152"/>
              </p:ext>
            </p:extLst>
          </p:nvPr>
        </p:nvGraphicFramePr>
        <p:xfrm>
          <a:off x="4941679" y="407775"/>
          <a:ext cx="6962938" cy="6066166"/>
        </p:xfrm>
        <a:graphic>
          <a:graphicData uri="http://schemas.openxmlformats.org/drawingml/2006/table">
            <a:tbl>
              <a:tblPr/>
              <a:tblGrid>
                <a:gridCol w="2099489">
                  <a:extLst>
                    <a:ext uri="{9D8B030D-6E8A-4147-A177-3AD203B41FA5}">
                      <a16:colId xmlns:a16="http://schemas.microsoft.com/office/drawing/2014/main" val="1853861430"/>
                    </a:ext>
                  </a:extLst>
                </a:gridCol>
                <a:gridCol w="1475569">
                  <a:extLst>
                    <a:ext uri="{9D8B030D-6E8A-4147-A177-3AD203B41FA5}">
                      <a16:colId xmlns:a16="http://schemas.microsoft.com/office/drawing/2014/main" val="1499476505"/>
                    </a:ext>
                  </a:extLst>
                </a:gridCol>
                <a:gridCol w="1959106">
                  <a:extLst>
                    <a:ext uri="{9D8B030D-6E8A-4147-A177-3AD203B41FA5}">
                      <a16:colId xmlns:a16="http://schemas.microsoft.com/office/drawing/2014/main" val="294720588"/>
                    </a:ext>
                  </a:extLst>
                </a:gridCol>
                <a:gridCol w="1428774">
                  <a:extLst>
                    <a:ext uri="{9D8B030D-6E8A-4147-A177-3AD203B41FA5}">
                      <a16:colId xmlns:a16="http://schemas.microsoft.com/office/drawing/2014/main" val="3754747941"/>
                    </a:ext>
                  </a:extLst>
                </a:gridCol>
              </a:tblGrid>
              <a:tr h="504000">
                <a:tc gridSpan="4">
                  <a:txBody>
                    <a:bodyPr/>
                    <a:lstStyle/>
                    <a:p>
                      <a:pPr algn="l" fontAlgn="b"/>
                      <a:r>
                        <a:rPr lang="en-US" sz="2700" b="0" i="0" u="none" strike="noStrike" dirty="0">
                          <a:solidFill>
                            <a:srgbClr val="000000"/>
                          </a:solidFill>
                          <a:effectLst/>
                          <a:latin typeface="Calibri" panose="020F0502020204030204" pitchFamily="34" charset="0"/>
                        </a:rPr>
                        <a:t>Test Statistics for 3 specific classes (added)</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54384392"/>
                  </a:ext>
                </a:extLst>
              </a:tr>
              <a:tr h="828000">
                <a:tc>
                  <a:txBody>
                    <a:bodyPr/>
                    <a:lstStyle/>
                    <a:p>
                      <a:pPr algn="ctr" fontAlgn="b"/>
                      <a:r>
                        <a:rPr lang="en-GB" sz="2700" b="0" i="0" u="none" strike="noStrike" dirty="0">
                          <a:solidFill>
                            <a:srgbClr val="000000"/>
                          </a:solidFill>
                          <a:effectLst/>
                          <a:latin typeface="Calibri" panose="020F0502020204030204" pitchFamily="34" charset="0"/>
                        </a:rPr>
                        <a:t>Model</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Recall</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F1-score</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Error Rate</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823231"/>
                  </a:ext>
                </a:extLst>
              </a:tr>
              <a:tr h="584714">
                <a:tc gridSpan="4">
                  <a:txBody>
                    <a:bodyPr/>
                    <a:lstStyle/>
                    <a:p>
                      <a:pPr algn="ctr" fontAlgn="b"/>
                      <a:r>
                        <a:rPr lang="en-GB" sz="2700" b="0" i="0" u="none" strike="noStrike" dirty="0">
                          <a:solidFill>
                            <a:srgbClr val="000000"/>
                          </a:solidFill>
                          <a:effectLst/>
                          <a:latin typeface="Calibri" panose="020F0502020204030204" pitchFamily="34" charset="0"/>
                        </a:rPr>
                        <a:t>Men Pagdi</a:t>
                      </a:r>
                    </a:p>
                  </a:txBody>
                  <a:tcPr marL="18759" marR="18759" marT="187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pPr algn="l" fontAlgn="b"/>
                      <a:endParaRPr lang="en-GB" sz="2700" b="0" i="0" u="none" strike="noStrike" dirty="0">
                        <a:solidFill>
                          <a:srgbClr val="000000"/>
                        </a:solidFill>
                        <a:effectLst/>
                        <a:latin typeface="Calibri" panose="020F0502020204030204" pitchFamily="34" charset="0"/>
                      </a:endParaRP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GB" sz="2700" b="0" i="0" u="none" strike="noStrike" dirty="0">
                        <a:solidFill>
                          <a:srgbClr val="000000"/>
                        </a:solidFill>
                        <a:effectLst/>
                        <a:latin typeface="Calibri" panose="020F0502020204030204" pitchFamily="34" charset="0"/>
                      </a:endParaRP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2238158"/>
                  </a:ext>
                </a:extLst>
              </a:tr>
              <a:tr h="584714">
                <a:tc>
                  <a:txBody>
                    <a:bodyPr/>
                    <a:lstStyle/>
                    <a:p>
                      <a:pPr algn="ctr" fontAlgn="b"/>
                      <a:r>
                        <a:rPr lang="en-GB" sz="2700" b="0" i="0" u="none" strike="noStrike" dirty="0">
                          <a:solidFill>
                            <a:srgbClr val="000000"/>
                          </a:solidFill>
                          <a:effectLst/>
                          <a:latin typeface="Calibri" panose="020F0502020204030204" pitchFamily="34" charset="0"/>
                        </a:rPr>
                        <a:t>R-50(J+F)</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85.19</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92</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14.81</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704876"/>
                  </a:ext>
                </a:extLst>
              </a:tr>
              <a:tr h="584714">
                <a:tc gridSpan="4">
                  <a:txBody>
                    <a:bodyPr/>
                    <a:lstStyle/>
                    <a:p>
                      <a:pPr algn="ctr" fontAlgn="b"/>
                      <a:r>
                        <a:rPr lang="en-GB" sz="2700" b="0" i="0" u="none" strike="noStrike" dirty="0">
                          <a:solidFill>
                            <a:srgbClr val="000000"/>
                          </a:solidFill>
                          <a:effectLst/>
                          <a:latin typeface="Calibri" panose="020F0502020204030204" pitchFamily="34" charset="0"/>
                        </a:rPr>
                        <a:t>Women Anarkali Kurta</a:t>
                      </a:r>
                    </a:p>
                  </a:txBody>
                  <a:tcPr marL="18759" marR="18759" marT="187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algn="l" fontAlgn="b"/>
                      <a:endParaRPr lang="en-GB" sz="2700" b="0" i="0" u="none" strike="noStrike" dirty="0">
                        <a:solidFill>
                          <a:srgbClr val="000000"/>
                        </a:solidFill>
                        <a:effectLst/>
                        <a:latin typeface="Calibri" panose="020F0502020204030204" pitchFamily="34" charset="0"/>
                      </a:endParaRP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339134"/>
                  </a:ext>
                </a:extLst>
              </a:tr>
              <a:tr h="584714">
                <a:tc>
                  <a:txBody>
                    <a:bodyPr/>
                    <a:lstStyle/>
                    <a:p>
                      <a:pPr algn="ctr" fontAlgn="b"/>
                      <a:r>
                        <a:rPr lang="en-GB" sz="2700" b="0" i="0" u="none" strike="noStrike" dirty="0">
                          <a:solidFill>
                            <a:srgbClr val="000000"/>
                          </a:solidFill>
                          <a:effectLst/>
                          <a:latin typeface="Calibri" panose="020F0502020204030204" pitchFamily="34" charset="0"/>
                        </a:rPr>
                        <a:t>R-50(J+F)</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96.06</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97.99</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3.94</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547783"/>
                  </a:ext>
                </a:extLst>
              </a:tr>
              <a:tr h="627449">
                <a:tc gridSpan="4">
                  <a:txBody>
                    <a:bodyPr/>
                    <a:lstStyle/>
                    <a:p>
                      <a:pPr algn="ctr" fontAlgn="b"/>
                      <a:r>
                        <a:rPr lang="en-GB" sz="2700" b="0" i="0" u="none" strike="noStrike" dirty="0">
                          <a:solidFill>
                            <a:srgbClr val="000000"/>
                          </a:solidFill>
                          <a:effectLst/>
                          <a:latin typeface="Calibri" panose="020F0502020204030204" pitchFamily="34" charset="0"/>
                        </a:rPr>
                        <a:t>Women A-Line Kurta</a:t>
                      </a:r>
                    </a:p>
                  </a:txBody>
                  <a:tcPr marL="18759" marR="18759" marT="187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pPr algn="l" fontAlgn="b"/>
                      <a:endParaRPr lang="en-GB" sz="2700" b="0" i="0" u="none" strike="noStrike">
                        <a:solidFill>
                          <a:srgbClr val="000000"/>
                        </a:solidFill>
                        <a:effectLst/>
                        <a:latin typeface="Calibri" panose="020F0502020204030204" pitchFamily="34" charset="0"/>
                      </a:endParaRP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GB" sz="2700" b="0" i="0" u="none" strike="noStrike" dirty="0">
                        <a:solidFill>
                          <a:srgbClr val="000000"/>
                        </a:solidFill>
                        <a:effectLst/>
                        <a:latin typeface="Calibri" panose="020F0502020204030204" pitchFamily="34" charset="0"/>
                      </a:endParaRP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570544"/>
                  </a:ext>
                </a:extLst>
              </a:tr>
              <a:tr h="584714">
                <a:tc>
                  <a:txBody>
                    <a:bodyPr/>
                    <a:lstStyle/>
                    <a:p>
                      <a:pPr algn="ctr" fontAlgn="b"/>
                      <a:r>
                        <a:rPr lang="en-GB" sz="2700" b="0" i="0" u="none" strike="noStrike" dirty="0">
                          <a:solidFill>
                            <a:srgbClr val="000000"/>
                          </a:solidFill>
                          <a:effectLst/>
                          <a:latin typeface="Calibri" panose="020F0502020204030204" pitchFamily="34" charset="0"/>
                        </a:rPr>
                        <a:t>R-50(J+F)</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75.96</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86.34</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24.04</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2243718"/>
                  </a:ext>
                </a:extLst>
              </a:tr>
              <a:tr h="584714">
                <a:tc gridSpan="4">
                  <a:txBody>
                    <a:bodyPr/>
                    <a:lstStyle/>
                    <a:p>
                      <a:pPr algn="ctr" fontAlgn="b"/>
                      <a:r>
                        <a:rPr lang="en-GB" sz="2700" b="0" i="0" u="none" strike="noStrike" dirty="0">
                          <a:solidFill>
                            <a:srgbClr val="000000"/>
                          </a:solidFill>
                          <a:effectLst/>
                          <a:latin typeface="Calibri" panose="020F0502020204030204" pitchFamily="34" charset="0"/>
                        </a:rPr>
                        <a:t>Women Kurta</a:t>
                      </a:r>
                    </a:p>
                  </a:txBody>
                  <a:tcPr marL="18759" marR="18759" marT="187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GB" sz="2700" b="0" i="0" u="none" strike="noStrike" dirty="0">
                        <a:solidFill>
                          <a:srgbClr val="000000"/>
                        </a:solidFill>
                        <a:effectLst/>
                        <a:latin typeface="Calibri" panose="020F0502020204030204" pitchFamily="34" charset="0"/>
                      </a:endParaRP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GB" sz="2700" b="0" i="0" u="none" strike="noStrike" dirty="0">
                        <a:solidFill>
                          <a:srgbClr val="000000"/>
                        </a:solidFill>
                        <a:effectLst/>
                        <a:latin typeface="Calibri" panose="020F0502020204030204" pitchFamily="34" charset="0"/>
                      </a:endParaRP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GB" sz="2700" b="0" i="0" u="none" strike="noStrike" dirty="0">
                        <a:solidFill>
                          <a:srgbClr val="000000"/>
                        </a:solidFill>
                        <a:effectLst/>
                        <a:latin typeface="Calibri" panose="020F0502020204030204" pitchFamily="34" charset="0"/>
                      </a:endParaRP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4275941"/>
                  </a:ext>
                </a:extLst>
              </a:tr>
              <a:tr h="584714">
                <a:tc>
                  <a:txBody>
                    <a:bodyPr/>
                    <a:lstStyle/>
                    <a:p>
                      <a:pPr algn="ctr" fontAlgn="b"/>
                      <a:r>
                        <a:rPr lang="en-GB" sz="2700" b="0" i="0" u="none" strike="noStrike" dirty="0">
                          <a:solidFill>
                            <a:srgbClr val="000000"/>
                          </a:solidFill>
                          <a:effectLst/>
                          <a:latin typeface="Calibri" panose="020F0502020204030204" pitchFamily="34" charset="0"/>
                        </a:rPr>
                        <a:t>R-50(J+F) </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88.40</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93.84 </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700" b="0" i="0" u="none" strike="noStrike" dirty="0">
                          <a:solidFill>
                            <a:srgbClr val="000000"/>
                          </a:solidFill>
                          <a:effectLst/>
                          <a:latin typeface="Calibri" panose="020F0502020204030204" pitchFamily="34" charset="0"/>
                        </a:rPr>
                        <a:t>11.6</a:t>
                      </a:r>
                    </a:p>
                  </a:txBody>
                  <a:tcPr marL="18759" marR="18759" marT="1875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3963088"/>
                  </a:ext>
                </a:extLst>
              </a:tr>
            </a:tbl>
          </a:graphicData>
        </a:graphic>
      </p:graphicFrame>
    </p:spTree>
    <p:extLst>
      <p:ext uri="{BB962C8B-B14F-4D97-AF65-F5344CB8AC3E}">
        <p14:creationId xmlns:p14="http://schemas.microsoft.com/office/powerpoint/2010/main" val="287086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2904-E893-6CD0-A3CF-1CE6E612D2B4}"/>
              </a:ext>
            </a:extLst>
          </p:cNvPr>
          <p:cNvSpPr>
            <a:spLocks noGrp="1"/>
          </p:cNvSpPr>
          <p:nvPr>
            <p:ph type="title"/>
          </p:nvPr>
        </p:nvSpPr>
        <p:spPr>
          <a:xfrm>
            <a:off x="2231136" y="380492"/>
            <a:ext cx="7729728" cy="597408"/>
          </a:xfrm>
        </p:spPr>
        <p:txBody>
          <a:bodyPr>
            <a:normAutofit fontScale="90000"/>
          </a:bodyPr>
          <a:lstStyle/>
          <a:p>
            <a:r>
              <a:rPr lang="en-IN" dirty="0"/>
              <a:t>Handling Data Imbalance</a:t>
            </a:r>
            <a:endParaRPr lang="en-GB" dirty="0"/>
          </a:p>
        </p:txBody>
      </p:sp>
      <p:sp>
        <p:nvSpPr>
          <p:cNvPr id="3" name="Content Placeholder 2">
            <a:extLst>
              <a:ext uri="{FF2B5EF4-FFF2-40B4-BE49-F238E27FC236}">
                <a16:creationId xmlns:a16="http://schemas.microsoft.com/office/drawing/2014/main" id="{454F3527-7B8A-E5A6-AC06-94C2735515CE}"/>
              </a:ext>
            </a:extLst>
          </p:cNvPr>
          <p:cNvSpPr>
            <a:spLocks noGrp="1"/>
          </p:cNvSpPr>
          <p:nvPr>
            <p:ph idx="1"/>
          </p:nvPr>
        </p:nvSpPr>
        <p:spPr>
          <a:xfrm>
            <a:off x="2231136" y="1358900"/>
            <a:ext cx="8271764" cy="5118608"/>
          </a:xfrm>
        </p:spPr>
        <p:txBody>
          <a:bodyPr>
            <a:normAutofit/>
          </a:bodyPr>
          <a:lstStyle/>
          <a:p>
            <a:r>
              <a:rPr lang="en-GB" b="1" dirty="0"/>
              <a:t>Model Generalization and Data Imbalance:</a:t>
            </a:r>
          </a:p>
          <a:p>
            <a:r>
              <a:rPr lang="en-GB" dirty="0"/>
              <a:t>    Strong generalization for Men Pagdi and Women Anarkali Kurta</a:t>
            </a:r>
          </a:p>
          <a:p>
            <a:r>
              <a:rPr lang="en-GB" dirty="0"/>
              <a:t>    Lower F1-score for Women A-Line Kurta, more samples needed</a:t>
            </a:r>
          </a:p>
          <a:p>
            <a:r>
              <a:rPr lang="en-GB" dirty="0"/>
              <a:t>    Dataset's class imbalance poses challenges</a:t>
            </a:r>
          </a:p>
          <a:p>
            <a:r>
              <a:rPr lang="en-GB" dirty="0"/>
              <a:t>    Balancing dataset improves model performance and generalization</a:t>
            </a:r>
          </a:p>
          <a:p>
            <a:endParaRPr lang="en-GB" dirty="0"/>
          </a:p>
          <a:p>
            <a:r>
              <a:rPr lang="en-GB" b="1" dirty="0"/>
              <a:t>Handling Data Imbalance:</a:t>
            </a:r>
          </a:p>
          <a:p>
            <a:r>
              <a:rPr lang="en-GB" dirty="0"/>
              <a:t>    Computed class weights based on sample counts</a:t>
            </a:r>
          </a:p>
          <a:p>
            <a:r>
              <a:rPr lang="en-GB" dirty="0"/>
              <a:t>    Higher weights for underrepresented classes</a:t>
            </a:r>
          </a:p>
          <a:p>
            <a:r>
              <a:rPr lang="en-GB" dirty="0"/>
              <a:t>    Used class weights and  </a:t>
            </a:r>
            <a:r>
              <a:rPr lang="en-US" dirty="0"/>
              <a:t>Weighted Loss Function</a:t>
            </a:r>
            <a:endParaRPr lang="en-GB" dirty="0"/>
          </a:p>
        </p:txBody>
      </p:sp>
    </p:spTree>
    <p:extLst>
      <p:ext uri="{BB962C8B-B14F-4D97-AF65-F5344CB8AC3E}">
        <p14:creationId xmlns:p14="http://schemas.microsoft.com/office/powerpoint/2010/main" val="3680615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53B57-E7D8-A256-8D54-86A4DBD77246}"/>
              </a:ext>
            </a:extLst>
          </p:cNvPr>
          <p:cNvSpPr>
            <a:spLocks noGrp="1"/>
          </p:cNvSpPr>
          <p:nvPr>
            <p:ph type="title"/>
          </p:nvPr>
        </p:nvSpPr>
        <p:spPr>
          <a:xfrm>
            <a:off x="2231136" y="405892"/>
            <a:ext cx="7729728" cy="712081"/>
          </a:xfrm>
        </p:spPr>
        <p:txBody>
          <a:bodyPr>
            <a:normAutofit fontScale="90000"/>
          </a:bodyPr>
          <a:lstStyle/>
          <a:p>
            <a:r>
              <a:rPr lang="en-IN" dirty="0"/>
              <a:t>Handling Data Imbalance (Contd.)</a:t>
            </a:r>
            <a:endParaRPr lang="en-GB" dirty="0"/>
          </a:p>
        </p:txBody>
      </p:sp>
      <p:sp>
        <p:nvSpPr>
          <p:cNvPr id="3" name="Content Placeholder 2">
            <a:extLst>
              <a:ext uri="{FF2B5EF4-FFF2-40B4-BE49-F238E27FC236}">
                <a16:creationId xmlns:a16="http://schemas.microsoft.com/office/drawing/2014/main" id="{CCA3DDE0-3AFC-3B28-2003-8D0B656A775E}"/>
              </a:ext>
            </a:extLst>
          </p:cNvPr>
          <p:cNvSpPr>
            <a:spLocks noGrp="1"/>
          </p:cNvSpPr>
          <p:nvPr>
            <p:ph idx="1"/>
          </p:nvPr>
        </p:nvSpPr>
        <p:spPr>
          <a:xfrm>
            <a:off x="2231136" y="1447800"/>
            <a:ext cx="7966964" cy="4813300"/>
          </a:xfrm>
        </p:spPr>
        <p:txBody>
          <a:bodyPr>
            <a:normAutofit/>
          </a:bodyPr>
          <a:lstStyle/>
          <a:p>
            <a:r>
              <a:rPr lang="en-US" b="1" dirty="0"/>
              <a:t>Selection of Base Architecture:</a:t>
            </a:r>
          </a:p>
          <a:p>
            <a:r>
              <a:rPr lang="en-US" dirty="0"/>
              <a:t>    ResNet-50 exhibited the best results among tested models</a:t>
            </a:r>
          </a:p>
          <a:p>
            <a:r>
              <a:rPr lang="en-US" dirty="0"/>
              <a:t>    Chosen as base architecture for exploring augmentation impact</a:t>
            </a:r>
          </a:p>
          <a:p>
            <a:endParaRPr lang="en-US" dirty="0"/>
          </a:p>
          <a:p>
            <a:r>
              <a:rPr lang="en-US" b="1" dirty="0"/>
              <a:t>Implementation of Data Augmentation:</a:t>
            </a:r>
          </a:p>
          <a:p>
            <a:r>
              <a:rPr lang="en-US" dirty="0"/>
              <a:t>Techniques: Random Shear, Random Brightness, Shear and Brightness combination, Translate and Rotate, Jitter and Flip</a:t>
            </a:r>
          </a:p>
          <a:p>
            <a:r>
              <a:rPr lang="en-US" dirty="0"/>
              <a:t> Implement computed class weights and Weighted Loss Function</a:t>
            </a:r>
            <a:endParaRPr lang="en-GB" dirty="0"/>
          </a:p>
        </p:txBody>
      </p:sp>
    </p:spTree>
    <p:extLst>
      <p:ext uri="{BB962C8B-B14F-4D97-AF65-F5344CB8AC3E}">
        <p14:creationId xmlns:p14="http://schemas.microsoft.com/office/powerpoint/2010/main" val="3595516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F89C-4B23-CE74-3C8C-4B77DF751B79}"/>
              </a:ext>
            </a:extLst>
          </p:cNvPr>
          <p:cNvSpPr>
            <a:spLocks noGrp="1"/>
          </p:cNvSpPr>
          <p:nvPr>
            <p:ph type="title"/>
          </p:nvPr>
        </p:nvSpPr>
        <p:spPr>
          <a:xfrm>
            <a:off x="1199169" y="246235"/>
            <a:ext cx="9512373" cy="615914"/>
          </a:xfrm>
        </p:spPr>
        <p:txBody>
          <a:bodyPr>
            <a:normAutofit fontScale="90000"/>
          </a:bodyPr>
          <a:lstStyle/>
          <a:p>
            <a:r>
              <a:rPr lang="en-IN" sz="2400" dirty="0"/>
              <a:t>Accuracy and Loss Charts - Resnet-50(T+R)</a:t>
            </a:r>
            <a:endParaRPr lang="en-GB" sz="2400" dirty="0"/>
          </a:p>
        </p:txBody>
      </p:sp>
      <p:pic>
        <p:nvPicPr>
          <p:cNvPr id="5" name="Content Placeholder 4">
            <a:extLst>
              <a:ext uri="{FF2B5EF4-FFF2-40B4-BE49-F238E27FC236}">
                <a16:creationId xmlns:a16="http://schemas.microsoft.com/office/drawing/2014/main" id="{672E478F-4F1C-2CA5-5365-784C4C4D4853}"/>
              </a:ext>
            </a:extLst>
          </p:cNvPr>
          <p:cNvPicPr>
            <a:picLocks noChangeAspect="1"/>
          </p:cNvPicPr>
          <p:nvPr/>
        </p:nvPicPr>
        <p:blipFill>
          <a:blip r:embed="rId3"/>
          <a:srcRect/>
          <a:stretch/>
        </p:blipFill>
        <p:spPr>
          <a:xfrm>
            <a:off x="689845" y="1063651"/>
            <a:ext cx="10812310" cy="5365234"/>
          </a:xfrm>
          <a:prstGeom prst="rect">
            <a:avLst/>
          </a:prstGeom>
        </p:spPr>
      </p:pic>
    </p:spTree>
    <p:extLst>
      <p:ext uri="{BB962C8B-B14F-4D97-AF65-F5344CB8AC3E}">
        <p14:creationId xmlns:p14="http://schemas.microsoft.com/office/powerpoint/2010/main" val="412582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367F-95D4-B8E6-CEF4-A8707099AE36}"/>
              </a:ext>
            </a:extLst>
          </p:cNvPr>
          <p:cNvSpPr>
            <a:spLocks noGrp="1"/>
          </p:cNvSpPr>
          <p:nvPr>
            <p:ph type="title"/>
          </p:nvPr>
        </p:nvSpPr>
        <p:spPr>
          <a:xfrm>
            <a:off x="1786636" y="224405"/>
            <a:ext cx="7729728" cy="1188720"/>
          </a:xfrm>
        </p:spPr>
        <p:txBody>
          <a:bodyPr/>
          <a:lstStyle/>
          <a:p>
            <a:r>
              <a:rPr lang="en-IN" dirty="0"/>
              <a:t>Introduction</a:t>
            </a:r>
            <a:endParaRPr lang="en-GB" dirty="0"/>
          </a:p>
        </p:txBody>
      </p:sp>
      <p:sp>
        <p:nvSpPr>
          <p:cNvPr id="3" name="Content Placeholder 2">
            <a:extLst>
              <a:ext uri="{FF2B5EF4-FFF2-40B4-BE49-F238E27FC236}">
                <a16:creationId xmlns:a16="http://schemas.microsoft.com/office/drawing/2014/main" id="{8CAAA1F5-547F-6539-9EF4-248F315BB0F6}"/>
              </a:ext>
            </a:extLst>
          </p:cNvPr>
          <p:cNvSpPr>
            <a:spLocks noGrp="1"/>
          </p:cNvSpPr>
          <p:nvPr>
            <p:ph idx="1"/>
          </p:nvPr>
        </p:nvSpPr>
        <p:spPr>
          <a:xfrm>
            <a:off x="1786636" y="1766940"/>
            <a:ext cx="9465564" cy="4473676"/>
          </a:xfrm>
        </p:spPr>
        <p:txBody>
          <a:bodyPr>
            <a:normAutofit/>
          </a:bodyPr>
          <a:lstStyle/>
          <a:p>
            <a:r>
              <a:rPr lang="en-US" sz="2400" dirty="0"/>
              <a:t>Apparel's significance in daily life, reflecting cultural influences.</a:t>
            </a:r>
          </a:p>
          <a:p>
            <a:r>
              <a:rPr lang="en-US" sz="2400" dirty="0"/>
              <a:t>Diversity of Indian Ethnic apparel.</a:t>
            </a:r>
          </a:p>
          <a:p>
            <a:r>
              <a:rPr lang="en-US" sz="2400" dirty="0"/>
              <a:t>Gap in categorization systems for Indian Ethnic apparel in e-commerce.</a:t>
            </a:r>
          </a:p>
          <a:p>
            <a:r>
              <a:rPr lang="en-US" sz="2400" dirty="0"/>
              <a:t>Objective of the research: Enhance clothing categorization for improved user experience</a:t>
            </a:r>
            <a:endParaRPr lang="en-IE" sz="2400" dirty="0"/>
          </a:p>
        </p:txBody>
      </p:sp>
    </p:spTree>
    <p:extLst>
      <p:ext uri="{BB962C8B-B14F-4D97-AF65-F5344CB8AC3E}">
        <p14:creationId xmlns:p14="http://schemas.microsoft.com/office/powerpoint/2010/main" val="3537259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E6734-3D8B-C6FA-4F37-0B324112C597}"/>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Experiment Results</a:t>
            </a:r>
            <a:endParaRPr lang="en-GB">
              <a:solidFill>
                <a:schemeClr val="bg1"/>
              </a:solidFill>
            </a:endParaRPr>
          </a:p>
        </p:txBody>
      </p:sp>
      <p:sp>
        <p:nvSpPr>
          <p:cNvPr id="3" name="Content Placeholder 2">
            <a:extLst>
              <a:ext uri="{FF2B5EF4-FFF2-40B4-BE49-F238E27FC236}">
                <a16:creationId xmlns:a16="http://schemas.microsoft.com/office/drawing/2014/main" id="{D11A9306-95A6-456B-2130-35578107D98B}"/>
              </a:ext>
            </a:extLst>
          </p:cNvPr>
          <p:cNvSpPr>
            <a:spLocks noGrp="1"/>
          </p:cNvSpPr>
          <p:nvPr>
            <p:ph idx="1"/>
          </p:nvPr>
        </p:nvSpPr>
        <p:spPr>
          <a:xfrm>
            <a:off x="643468" y="2638044"/>
            <a:ext cx="3363974" cy="3415622"/>
          </a:xfrm>
        </p:spPr>
        <p:txBody>
          <a:bodyPr>
            <a:normAutofit/>
          </a:bodyPr>
          <a:lstStyle/>
          <a:p>
            <a:pPr>
              <a:buFont typeface="Arial" panose="020B0604020202020204" pitchFamily="34" charset="0"/>
              <a:buChar char="•"/>
            </a:pPr>
            <a:r>
              <a:rPr lang="en-US" dirty="0">
                <a:solidFill>
                  <a:schemeClr val="bg1"/>
                </a:solidFill>
              </a:rPr>
              <a:t>Evaluated models with different augmentation techniques</a:t>
            </a:r>
          </a:p>
          <a:p>
            <a:r>
              <a:rPr lang="en-GB" dirty="0">
                <a:solidFill>
                  <a:schemeClr val="bg1"/>
                </a:solidFill>
              </a:rPr>
              <a:t>S – Shear</a:t>
            </a:r>
            <a:br>
              <a:rPr lang="en-GB" dirty="0">
                <a:solidFill>
                  <a:schemeClr val="bg1"/>
                </a:solidFill>
              </a:rPr>
            </a:br>
            <a:r>
              <a:rPr lang="en-GB" dirty="0">
                <a:solidFill>
                  <a:schemeClr val="bg1"/>
                </a:solidFill>
              </a:rPr>
              <a:t>B – Brightness</a:t>
            </a:r>
            <a:br>
              <a:rPr lang="en-GB" dirty="0">
                <a:solidFill>
                  <a:schemeClr val="bg1"/>
                </a:solidFill>
              </a:rPr>
            </a:br>
            <a:r>
              <a:rPr lang="en-GB" dirty="0">
                <a:solidFill>
                  <a:schemeClr val="bg1"/>
                </a:solidFill>
              </a:rPr>
              <a:t>T – Translate</a:t>
            </a:r>
            <a:br>
              <a:rPr lang="en-GB" dirty="0">
                <a:solidFill>
                  <a:schemeClr val="bg1"/>
                </a:solidFill>
              </a:rPr>
            </a:br>
            <a:r>
              <a:rPr lang="en-GB" dirty="0">
                <a:solidFill>
                  <a:schemeClr val="bg1"/>
                </a:solidFill>
              </a:rPr>
              <a:t>R – Rotate</a:t>
            </a:r>
            <a:br>
              <a:rPr lang="en-GB" dirty="0">
                <a:solidFill>
                  <a:schemeClr val="bg1"/>
                </a:solidFill>
              </a:rPr>
            </a:br>
            <a:r>
              <a:rPr lang="en-GB" dirty="0">
                <a:solidFill>
                  <a:schemeClr val="bg1"/>
                </a:solidFill>
              </a:rPr>
              <a:t> J – Colour Jitter</a:t>
            </a:r>
            <a:br>
              <a:rPr lang="en-GB" dirty="0">
                <a:solidFill>
                  <a:schemeClr val="bg1"/>
                </a:solidFill>
              </a:rPr>
            </a:br>
            <a:r>
              <a:rPr lang="en-GB" dirty="0">
                <a:solidFill>
                  <a:schemeClr val="bg1"/>
                </a:solidFill>
              </a:rPr>
              <a:t>F – Flip</a:t>
            </a:r>
            <a:br>
              <a:rPr lang="en-GB" dirty="0">
                <a:solidFill>
                  <a:schemeClr val="bg1"/>
                </a:solidFill>
              </a:rPr>
            </a:br>
            <a:endParaRPr lang="en-GB" dirty="0">
              <a:solidFill>
                <a:schemeClr val="bg1"/>
              </a:solidFill>
            </a:endParaRPr>
          </a:p>
        </p:txBody>
      </p:sp>
      <p:graphicFrame>
        <p:nvGraphicFramePr>
          <p:cNvPr id="4" name="Table 3">
            <a:extLst>
              <a:ext uri="{FF2B5EF4-FFF2-40B4-BE49-F238E27FC236}">
                <a16:creationId xmlns:a16="http://schemas.microsoft.com/office/drawing/2014/main" id="{26669F2E-A714-B955-9DC5-545E00A7AFE0}"/>
              </a:ext>
            </a:extLst>
          </p:cNvPr>
          <p:cNvGraphicFramePr>
            <a:graphicFrameLocks noGrp="1"/>
          </p:cNvGraphicFramePr>
          <p:nvPr>
            <p:extLst>
              <p:ext uri="{D42A27DB-BD31-4B8C-83A1-F6EECF244321}">
                <p14:modId xmlns:p14="http://schemas.microsoft.com/office/powerpoint/2010/main" val="1029670758"/>
              </p:ext>
            </p:extLst>
          </p:nvPr>
        </p:nvGraphicFramePr>
        <p:xfrm>
          <a:off x="4965700" y="469900"/>
          <a:ext cx="6781800" cy="4826899"/>
        </p:xfrm>
        <a:graphic>
          <a:graphicData uri="http://schemas.openxmlformats.org/drawingml/2006/table">
            <a:tbl>
              <a:tblPr/>
              <a:tblGrid>
                <a:gridCol w="1509069">
                  <a:extLst>
                    <a:ext uri="{9D8B030D-6E8A-4147-A177-3AD203B41FA5}">
                      <a16:colId xmlns:a16="http://schemas.microsoft.com/office/drawing/2014/main" val="1056571140"/>
                    </a:ext>
                  </a:extLst>
                </a:gridCol>
                <a:gridCol w="1697809">
                  <a:extLst>
                    <a:ext uri="{9D8B030D-6E8A-4147-A177-3AD203B41FA5}">
                      <a16:colId xmlns:a16="http://schemas.microsoft.com/office/drawing/2014/main" val="1285081644"/>
                    </a:ext>
                  </a:extLst>
                </a:gridCol>
                <a:gridCol w="1217380">
                  <a:extLst>
                    <a:ext uri="{9D8B030D-6E8A-4147-A177-3AD203B41FA5}">
                      <a16:colId xmlns:a16="http://schemas.microsoft.com/office/drawing/2014/main" val="3451771985"/>
                    </a:ext>
                  </a:extLst>
                </a:gridCol>
                <a:gridCol w="1178771">
                  <a:extLst>
                    <a:ext uri="{9D8B030D-6E8A-4147-A177-3AD203B41FA5}">
                      <a16:colId xmlns:a16="http://schemas.microsoft.com/office/drawing/2014/main" val="2513844788"/>
                    </a:ext>
                  </a:extLst>
                </a:gridCol>
                <a:gridCol w="1178771">
                  <a:extLst>
                    <a:ext uri="{9D8B030D-6E8A-4147-A177-3AD203B41FA5}">
                      <a16:colId xmlns:a16="http://schemas.microsoft.com/office/drawing/2014/main" val="2041311950"/>
                    </a:ext>
                  </a:extLst>
                </a:gridCol>
              </a:tblGrid>
              <a:tr h="1002626">
                <a:tc gridSpan="5">
                  <a:txBody>
                    <a:bodyPr/>
                    <a:lstStyle/>
                    <a:p>
                      <a:pPr algn="l" fontAlgn="b"/>
                      <a:r>
                        <a:rPr lang="en-US" sz="2700" b="0" i="0" u="none" strike="noStrike">
                          <a:solidFill>
                            <a:srgbClr val="000000"/>
                          </a:solidFill>
                          <a:effectLst/>
                          <a:latin typeface="Calibri" panose="020F0502020204030204" pitchFamily="34" charset="0"/>
                        </a:rPr>
                        <a:t>Models trained on 18 classes of IndoFashion Dataset</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0197916"/>
                  </a:ext>
                </a:extLst>
              </a:tr>
              <a:tr h="1002626">
                <a:tc>
                  <a:txBody>
                    <a:bodyPr/>
                    <a:lstStyle/>
                    <a:p>
                      <a:pPr algn="l" fontAlgn="b"/>
                      <a:r>
                        <a:rPr lang="en-GB" sz="2700" b="0" i="0" u="none" strike="noStrike">
                          <a:solidFill>
                            <a:srgbClr val="000000"/>
                          </a:solidFill>
                          <a:effectLst/>
                          <a:latin typeface="Calibri" panose="020F0502020204030204" pitchFamily="34" charset="0"/>
                        </a:rPr>
                        <a:t>Model</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700" b="0" i="0" u="none" strike="noStrike">
                          <a:solidFill>
                            <a:srgbClr val="000000"/>
                          </a:solidFill>
                          <a:effectLst/>
                          <a:latin typeface="Calibri" panose="020F0502020204030204" pitchFamily="34" charset="0"/>
                        </a:rPr>
                        <a:t>Precision</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700" b="0" i="0" u="none" strike="noStrike">
                          <a:solidFill>
                            <a:srgbClr val="000000"/>
                          </a:solidFill>
                          <a:effectLst/>
                          <a:latin typeface="Calibri" panose="020F0502020204030204" pitchFamily="34" charset="0"/>
                        </a:rPr>
                        <a:t>Recall</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700" b="0" i="0" u="none" strike="noStrike">
                          <a:solidFill>
                            <a:srgbClr val="000000"/>
                          </a:solidFill>
                          <a:effectLst/>
                          <a:latin typeface="Calibri" panose="020F0502020204030204" pitchFamily="34" charset="0"/>
                        </a:rPr>
                        <a:t>F1-score</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700" b="0" i="0" u="none" strike="noStrike">
                          <a:solidFill>
                            <a:srgbClr val="000000"/>
                          </a:solidFill>
                          <a:effectLst/>
                          <a:latin typeface="Calibri" panose="020F0502020204030204" pitchFamily="34" charset="0"/>
                        </a:rPr>
                        <a:t>Error</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636981"/>
                  </a:ext>
                </a:extLst>
              </a:tr>
              <a:tr h="559699">
                <a:tc>
                  <a:txBody>
                    <a:bodyPr/>
                    <a:lstStyle/>
                    <a:p>
                      <a:pPr algn="l" fontAlgn="b"/>
                      <a:r>
                        <a:rPr lang="en-GB" sz="2700" b="0" i="0" u="none" strike="noStrike" dirty="0">
                          <a:solidFill>
                            <a:srgbClr val="000000"/>
                          </a:solidFill>
                          <a:effectLst/>
                          <a:latin typeface="Calibri" panose="020F0502020204030204" pitchFamily="34" charset="0"/>
                        </a:rPr>
                        <a:t>R-50(S)</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dirty="0">
                          <a:solidFill>
                            <a:srgbClr val="000000"/>
                          </a:solidFill>
                          <a:effectLst/>
                          <a:latin typeface="Calibri" panose="020F0502020204030204" pitchFamily="34" charset="0"/>
                        </a:rPr>
                        <a:t>87.05</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a:solidFill>
                            <a:srgbClr val="000000"/>
                          </a:solidFill>
                          <a:effectLst/>
                          <a:latin typeface="Calibri" panose="020F0502020204030204" pitchFamily="34" charset="0"/>
                        </a:rPr>
                        <a:t>86.58</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a:solidFill>
                            <a:srgbClr val="000000"/>
                          </a:solidFill>
                          <a:effectLst/>
                          <a:latin typeface="Calibri" panose="020F0502020204030204" pitchFamily="34" charset="0"/>
                        </a:rPr>
                        <a:t>86.57</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a:solidFill>
                            <a:srgbClr val="000000"/>
                          </a:solidFill>
                          <a:effectLst/>
                          <a:latin typeface="Calibri" panose="020F0502020204030204" pitchFamily="34" charset="0"/>
                        </a:rPr>
                        <a:t>13.42</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3195008"/>
                  </a:ext>
                </a:extLst>
              </a:tr>
              <a:tr h="559699">
                <a:tc>
                  <a:txBody>
                    <a:bodyPr/>
                    <a:lstStyle/>
                    <a:p>
                      <a:pPr algn="l" fontAlgn="b"/>
                      <a:r>
                        <a:rPr lang="en-GB" sz="2700" b="0" i="0" u="none" strike="noStrike" dirty="0">
                          <a:solidFill>
                            <a:srgbClr val="000000"/>
                          </a:solidFill>
                          <a:effectLst/>
                          <a:latin typeface="Calibri" panose="020F0502020204030204" pitchFamily="34" charset="0"/>
                        </a:rPr>
                        <a:t>R-50(B)</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a:solidFill>
                            <a:srgbClr val="000000"/>
                          </a:solidFill>
                          <a:effectLst/>
                          <a:latin typeface="Calibri" panose="020F0502020204030204" pitchFamily="34" charset="0"/>
                        </a:rPr>
                        <a:t>87.42</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a:solidFill>
                            <a:srgbClr val="000000"/>
                          </a:solidFill>
                          <a:effectLst/>
                          <a:latin typeface="Calibri" panose="020F0502020204030204" pitchFamily="34" charset="0"/>
                        </a:rPr>
                        <a:t>86.76</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a:solidFill>
                            <a:srgbClr val="000000"/>
                          </a:solidFill>
                          <a:effectLst/>
                          <a:latin typeface="Calibri" panose="020F0502020204030204" pitchFamily="34" charset="0"/>
                        </a:rPr>
                        <a:t>86.79</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a:solidFill>
                            <a:srgbClr val="000000"/>
                          </a:solidFill>
                          <a:effectLst/>
                          <a:latin typeface="Calibri" panose="020F0502020204030204" pitchFamily="34" charset="0"/>
                        </a:rPr>
                        <a:t>13.24</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0633171"/>
                  </a:ext>
                </a:extLst>
              </a:tr>
              <a:tr h="571050">
                <a:tc>
                  <a:txBody>
                    <a:bodyPr/>
                    <a:lstStyle/>
                    <a:p>
                      <a:pPr algn="l" fontAlgn="b"/>
                      <a:r>
                        <a:rPr lang="en-GB" sz="2700" b="0" i="0" u="none" strike="noStrike" dirty="0">
                          <a:solidFill>
                            <a:srgbClr val="000000"/>
                          </a:solidFill>
                          <a:effectLst/>
                          <a:latin typeface="Calibri" panose="020F0502020204030204" pitchFamily="34" charset="0"/>
                        </a:rPr>
                        <a:t>R-50(B+S)</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dirty="0">
                          <a:solidFill>
                            <a:srgbClr val="000000"/>
                          </a:solidFill>
                          <a:effectLst/>
                          <a:latin typeface="Calibri" panose="020F0502020204030204" pitchFamily="34" charset="0"/>
                        </a:rPr>
                        <a:t>88.00</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a:solidFill>
                            <a:srgbClr val="000000"/>
                          </a:solidFill>
                          <a:effectLst/>
                          <a:latin typeface="Calibri" panose="020F0502020204030204" pitchFamily="34" charset="0"/>
                        </a:rPr>
                        <a:t>87.73</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a:solidFill>
                            <a:srgbClr val="000000"/>
                          </a:solidFill>
                          <a:effectLst/>
                          <a:latin typeface="Calibri" panose="020F0502020204030204" pitchFamily="34" charset="0"/>
                        </a:rPr>
                        <a:t>87.72</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a:solidFill>
                            <a:srgbClr val="000000"/>
                          </a:solidFill>
                          <a:effectLst/>
                          <a:latin typeface="Calibri" panose="020F0502020204030204" pitchFamily="34" charset="0"/>
                        </a:rPr>
                        <a:t>12.27</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019691"/>
                  </a:ext>
                </a:extLst>
              </a:tr>
              <a:tr h="571500">
                <a:tc>
                  <a:txBody>
                    <a:bodyPr/>
                    <a:lstStyle/>
                    <a:p>
                      <a:pPr algn="l" fontAlgn="b"/>
                      <a:r>
                        <a:rPr lang="en-GB" sz="2700" b="0" i="0" u="none" strike="noStrike" dirty="0">
                          <a:solidFill>
                            <a:srgbClr val="000000"/>
                          </a:solidFill>
                          <a:effectLst/>
                          <a:latin typeface="Calibri" panose="020F0502020204030204" pitchFamily="34" charset="0"/>
                        </a:rPr>
                        <a:t>R-50(T+R)</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fontAlgn="b"/>
                      <a:r>
                        <a:rPr lang="en-GB" sz="2700" b="0" i="0" u="none" strike="noStrike" dirty="0">
                          <a:solidFill>
                            <a:srgbClr val="000000"/>
                          </a:solidFill>
                          <a:effectLst/>
                          <a:latin typeface="Calibri" panose="020F0502020204030204" pitchFamily="34" charset="0"/>
                        </a:rPr>
                        <a:t>88.32</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fontAlgn="b"/>
                      <a:r>
                        <a:rPr lang="en-GB" sz="2700" b="0" i="0" u="none" strike="noStrike" dirty="0">
                          <a:solidFill>
                            <a:srgbClr val="000000"/>
                          </a:solidFill>
                          <a:effectLst/>
                          <a:latin typeface="Calibri" panose="020F0502020204030204" pitchFamily="34" charset="0"/>
                        </a:rPr>
                        <a:t>88.26</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fontAlgn="b"/>
                      <a:r>
                        <a:rPr lang="en-GB" sz="2700" b="0" i="0" u="none" strike="noStrike" dirty="0">
                          <a:solidFill>
                            <a:srgbClr val="000000"/>
                          </a:solidFill>
                          <a:effectLst/>
                          <a:latin typeface="Calibri" panose="020F0502020204030204" pitchFamily="34" charset="0"/>
                        </a:rPr>
                        <a:t>88.25</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fontAlgn="b"/>
                      <a:r>
                        <a:rPr lang="en-GB" sz="2700" b="0" i="0" u="none" strike="noStrike" dirty="0">
                          <a:solidFill>
                            <a:srgbClr val="000000"/>
                          </a:solidFill>
                          <a:effectLst/>
                          <a:latin typeface="Calibri" panose="020F0502020204030204" pitchFamily="34" charset="0"/>
                        </a:rPr>
                        <a:t>11.74</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311096832"/>
                  </a:ext>
                </a:extLst>
              </a:tr>
              <a:tr h="559699">
                <a:tc>
                  <a:txBody>
                    <a:bodyPr/>
                    <a:lstStyle/>
                    <a:p>
                      <a:pPr algn="l" fontAlgn="b"/>
                      <a:r>
                        <a:rPr lang="en-GB" sz="2700" b="0" i="0" u="none" strike="noStrike" dirty="0">
                          <a:solidFill>
                            <a:srgbClr val="000000"/>
                          </a:solidFill>
                          <a:effectLst/>
                          <a:latin typeface="Calibri" panose="020F0502020204030204" pitchFamily="34" charset="0"/>
                        </a:rPr>
                        <a:t>R-50(J+F)</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a:solidFill>
                            <a:srgbClr val="000000"/>
                          </a:solidFill>
                          <a:effectLst/>
                          <a:latin typeface="Calibri" panose="020F0502020204030204" pitchFamily="34" charset="0"/>
                        </a:rPr>
                        <a:t>87.9</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a:solidFill>
                            <a:srgbClr val="000000"/>
                          </a:solidFill>
                          <a:effectLst/>
                          <a:latin typeface="Calibri" panose="020F0502020204030204" pitchFamily="34" charset="0"/>
                        </a:rPr>
                        <a:t>87.62</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a:solidFill>
                            <a:srgbClr val="000000"/>
                          </a:solidFill>
                          <a:effectLst/>
                          <a:latin typeface="Calibri" panose="020F0502020204030204" pitchFamily="34" charset="0"/>
                        </a:rPr>
                        <a:t>87.61</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700" b="0" i="0" u="none" strike="noStrike" dirty="0">
                          <a:solidFill>
                            <a:srgbClr val="000000"/>
                          </a:solidFill>
                          <a:effectLst/>
                          <a:latin typeface="Calibri" panose="020F0502020204030204" pitchFamily="34" charset="0"/>
                        </a:rPr>
                        <a:t>12.38</a:t>
                      </a:r>
                    </a:p>
                  </a:txBody>
                  <a:tcPr marL="18978" marR="18978" marT="189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374245"/>
                  </a:ext>
                </a:extLst>
              </a:tr>
            </a:tbl>
          </a:graphicData>
        </a:graphic>
      </p:graphicFrame>
    </p:spTree>
    <p:extLst>
      <p:ext uri="{BB962C8B-B14F-4D97-AF65-F5344CB8AC3E}">
        <p14:creationId xmlns:p14="http://schemas.microsoft.com/office/powerpoint/2010/main" val="4019407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8C433-8407-329A-7C40-FC7A27DCA546}"/>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IN" dirty="0">
                <a:solidFill>
                  <a:schemeClr val="bg1"/>
                </a:solidFill>
              </a:rPr>
              <a:t>Confusion Matrix</a:t>
            </a:r>
            <a:endParaRPr lang="en-GB" dirty="0">
              <a:solidFill>
                <a:schemeClr val="bg1"/>
              </a:solidFill>
            </a:endParaRPr>
          </a:p>
        </p:txBody>
      </p:sp>
      <p:sp>
        <p:nvSpPr>
          <p:cNvPr id="9" name="Content Placeholder 8">
            <a:extLst>
              <a:ext uri="{FF2B5EF4-FFF2-40B4-BE49-F238E27FC236}">
                <a16:creationId xmlns:a16="http://schemas.microsoft.com/office/drawing/2014/main" id="{3D1ED008-AD3B-B2C6-C355-45EF7E5E3456}"/>
              </a:ext>
            </a:extLst>
          </p:cNvPr>
          <p:cNvSpPr>
            <a:spLocks noGrp="1"/>
          </p:cNvSpPr>
          <p:nvPr>
            <p:ph idx="1"/>
          </p:nvPr>
        </p:nvSpPr>
        <p:spPr>
          <a:xfrm>
            <a:off x="643468" y="2638044"/>
            <a:ext cx="3363974" cy="3415622"/>
          </a:xfrm>
        </p:spPr>
        <p:txBody>
          <a:bodyPr>
            <a:normAutofit/>
          </a:bodyPr>
          <a:lstStyle/>
          <a:p>
            <a:r>
              <a:rPr lang="en-US" dirty="0">
                <a:solidFill>
                  <a:schemeClr val="bg1"/>
                </a:solidFill>
              </a:rPr>
              <a:t>Key Observations:</a:t>
            </a:r>
          </a:p>
          <a:p>
            <a:r>
              <a:rPr lang="en-US" dirty="0">
                <a:solidFill>
                  <a:schemeClr val="bg1"/>
                </a:solidFill>
              </a:rPr>
              <a:t>There was little confusion between Anarkali Kurta and A-Line Kurta as these two are subclasses of  Women Kurta which are visually similar.</a:t>
            </a:r>
          </a:p>
          <a:p>
            <a:r>
              <a:rPr lang="en-US" dirty="0">
                <a:solidFill>
                  <a:schemeClr val="bg1"/>
                </a:solidFill>
              </a:rPr>
              <a:t>Model successfully classified Men Pagdi which is a unique class.</a:t>
            </a:r>
          </a:p>
        </p:txBody>
      </p:sp>
      <p:pic>
        <p:nvPicPr>
          <p:cNvPr id="5" name="Content Placeholder 4" descr="A graph of numbers and a number chart&#10;&#10;Description automatically generated with medium confidence">
            <a:extLst>
              <a:ext uri="{FF2B5EF4-FFF2-40B4-BE49-F238E27FC236}">
                <a16:creationId xmlns:a16="http://schemas.microsoft.com/office/drawing/2014/main" id="{201A47D8-9F15-15F5-348B-67DADBB64933}"/>
              </a:ext>
            </a:extLst>
          </p:cNvPr>
          <p:cNvPicPr>
            <a:picLocks noChangeAspect="1"/>
          </p:cNvPicPr>
          <p:nvPr/>
        </p:nvPicPr>
        <p:blipFill rotWithShape="1">
          <a:blip r:embed="rId3"/>
          <a:srcRect t="7591" r="12558"/>
          <a:stretch/>
        </p:blipFill>
        <p:spPr>
          <a:xfrm>
            <a:off x="4796409" y="362807"/>
            <a:ext cx="7253476" cy="6132386"/>
          </a:xfrm>
          <a:prstGeom prst="rect">
            <a:avLst/>
          </a:prstGeom>
        </p:spPr>
      </p:pic>
    </p:spTree>
    <p:extLst>
      <p:ext uri="{BB962C8B-B14F-4D97-AF65-F5344CB8AC3E}">
        <p14:creationId xmlns:p14="http://schemas.microsoft.com/office/powerpoint/2010/main" val="434482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C995-B9A0-8256-1535-6DA9D9870ED3}"/>
              </a:ext>
            </a:extLst>
          </p:cNvPr>
          <p:cNvSpPr>
            <a:spLocks noGrp="1"/>
          </p:cNvSpPr>
          <p:nvPr>
            <p:ph type="title"/>
          </p:nvPr>
        </p:nvSpPr>
        <p:spPr>
          <a:xfrm>
            <a:off x="2231136" y="233172"/>
            <a:ext cx="7729728" cy="655102"/>
          </a:xfrm>
        </p:spPr>
        <p:txBody>
          <a:bodyPr>
            <a:normAutofit fontScale="90000"/>
          </a:bodyPr>
          <a:lstStyle/>
          <a:p>
            <a:r>
              <a:rPr lang="en-IN" dirty="0"/>
              <a:t>Key Findings</a:t>
            </a:r>
            <a:endParaRPr lang="en-GB" dirty="0"/>
          </a:p>
        </p:txBody>
      </p:sp>
      <p:sp>
        <p:nvSpPr>
          <p:cNvPr id="3" name="Content Placeholder 2">
            <a:extLst>
              <a:ext uri="{FF2B5EF4-FFF2-40B4-BE49-F238E27FC236}">
                <a16:creationId xmlns:a16="http://schemas.microsoft.com/office/drawing/2014/main" id="{F6041A8A-8E1F-0AAC-C365-E299A7818E6C}"/>
              </a:ext>
            </a:extLst>
          </p:cNvPr>
          <p:cNvSpPr>
            <a:spLocks noGrp="1"/>
          </p:cNvSpPr>
          <p:nvPr>
            <p:ph idx="1"/>
          </p:nvPr>
        </p:nvSpPr>
        <p:spPr>
          <a:xfrm>
            <a:off x="2231136" y="1175658"/>
            <a:ext cx="7729728" cy="4564370"/>
          </a:xfrm>
        </p:spPr>
        <p:txBody>
          <a:bodyPr/>
          <a:lstStyle/>
          <a:p>
            <a:r>
              <a:rPr lang="en-GB" dirty="0"/>
              <a:t>Geometric transformation of flip + Jitter and Translate + Rotate were useful in increasing the model performance &amp;</a:t>
            </a:r>
            <a:r>
              <a:rPr lang="en-US" dirty="0">
                <a:solidFill>
                  <a:srgbClr val="404040"/>
                </a:solidFill>
              </a:rPr>
              <a:t> generalization</a:t>
            </a:r>
            <a:r>
              <a:rPr lang="en-GB" dirty="0"/>
              <a:t>.</a:t>
            </a:r>
          </a:p>
          <a:p>
            <a:r>
              <a:rPr lang="en-GB" dirty="0"/>
              <a:t>Others can utilise our pipeline to further add a new class or subclass in the dataset.</a:t>
            </a:r>
          </a:p>
          <a:p>
            <a:r>
              <a:rPr lang="en-GB" dirty="0"/>
              <a:t>Handling Class Imbalance using </a:t>
            </a:r>
            <a:r>
              <a:rPr lang="en-GB" b="1" dirty="0"/>
              <a:t>Calculated Class Weights and Weighted Loss.</a:t>
            </a:r>
          </a:p>
          <a:p>
            <a:r>
              <a:rPr lang="en-GB" dirty="0"/>
              <a:t>Extension of the existing </a:t>
            </a:r>
            <a:r>
              <a:rPr lang="en-GB" b="1" dirty="0"/>
              <a:t>IndoFashion dataset.</a:t>
            </a:r>
          </a:p>
        </p:txBody>
      </p:sp>
    </p:spTree>
    <p:extLst>
      <p:ext uri="{BB962C8B-B14F-4D97-AF65-F5344CB8AC3E}">
        <p14:creationId xmlns:p14="http://schemas.microsoft.com/office/powerpoint/2010/main" val="3079277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314A-75D1-E86E-B0AA-9C64509E00CA}"/>
              </a:ext>
            </a:extLst>
          </p:cNvPr>
          <p:cNvSpPr>
            <a:spLocks noGrp="1"/>
          </p:cNvSpPr>
          <p:nvPr>
            <p:ph type="title"/>
          </p:nvPr>
        </p:nvSpPr>
        <p:spPr>
          <a:xfrm>
            <a:off x="5922772" y="724776"/>
            <a:ext cx="4486656" cy="1174991"/>
          </a:xfrm>
        </p:spPr>
        <p:txBody>
          <a:bodyPr>
            <a:normAutofit/>
          </a:bodyPr>
          <a:lstStyle/>
          <a:p>
            <a:r>
              <a:rPr lang="en-US" sz="2400" b="1"/>
              <a:t>Conclusion</a:t>
            </a:r>
            <a:endParaRPr lang="en-GB" sz="2400"/>
          </a:p>
        </p:txBody>
      </p:sp>
      <p:pic>
        <p:nvPicPr>
          <p:cNvPr id="5" name="Picture 4" descr="Light bulb on yellow background with sketched light beams and cord">
            <a:extLst>
              <a:ext uri="{FF2B5EF4-FFF2-40B4-BE49-F238E27FC236}">
                <a16:creationId xmlns:a16="http://schemas.microsoft.com/office/drawing/2014/main" id="{77FDDF7E-6DD9-3B4D-B48D-D28E49301C56}"/>
              </a:ext>
            </a:extLst>
          </p:cNvPr>
          <p:cNvPicPr>
            <a:picLocks noChangeAspect="1"/>
          </p:cNvPicPr>
          <p:nvPr/>
        </p:nvPicPr>
        <p:blipFill rotWithShape="1">
          <a:blip r:embed="rId3"/>
          <a:srcRect l="44838" r="580"/>
          <a:stretch/>
        </p:blipFill>
        <p:spPr>
          <a:xfrm>
            <a:off x="21" y="10"/>
            <a:ext cx="4787880" cy="6857990"/>
          </a:xfrm>
          <a:prstGeom prst="rect">
            <a:avLst/>
          </a:prstGeom>
        </p:spPr>
      </p:pic>
      <p:sp>
        <p:nvSpPr>
          <p:cNvPr id="3" name="Content Placeholder 2">
            <a:extLst>
              <a:ext uri="{FF2B5EF4-FFF2-40B4-BE49-F238E27FC236}">
                <a16:creationId xmlns:a16="http://schemas.microsoft.com/office/drawing/2014/main" id="{4FDF8009-A200-559A-83AB-3F04720ED281}"/>
              </a:ext>
            </a:extLst>
          </p:cNvPr>
          <p:cNvSpPr>
            <a:spLocks noGrp="1"/>
          </p:cNvSpPr>
          <p:nvPr>
            <p:ph idx="1"/>
          </p:nvPr>
        </p:nvSpPr>
        <p:spPr>
          <a:xfrm>
            <a:off x="4787901" y="2640692"/>
            <a:ext cx="7124699" cy="3976008"/>
          </a:xfrm>
        </p:spPr>
        <p:txBody>
          <a:bodyPr>
            <a:normAutofit/>
          </a:bodyPr>
          <a:lstStyle/>
          <a:p>
            <a:pPr>
              <a:lnSpc>
                <a:spcPct val="90000"/>
              </a:lnSpc>
              <a:buFont typeface="Arial" panose="020B0604020202020204" pitchFamily="34" charset="0"/>
              <a:buChar char="•"/>
            </a:pPr>
            <a:r>
              <a:rPr lang="en-US" dirty="0"/>
              <a:t>Improved model recognition of diverse categories.</a:t>
            </a:r>
          </a:p>
          <a:p>
            <a:pPr>
              <a:lnSpc>
                <a:spcPct val="90000"/>
              </a:lnSpc>
              <a:buFont typeface="Arial" panose="020B0604020202020204" pitchFamily="34" charset="0"/>
              <a:buChar char="•"/>
            </a:pPr>
            <a:r>
              <a:rPr lang="en-US" dirty="0"/>
              <a:t>Challenges in subclass classification, highlighting the need for a larger sample size.</a:t>
            </a:r>
          </a:p>
          <a:p>
            <a:pPr>
              <a:lnSpc>
                <a:spcPct val="90000"/>
              </a:lnSpc>
              <a:buFont typeface="Arial" panose="020B0604020202020204" pitchFamily="34" charset="0"/>
              <a:buChar char="•"/>
            </a:pPr>
            <a:r>
              <a:rPr lang="en-US" dirty="0"/>
              <a:t> Applied data augmentation techniques to address class imbalance and enhance model generalization.</a:t>
            </a:r>
          </a:p>
          <a:p>
            <a:pPr>
              <a:lnSpc>
                <a:spcPct val="90000"/>
              </a:lnSpc>
              <a:buFont typeface="Arial" panose="020B0604020202020204" pitchFamily="34" charset="0"/>
              <a:buChar char="•"/>
            </a:pPr>
            <a:r>
              <a:rPr lang="en-US" dirty="0"/>
              <a:t>ResNet-50(T+R) model achieved the best performance.</a:t>
            </a:r>
            <a:endParaRPr lang="en-GB" dirty="0"/>
          </a:p>
        </p:txBody>
      </p:sp>
    </p:spTree>
    <p:extLst>
      <p:ext uri="{BB962C8B-B14F-4D97-AF65-F5344CB8AC3E}">
        <p14:creationId xmlns:p14="http://schemas.microsoft.com/office/powerpoint/2010/main" val="151668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4" descr="Complex maths formulae on a blackboard">
            <a:extLst>
              <a:ext uri="{FF2B5EF4-FFF2-40B4-BE49-F238E27FC236}">
                <a16:creationId xmlns:a16="http://schemas.microsoft.com/office/drawing/2014/main" id="{2ADB668A-69E4-BAF1-D971-FC92F1BD29D7}"/>
              </a:ext>
            </a:extLst>
          </p:cNvPr>
          <p:cNvPicPr>
            <a:picLocks noChangeAspect="1"/>
          </p:cNvPicPr>
          <p:nvPr/>
        </p:nvPicPr>
        <p:blipFill rotWithShape="1">
          <a:blip r:embed="rId3"/>
          <a:srcRect l="24517" r="10593" b="-1"/>
          <a:stretch/>
        </p:blipFill>
        <p:spPr>
          <a:xfrm>
            <a:off x="642" y="10"/>
            <a:ext cx="6096000" cy="6857990"/>
          </a:xfrm>
          <a:prstGeom prst="rect">
            <a:avLst/>
          </a:prstGeom>
        </p:spPr>
      </p:pic>
      <p:sp>
        <p:nvSpPr>
          <p:cNvPr id="2" name="Title 1">
            <a:extLst>
              <a:ext uri="{FF2B5EF4-FFF2-40B4-BE49-F238E27FC236}">
                <a16:creationId xmlns:a16="http://schemas.microsoft.com/office/drawing/2014/main" id="{03A08482-25DA-08D2-0EF8-411062D52881}"/>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GB" sz="2400" b="1">
                <a:solidFill>
                  <a:schemeClr val="bg1"/>
                </a:solidFill>
              </a:rPr>
              <a:t>Future Work</a:t>
            </a:r>
            <a:endParaRPr lang="en-GB" sz="2400">
              <a:solidFill>
                <a:schemeClr val="bg1"/>
              </a:solidFill>
            </a:endParaRPr>
          </a:p>
        </p:txBody>
      </p:sp>
      <p:sp>
        <p:nvSpPr>
          <p:cNvPr id="3" name="Content Placeholder 2">
            <a:extLst>
              <a:ext uri="{FF2B5EF4-FFF2-40B4-BE49-F238E27FC236}">
                <a16:creationId xmlns:a16="http://schemas.microsoft.com/office/drawing/2014/main" id="{15940D5B-F2B7-C048-32D6-69ED958DFCE3}"/>
              </a:ext>
            </a:extLst>
          </p:cNvPr>
          <p:cNvSpPr>
            <a:spLocks noGrp="1"/>
          </p:cNvSpPr>
          <p:nvPr>
            <p:ph idx="1"/>
          </p:nvPr>
        </p:nvSpPr>
        <p:spPr>
          <a:xfrm>
            <a:off x="6743941" y="976129"/>
            <a:ext cx="4804931" cy="4919815"/>
          </a:xfrm>
        </p:spPr>
        <p:txBody>
          <a:bodyPr anchor="ctr">
            <a:normAutofit/>
          </a:bodyPr>
          <a:lstStyle/>
          <a:p>
            <a:pPr>
              <a:buFont typeface="Arial" panose="020B0604020202020204" pitchFamily="34" charset="0"/>
              <a:buChar char="•"/>
            </a:pPr>
            <a:r>
              <a:rPr lang="en-US" dirty="0"/>
              <a:t>Plans to address challenges in subclass classification.</a:t>
            </a:r>
          </a:p>
          <a:p>
            <a:pPr>
              <a:buFont typeface="Arial" panose="020B0604020202020204" pitchFamily="34" charset="0"/>
              <a:buChar char="•"/>
            </a:pPr>
            <a:r>
              <a:rPr lang="en-US" dirty="0"/>
              <a:t>Use of advanced techniques like domain adaptation and ensemble learning.</a:t>
            </a:r>
          </a:p>
          <a:p>
            <a:pPr>
              <a:buFont typeface="Arial" panose="020B0604020202020204" pitchFamily="34" charset="0"/>
              <a:buChar char="•"/>
            </a:pPr>
            <a:r>
              <a:rPr lang="en-US" dirty="0"/>
              <a:t>Expansion of the dataset to incorporate more diverse classes.</a:t>
            </a:r>
          </a:p>
          <a:p>
            <a:endParaRPr lang="en-GB" dirty="0"/>
          </a:p>
        </p:txBody>
      </p:sp>
    </p:spTree>
    <p:extLst>
      <p:ext uri="{BB962C8B-B14F-4D97-AF65-F5344CB8AC3E}">
        <p14:creationId xmlns:p14="http://schemas.microsoft.com/office/powerpoint/2010/main" val="693053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A4745-E071-129D-EA83-F5AAF783486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a:solidFill>
                  <a:srgbClr val="FFFFFF"/>
                </a:solidFill>
              </a:rPr>
              <a:t>Thankyou</a:t>
            </a:r>
          </a:p>
        </p:txBody>
      </p:sp>
      <p:sp>
        <p:nvSpPr>
          <p:cNvPr id="4" name="TextBox 3">
            <a:extLst>
              <a:ext uri="{FF2B5EF4-FFF2-40B4-BE49-F238E27FC236}">
                <a16:creationId xmlns:a16="http://schemas.microsoft.com/office/drawing/2014/main" id="{A713D7C3-41C8-C094-B396-4D914A57D793}"/>
              </a:ext>
            </a:extLst>
          </p:cNvPr>
          <p:cNvSpPr txBox="1"/>
          <p:nvPr/>
        </p:nvSpPr>
        <p:spPr>
          <a:xfrm>
            <a:off x="5738030" y="1443035"/>
            <a:ext cx="6205441" cy="4524315"/>
          </a:xfrm>
          <a:prstGeom prst="rect">
            <a:avLst/>
          </a:prstGeom>
          <a:noFill/>
        </p:spPr>
        <p:txBody>
          <a:bodyPr wrap="square" rtlCol="0">
            <a:spAutoFit/>
          </a:bodyPr>
          <a:lstStyle/>
          <a:p>
            <a:r>
              <a:rPr lang="en-US" dirty="0"/>
              <a:t>References: </a:t>
            </a:r>
          </a:p>
          <a:p>
            <a:endParaRPr lang="en-US" dirty="0"/>
          </a:p>
          <a:p>
            <a:pPr marL="342900" indent="-342900">
              <a:buFont typeface="+mj-lt"/>
              <a:buAutoNum type="arabicPeriod"/>
            </a:pPr>
            <a:r>
              <a:rPr lang="en-IE" sz="1800" dirty="0" err="1">
                <a:effectLst/>
                <a:latin typeface="Arial" panose="020B0604020202020204" pitchFamily="34" charset="0"/>
                <a:ea typeface="Arial" panose="020B0604020202020204" pitchFamily="34" charset="0"/>
              </a:rPr>
              <a:t>IndoFashion</a:t>
            </a:r>
            <a:r>
              <a:rPr lang="en-IE" sz="1800" dirty="0">
                <a:effectLst/>
                <a:latin typeface="Arial" panose="020B0604020202020204" pitchFamily="34" charset="0"/>
                <a:ea typeface="Arial" panose="020B0604020202020204" pitchFamily="34" charset="0"/>
              </a:rPr>
              <a:t>: Apparel Classification for Indian Ethnic Clothes</a:t>
            </a:r>
            <a:br>
              <a:rPr lang="en-IE" sz="1800" dirty="0">
                <a:effectLst/>
                <a:latin typeface="Arial" panose="020B0604020202020204" pitchFamily="34" charset="0"/>
                <a:ea typeface="Arial" panose="020B0604020202020204" pitchFamily="34" charset="0"/>
              </a:rPr>
            </a:br>
            <a:r>
              <a:rPr lang="en-IE" sz="1800" dirty="0">
                <a:solidFill>
                  <a:srgbClr val="1155CC"/>
                </a:solidFill>
                <a:effectLst/>
                <a:latin typeface="Arial" panose="020B0604020202020204" pitchFamily="34" charset="0"/>
                <a:ea typeface="Arial" panose="020B0604020202020204" pitchFamily="34" charset="0"/>
                <a:hlinkClick r:id="rId2"/>
              </a:rPr>
              <a:t>https://arxiv.org/pdf/2104.02830.pdf</a:t>
            </a:r>
            <a:r>
              <a:rPr lang="en-IN" dirty="0">
                <a:effectLst/>
              </a:rPr>
              <a:t> </a:t>
            </a:r>
          </a:p>
          <a:p>
            <a:pPr marL="342900" indent="-342900">
              <a:buFont typeface="+mj-lt"/>
              <a:buAutoNum type="arabicPeriod"/>
            </a:pPr>
            <a:r>
              <a:rPr lang="en-IE" sz="1800" dirty="0">
                <a:effectLst/>
                <a:latin typeface="Arial" panose="020B0604020202020204" pitchFamily="34" charset="0"/>
                <a:ea typeface="Arial" panose="020B0604020202020204" pitchFamily="34" charset="0"/>
              </a:rPr>
              <a:t>DeepFashion2: A Versatile Benchmark for Detection, Pose Estimation, Segmentation and Re-Identification of Clothing Images</a:t>
            </a:r>
            <a:br>
              <a:rPr lang="en-IN" dirty="0">
                <a:latin typeface="Calibri" panose="020F0502020204030204" pitchFamily="34" charset="0"/>
                <a:ea typeface="Arial" panose="020B0604020202020204" pitchFamily="34" charset="0"/>
              </a:rPr>
            </a:br>
            <a:r>
              <a:rPr lang="en-IE" sz="1800" dirty="0">
                <a:solidFill>
                  <a:srgbClr val="1155CC"/>
                </a:solidFill>
                <a:effectLst/>
                <a:latin typeface="Arial" panose="020B0604020202020204" pitchFamily="34" charset="0"/>
                <a:ea typeface="Arial" panose="020B0604020202020204" pitchFamily="34" charset="0"/>
                <a:hlinkClick r:id="rId3"/>
              </a:rPr>
              <a:t>https://arxiv.org/pdf/1901.07973v1.pdf</a:t>
            </a:r>
            <a:endParaRPr lang="en-IN" sz="1800" dirty="0">
              <a:effectLst/>
              <a:latin typeface="Calibri" panose="020F0502020204030204" pitchFamily="34" charset="0"/>
              <a:ea typeface="Calibri" panose="020F0502020204030204" pitchFamily="34" charset="0"/>
            </a:endParaRPr>
          </a:p>
          <a:p>
            <a:pPr marL="342900" indent="-342900">
              <a:buFont typeface="+mj-lt"/>
              <a:buAutoNum type="arabicPeriod"/>
            </a:pPr>
            <a:r>
              <a:rPr lang="en-US" dirty="0">
                <a:latin typeface="Arial" panose="020B0604020202020204" pitchFamily="34" charset="0"/>
              </a:rPr>
              <a:t>Atlas: A Dataset and Benchmark for E-commerce Clothing Product Categorization</a:t>
            </a:r>
            <a:br>
              <a:rPr lang="en-US" dirty="0">
                <a:latin typeface="Arial" panose="020B0604020202020204" pitchFamily="34" charset="0"/>
              </a:rPr>
            </a:br>
            <a:r>
              <a:rPr lang="en-GB" dirty="0">
                <a:hlinkClick r:id="rId4"/>
              </a:rPr>
              <a:t>1908.08984.pdf (arxiv.org)</a:t>
            </a:r>
            <a:endParaRPr lang="en-GB" dirty="0"/>
          </a:p>
          <a:p>
            <a:pPr marL="342900" indent="-342900">
              <a:buFont typeface="+mj-lt"/>
              <a:buAutoNum type="arabicPeriod"/>
            </a:pPr>
            <a:r>
              <a:rPr lang="en-US" dirty="0"/>
              <a:t>Generative Fashion for Indian Clothing </a:t>
            </a:r>
            <a:br>
              <a:rPr lang="en-GB" dirty="0"/>
            </a:br>
            <a:r>
              <a:rPr lang="en-US" dirty="0">
                <a:hlinkClick r:id="rId5"/>
              </a:rPr>
              <a:t>Generative Fashion for Indian Clothing (harshiljain.in)</a:t>
            </a:r>
            <a:br>
              <a:rPr lang="en-US" dirty="0">
                <a:latin typeface="Arial" panose="020B0604020202020204" pitchFamily="34" charset="0"/>
              </a:rPr>
            </a:br>
            <a:endParaRPr lang="en-US" dirty="0">
              <a:latin typeface="Arial" panose="020B0604020202020204" pitchFamily="34" charset="0"/>
            </a:endParaRPr>
          </a:p>
          <a:p>
            <a:pPr marL="342900" indent="-342900">
              <a:buAutoNum type="arabicPeriod"/>
            </a:pPr>
            <a:endParaRPr lang="en-US" dirty="0"/>
          </a:p>
        </p:txBody>
      </p:sp>
    </p:spTree>
    <p:extLst>
      <p:ext uri="{BB962C8B-B14F-4D97-AF65-F5344CB8AC3E}">
        <p14:creationId xmlns:p14="http://schemas.microsoft.com/office/powerpoint/2010/main" val="1813796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6C08373-97AF-4BBB-84E3-8DC7D6BB9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87680"/>
            <a:ext cx="6241546" cy="3432360"/>
          </a:xfrm>
          <a:prstGeom prst="rect">
            <a:avLst/>
          </a:prstGeom>
          <a:solidFill>
            <a:srgbClr val="FFFFFF"/>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lage of women in different outfits&#10;&#10;Description automatically generated">
            <a:extLst>
              <a:ext uri="{FF2B5EF4-FFF2-40B4-BE49-F238E27FC236}">
                <a16:creationId xmlns:a16="http://schemas.microsoft.com/office/drawing/2014/main" id="{63E64A4D-619A-B588-5679-0BB509AB0E0F}"/>
              </a:ext>
            </a:extLst>
          </p:cNvPr>
          <p:cNvPicPr>
            <a:picLocks noChangeAspect="1"/>
          </p:cNvPicPr>
          <p:nvPr/>
        </p:nvPicPr>
        <p:blipFill>
          <a:blip r:embed="rId3"/>
          <a:stretch>
            <a:fillRect/>
          </a:stretch>
        </p:blipFill>
        <p:spPr>
          <a:xfrm>
            <a:off x="497423" y="1109472"/>
            <a:ext cx="6228755" cy="2229764"/>
          </a:xfrm>
          <a:prstGeom prst="rect">
            <a:avLst/>
          </a:prstGeom>
        </p:spPr>
      </p:pic>
      <p:sp>
        <p:nvSpPr>
          <p:cNvPr id="19" name="Rectangle 18">
            <a:extLst>
              <a:ext uri="{FF2B5EF4-FFF2-40B4-BE49-F238E27FC236}">
                <a16:creationId xmlns:a16="http://schemas.microsoft.com/office/drawing/2014/main" id="{EB425648-52FB-4CE2-A1C4-6719A7FB6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045" y="643467"/>
            <a:ext cx="4018021" cy="2499282"/>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0F514A-A377-408D-A524-2F61FDDC4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0160" y="4080063"/>
            <a:ext cx="5446018" cy="199861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53C6738-E83E-4971-B268-931E12D85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046" y="3303616"/>
            <a:ext cx="4813602" cy="2775066"/>
          </a:xfrm>
          <a:prstGeom prst="rect">
            <a:avLst/>
          </a:prstGeom>
          <a:solidFill>
            <a:srgbClr val="FFFFFF"/>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different clothes&#10;&#10;Description automatically generated">
            <a:extLst>
              <a:ext uri="{FF2B5EF4-FFF2-40B4-BE49-F238E27FC236}">
                <a16:creationId xmlns:a16="http://schemas.microsoft.com/office/drawing/2014/main" id="{BC2BFC57-0AF9-F077-3098-1675191CADCA}"/>
              </a:ext>
            </a:extLst>
          </p:cNvPr>
          <p:cNvPicPr>
            <a:picLocks noChangeAspect="1"/>
          </p:cNvPicPr>
          <p:nvPr/>
        </p:nvPicPr>
        <p:blipFill>
          <a:blip r:embed="rId4"/>
          <a:stretch>
            <a:fillRect/>
          </a:stretch>
        </p:blipFill>
        <p:spPr>
          <a:xfrm>
            <a:off x="7229856" y="3339236"/>
            <a:ext cx="4157471" cy="2723144"/>
          </a:xfrm>
          <a:prstGeom prst="rect">
            <a:avLst/>
          </a:prstGeom>
        </p:spPr>
      </p:pic>
      <p:sp>
        <p:nvSpPr>
          <p:cNvPr id="8" name="TextBox 7">
            <a:extLst>
              <a:ext uri="{FF2B5EF4-FFF2-40B4-BE49-F238E27FC236}">
                <a16:creationId xmlns:a16="http://schemas.microsoft.com/office/drawing/2014/main" id="{D52BC412-F4A6-C599-77E1-8EDCF5686A8F}"/>
              </a:ext>
            </a:extLst>
          </p:cNvPr>
          <p:cNvSpPr txBox="1"/>
          <p:nvPr/>
        </p:nvSpPr>
        <p:spPr>
          <a:xfrm>
            <a:off x="7046976" y="1280160"/>
            <a:ext cx="3858090" cy="369332"/>
          </a:xfrm>
          <a:prstGeom prst="rect">
            <a:avLst/>
          </a:prstGeom>
          <a:noFill/>
        </p:spPr>
        <p:txBody>
          <a:bodyPr wrap="square" rtlCol="0">
            <a:spAutoFit/>
          </a:bodyPr>
          <a:lstStyle/>
          <a:p>
            <a:r>
              <a:rPr lang="en-IN" dirty="0">
                <a:sym typeface="Wingdings" panose="05000000000000000000" pitchFamily="2" charset="2"/>
              </a:rPr>
              <a:t> Sample of </a:t>
            </a:r>
            <a:r>
              <a:rPr lang="en-IN" dirty="0"/>
              <a:t>Indian Ethnic Apparel</a:t>
            </a:r>
            <a:endParaRPr lang="en-GB" dirty="0"/>
          </a:p>
        </p:txBody>
      </p:sp>
      <p:sp>
        <p:nvSpPr>
          <p:cNvPr id="9" name="TextBox 8">
            <a:extLst>
              <a:ext uri="{FF2B5EF4-FFF2-40B4-BE49-F238E27FC236}">
                <a16:creationId xmlns:a16="http://schemas.microsoft.com/office/drawing/2014/main" id="{48177AF1-9190-52D2-E7DD-AD5F322C7C1B}"/>
              </a:ext>
            </a:extLst>
          </p:cNvPr>
          <p:cNvSpPr txBox="1"/>
          <p:nvPr/>
        </p:nvSpPr>
        <p:spPr>
          <a:xfrm>
            <a:off x="2938272" y="4541832"/>
            <a:ext cx="3635453" cy="369332"/>
          </a:xfrm>
          <a:prstGeom prst="rect">
            <a:avLst/>
          </a:prstGeom>
          <a:noFill/>
        </p:spPr>
        <p:txBody>
          <a:bodyPr wrap="square" rtlCol="0">
            <a:spAutoFit/>
          </a:bodyPr>
          <a:lstStyle/>
          <a:p>
            <a:r>
              <a:rPr lang="en-IN" dirty="0"/>
              <a:t>Sample of Western Clothing </a:t>
            </a:r>
            <a:r>
              <a:rPr lang="en-IN" dirty="0">
                <a:sym typeface="Wingdings" panose="05000000000000000000" pitchFamily="2" charset="2"/>
              </a:rPr>
              <a:t></a:t>
            </a:r>
            <a:endParaRPr lang="en-GB" dirty="0"/>
          </a:p>
        </p:txBody>
      </p:sp>
      <p:sp>
        <p:nvSpPr>
          <p:cNvPr id="10" name="TextBox 9">
            <a:extLst>
              <a:ext uri="{FF2B5EF4-FFF2-40B4-BE49-F238E27FC236}">
                <a16:creationId xmlns:a16="http://schemas.microsoft.com/office/drawing/2014/main" id="{9629FD84-4856-F625-B5CF-C23C645D3EE3}"/>
              </a:ext>
            </a:extLst>
          </p:cNvPr>
          <p:cNvSpPr txBox="1"/>
          <p:nvPr/>
        </p:nvSpPr>
        <p:spPr>
          <a:xfrm>
            <a:off x="1694688" y="4928801"/>
            <a:ext cx="5949696" cy="369332"/>
          </a:xfrm>
          <a:prstGeom prst="rect">
            <a:avLst/>
          </a:prstGeom>
          <a:noFill/>
        </p:spPr>
        <p:txBody>
          <a:bodyPr wrap="square" rtlCol="0">
            <a:spAutoFit/>
          </a:bodyPr>
          <a:lstStyle/>
          <a:p>
            <a:r>
              <a:rPr lang="en-IN" dirty="0"/>
              <a:t>Source: </a:t>
            </a:r>
            <a:r>
              <a:rPr lang="en-US" dirty="0">
                <a:hlinkClick r:id="rId5"/>
              </a:rPr>
              <a:t>DeepFashion Dataset | Papers With Code</a:t>
            </a:r>
            <a:endParaRPr lang="en-GB" dirty="0"/>
          </a:p>
        </p:txBody>
      </p:sp>
      <p:sp>
        <p:nvSpPr>
          <p:cNvPr id="11" name="TextBox 10">
            <a:extLst>
              <a:ext uri="{FF2B5EF4-FFF2-40B4-BE49-F238E27FC236}">
                <a16:creationId xmlns:a16="http://schemas.microsoft.com/office/drawing/2014/main" id="{0D70657B-F518-6BF9-BD91-A2238EDAEA5C}"/>
              </a:ext>
            </a:extLst>
          </p:cNvPr>
          <p:cNvSpPr txBox="1"/>
          <p:nvPr/>
        </p:nvSpPr>
        <p:spPr>
          <a:xfrm>
            <a:off x="7766304" y="1893107"/>
            <a:ext cx="2560320" cy="369332"/>
          </a:xfrm>
          <a:prstGeom prst="rect">
            <a:avLst/>
          </a:prstGeom>
          <a:noFill/>
        </p:spPr>
        <p:txBody>
          <a:bodyPr wrap="square" rtlCol="0">
            <a:spAutoFit/>
          </a:bodyPr>
          <a:lstStyle/>
          <a:p>
            <a:r>
              <a:rPr lang="en-IN" dirty="0"/>
              <a:t>Source: </a:t>
            </a:r>
            <a:r>
              <a:rPr lang="en-GB" dirty="0">
                <a:hlinkClick r:id="rId6"/>
              </a:rPr>
              <a:t>IndoFashion</a:t>
            </a:r>
            <a:endParaRPr lang="en-GB" dirty="0"/>
          </a:p>
        </p:txBody>
      </p:sp>
    </p:spTree>
    <p:extLst>
      <p:ext uri="{BB962C8B-B14F-4D97-AF65-F5344CB8AC3E}">
        <p14:creationId xmlns:p14="http://schemas.microsoft.com/office/powerpoint/2010/main" val="397199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0D3A-10BE-6768-6372-41E302C84E8D}"/>
              </a:ext>
            </a:extLst>
          </p:cNvPr>
          <p:cNvSpPr>
            <a:spLocks noGrp="1"/>
          </p:cNvSpPr>
          <p:nvPr>
            <p:ph type="title"/>
          </p:nvPr>
        </p:nvSpPr>
        <p:spPr>
          <a:xfrm>
            <a:off x="2231136" y="217294"/>
            <a:ext cx="7729728" cy="849506"/>
          </a:xfrm>
        </p:spPr>
        <p:txBody>
          <a:bodyPr/>
          <a:lstStyle/>
          <a:p>
            <a:r>
              <a:rPr lang="en-US" b="1" dirty="0"/>
              <a:t>Literature Review</a:t>
            </a:r>
            <a:endParaRPr lang="en-GB" dirty="0"/>
          </a:p>
        </p:txBody>
      </p:sp>
      <p:sp>
        <p:nvSpPr>
          <p:cNvPr id="3" name="Content Placeholder 2">
            <a:extLst>
              <a:ext uri="{FF2B5EF4-FFF2-40B4-BE49-F238E27FC236}">
                <a16:creationId xmlns:a16="http://schemas.microsoft.com/office/drawing/2014/main" id="{4C3B43CA-8E76-4901-C2C6-004E468C6F0D}"/>
              </a:ext>
            </a:extLst>
          </p:cNvPr>
          <p:cNvSpPr>
            <a:spLocks noGrp="1"/>
          </p:cNvSpPr>
          <p:nvPr>
            <p:ph idx="1"/>
          </p:nvPr>
        </p:nvSpPr>
        <p:spPr>
          <a:xfrm>
            <a:off x="2231136" y="1346200"/>
            <a:ext cx="7729728" cy="5200904"/>
          </a:xfrm>
        </p:spPr>
        <p:txBody>
          <a:bodyPr>
            <a:normAutofit/>
          </a:bodyPr>
          <a:lstStyle/>
          <a:p>
            <a:pPr>
              <a:buFont typeface="Arial" panose="020B0604020202020204" pitchFamily="34" charset="0"/>
              <a:buChar char="•"/>
            </a:pPr>
            <a:r>
              <a:rPr lang="en-US" dirty="0"/>
              <a:t>Existing datasets like FashionMNIST and DeepFashion predominantly focus on Western clothing styles.</a:t>
            </a:r>
          </a:p>
          <a:p>
            <a:pPr>
              <a:buFont typeface="+mj-lt"/>
              <a:buAutoNum type="arabicPeriod"/>
            </a:pPr>
            <a:r>
              <a:rPr lang="en-US" b="1" dirty="0"/>
              <a:t>Atlas Dataset:</a:t>
            </a:r>
            <a:endParaRPr lang="en-US" dirty="0"/>
          </a:p>
          <a:p>
            <a:pPr marL="742950" lvl="1" indent="-285750">
              <a:buFont typeface="+mj-lt"/>
              <a:buAutoNum type="arabicPeriod"/>
            </a:pPr>
            <a:r>
              <a:rPr lang="en-US" sz="1800" dirty="0"/>
              <a:t>Focuses on fabric classification, with apparel details and images.</a:t>
            </a:r>
          </a:p>
          <a:p>
            <a:pPr marL="742950" lvl="1" indent="-285750">
              <a:buFont typeface="+mj-lt"/>
              <a:buAutoNum type="arabicPeriod"/>
            </a:pPr>
            <a:r>
              <a:rPr lang="en-US" sz="1800" dirty="0"/>
              <a:t>Includes a small portion of Indian ethnic wear.</a:t>
            </a:r>
          </a:p>
          <a:p>
            <a:pPr marL="742950" lvl="1" indent="-285750">
              <a:buFont typeface="+mj-lt"/>
              <a:buAutoNum type="arabicPeriod"/>
            </a:pPr>
            <a:r>
              <a:rPr lang="en-US" sz="1800" dirty="0"/>
              <a:t>Offers insights into e-commerce product categorization and pricing.</a:t>
            </a:r>
          </a:p>
          <a:p>
            <a:pPr marL="742950" lvl="1" indent="-285750">
              <a:buFont typeface="+mj-lt"/>
              <a:buAutoNum type="arabicPeriod"/>
            </a:pPr>
            <a:r>
              <a:rPr lang="en-US" sz="1800" dirty="0"/>
              <a:t>Limited depth in its taxonomy tree (three tiers).</a:t>
            </a:r>
          </a:p>
          <a:p>
            <a:pPr>
              <a:buFont typeface="+mj-lt"/>
              <a:buAutoNum type="arabicPeriod"/>
            </a:pPr>
            <a:r>
              <a:rPr lang="en-US" b="1" dirty="0"/>
              <a:t>Generative Indian Fashion:</a:t>
            </a:r>
            <a:endParaRPr lang="en-US" dirty="0"/>
          </a:p>
          <a:p>
            <a:pPr marL="742950" lvl="1" indent="-285750">
              <a:buFont typeface="+mj-lt"/>
              <a:buAutoNum type="arabicPeriod"/>
            </a:pPr>
            <a:r>
              <a:rPr lang="en-US" sz="1800" dirty="0"/>
              <a:t>Small dataset on Indian fashion (12K images).</a:t>
            </a:r>
          </a:p>
          <a:p>
            <a:pPr marL="742950" lvl="1" indent="-285750">
              <a:buFont typeface="+mj-lt"/>
              <a:buAutoNum type="arabicPeriod"/>
            </a:pPr>
            <a:r>
              <a:rPr lang="en-US" sz="1800" dirty="0"/>
              <a:t>Doesn't cover textile classification.</a:t>
            </a:r>
          </a:p>
          <a:p>
            <a:pPr marL="742950" lvl="1" indent="-285750">
              <a:buFont typeface="+mj-lt"/>
              <a:buAutoNum type="arabicPeriod"/>
            </a:pPr>
            <a:r>
              <a:rPr lang="en-US" sz="1800" dirty="0"/>
              <a:t>Provides diversity in fashion images but limited in scope.</a:t>
            </a:r>
          </a:p>
          <a:p>
            <a:endParaRPr lang="en-GB" dirty="0"/>
          </a:p>
        </p:txBody>
      </p:sp>
    </p:spTree>
    <p:extLst>
      <p:ext uri="{BB962C8B-B14F-4D97-AF65-F5344CB8AC3E}">
        <p14:creationId xmlns:p14="http://schemas.microsoft.com/office/powerpoint/2010/main" val="209767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77CE-3B95-0641-DE51-06B4CDCAB70F}"/>
              </a:ext>
            </a:extLst>
          </p:cNvPr>
          <p:cNvSpPr>
            <a:spLocks noGrp="1"/>
          </p:cNvSpPr>
          <p:nvPr>
            <p:ph type="title"/>
          </p:nvPr>
        </p:nvSpPr>
        <p:spPr>
          <a:xfrm>
            <a:off x="2231136" y="422432"/>
            <a:ext cx="7729728" cy="1188720"/>
          </a:xfrm>
        </p:spPr>
        <p:txBody>
          <a:bodyPr/>
          <a:lstStyle/>
          <a:p>
            <a:r>
              <a:rPr lang="en-IN" dirty="0"/>
              <a:t>Related Work- IndoFashion Dataset</a:t>
            </a:r>
            <a:endParaRPr lang="en-GB" dirty="0"/>
          </a:p>
        </p:txBody>
      </p:sp>
      <p:sp>
        <p:nvSpPr>
          <p:cNvPr id="3" name="Content Placeholder 2">
            <a:extLst>
              <a:ext uri="{FF2B5EF4-FFF2-40B4-BE49-F238E27FC236}">
                <a16:creationId xmlns:a16="http://schemas.microsoft.com/office/drawing/2014/main" id="{CA46FD39-7D48-643F-5E4F-3E788271B11C}"/>
              </a:ext>
            </a:extLst>
          </p:cNvPr>
          <p:cNvSpPr>
            <a:spLocks noGrp="1"/>
          </p:cNvSpPr>
          <p:nvPr>
            <p:ph idx="1"/>
          </p:nvPr>
        </p:nvSpPr>
        <p:spPr>
          <a:xfrm>
            <a:off x="2231136" y="1977656"/>
            <a:ext cx="7729728" cy="4457912"/>
          </a:xfrm>
        </p:spPr>
        <p:txBody>
          <a:bodyPr>
            <a:noAutofit/>
          </a:bodyPr>
          <a:lstStyle/>
          <a:p>
            <a:pPr>
              <a:buFont typeface="+mj-lt"/>
              <a:buAutoNum type="arabicPeriod"/>
            </a:pPr>
            <a:r>
              <a:rPr lang="en-GB" b="1" dirty="0"/>
              <a:t>IndoFashion Dataset:</a:t>
            </a:r>
            <a:endParaRPr lang="en-GB" dirty="0"/>
          </a:p>
          <a:p>
            <a:pPr marL="742950" lvl="1" indent="-285750">
              <a:buFont typeface="+mj-lt"/>
              <a:buAutoNum type="arabicPeriod"/>
            </a:pPr>
            <a:r>
              <a:rPr lang="en-GB" sz="1800" dirty="0"/>
              <a:t>Created by Shivangi Aneja and team.</a:t>
            </a:r>
          </a:p>
          <a:p>
            <a:pPr marL="742950" lvl="1" indent="-285750">
              <a:buFont typeface="+mj-lt"/>
              <a:buAutoNum type="arabicPeriod"/>
            </a:pPr>
            <a:r>
              <a:rPr lang="en-GB" sz="1800" dirty="0"/>
              <a:t>106K images from diverse Indian e-commerce sites.</a:t>
            </a:r>
          </a:p>
          <a:p>
            <a:pPr marL="742950" lvl="1" indent="-285750">
              <a:buFont typeface="+mj-lt"/>
              <a:buAutoNum type="arabicPeriod"/>
            </a:pPr>
            <a:r>
              <a:rPr lang="en-GB" sz="1800" dirty="0"/>
              <a:t>Focuses on Indian ethnic garments (15 categories).</a:t>
            </a:r>
          </a:p>
          <a:p>
            <a:pPr marL="742950" lvl="1" indent="-285750">
              <a:buFont typeface="+mj-lt"/>
              <a:buAutoNum type="arabicPeriod"/>
            </a:pPr>
            <a:r>
              <a:rPr lang="en-GB" sz="1800" dirty="0"/>
              <a:t>Used for ResNet-based classification model.</a:t>
            </a:r>
          </a:p>
          <a:p>
            <a:pPr marL="742950" lvl="1" indent="-285750">
              <a:buFont typeface="+mj-lt"/>
              <a:buAutoNum type="arabicPeriod"/>
            </a:pPr>
            <a:r>
              <a:rPr lang="en-GB" sz="1800" dirty="0"/>
              <a:t>Data augmentation improved model performance.</a:t>
            </a:r>
          </a:p>
          <a:p>
            <a:pPr marL="742950" lvl="1" indent="-285750">
              <a:buFont typeface="+mj-lt"/>
              <a:buAutoNum type="arabicPeriod"/>
            </a:pPr>
            <a:r>
              <a:rPr lang="en-GB" sz="1800" dirty="0"/>
              <a:t>Emphasized dataset quality over complexity.</a:t>
            </a:r>
          </a:p>
          <a:p>
            <a:pPr>
              <a:buFont typeface="Arial" panose="020B0604020202020204" pitchFamily="34" charset="0"/>
              <a:buChar char="•"/>
            </a:pPr>
            <a:endParaRPr lang="en-US" dirty="0"/>
          </a:p>
          <a:p>
            <a:r>
              <a:rPr lang="en-US" dirty="0"/>
              <a:t>Our study builds on this foundation, with the use of augmentation techniques and additional classes to delve into the complexities of this culturally rich apparel domain.“</a:t>
            </a:r>
          </a:p>
          <a:p>
            <a:pPr marL="742950" lvl="1" indent="-285750">
              <a:buFont typeface="+mj-lt"/>
              <a:buAutoNum type="arabicPeriod"/>
            </a:pPr>
            <a:endParaRPr lang="en-US" sz="1800" dirty="0"/>
          </a:p>
          <a:p>
            <a:endParaRPr lang="en-GB" dirty="0"/>
          </a:p>
        </p:txBody>
      </p:sp>
    </p:spTree>
    <p:extLst>
      <p:ext uri="{BB962C8B-B14F-4D97-AF65-F5344CB8AC3E}">
        <p14:creationId xmlns:p14="http://schemas.microsoft.com/office/powerpoint/2010/main" val="3451088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F57D-928E-80D8-7244-A7457D7C560D}"/>
              </a:ext>
            </a:extLst>
          </p:cNvPr>
          <p:cNvSpPr>
            <a:spLocks noGrp="1"/>
          </p:cNvSpPr>
          <p:nvPr>
            <p:ph type="title"/>
          </p:nvPr>
        </p:nvSpPr>
        <p:spPr>
          <a:xfrm>
            <a:off x="2231136" y="438912"/>
            <a:ext cx="7729728" cy="953066"/>
          </a:xfrm>
        </p:spPr>
        <p:txBody>
          <a:bodyPr/>
          <a:lstStyle/>
          <a:p>
            <a:r>
              <a:rPr lang="en-US" b="1" dirty="0"/>
              <a:t>Dataset</a:t>
            </a:r>
            <a:endParaRPr lang="en-GB" dirty="0"/>
          </a:p>
        </p:txBody>
      </p:sp>
      <p:sp>
        <p:nvSpPr>
          <p:cNvPr id="3" name="Content Placeholder 2">
            <a:extLst>
              <a:ext uri="{FF2B5EF4-FFF2-40B4-BE49-F238E27FC236}">
                <a16:creationId xmlns:a16="http://schemas.microsoft.com/office/drawing/2014/main" id="{1C37CE9A-E799-4096-7619-9E9620F6A6C4}"/>
              </a:ext>
            </a:extLst>
          </p:cNvPr>
          <p:cNvSpPr>
            <a:spLocks noGrp="1"/>
          </p:cNvSpPr>
          <p:nvPr>
            <p:ph idx="1"/>
          </p:nvPr>
        </p:nvSpPr>
        <p:spPr>
          <a:xfrm>
            <a:off x="2231136" y="1804417"/>
            <a:ext cx="8802624" cy="4413503"/>
          </a:xfrm>
        </p:spPr>
        <p:txBody>
          <a:bodyPr>
            <a:normAutofit/>
          </a:bodyPr>
          <a:lstStyle/>
          <a:p>
            <a:r>
              <a:rPr lang="en-US" b="1" dirty="0"/>
              <a:t>Original IndoFashion Dataset:</a:t>
            </a:r>
            <a:endParaRPr lang="en-US" dirty="0"/>
          </a:p>
          <a:p>
            <a:pPr>
              <a:buFont typeface="Arial" panose="020B0604020202020204" pitchFamily="34" charset="0"/>
              <a:buChar char="•"/>
            </a:pPr>
            <a:r>
              <a:rPr lang="en-US" dirty="0"/>
              <a:t>Total of 106,000 images sourced from various Indian e-commerce websites.</a:t>
            </a:r>
          </a:p>
          <a:p>
            <a:pPr>
              <a:buFont typeface="Arial" panose="020B0604020202020204" pitchFamily="34" charset="0"/>
              <a:buChar char="•"/>
            </a:pPr>
            <a:r>
              <a:rPr lang="en-US" dirty="0"/>
              <a:t>Focused on traditional Indian ethnic garments.</a:t>
            </a:r>
          </a:p>
          <a:p>
            <a:pPr>
              <a:buFont typeface="Arial" panose="020B0604020202020204" pitchFamily="34" charset="0"/>
              <a:buChar char="•"/>
            </a:pPr>
            <a:r>
              <a:rPr lang="en-US" dirty="0"/>
              <a:t>Divided into 15 distinct clothing categories.</a:t>
            </a:r>
          </a:p>
          <a:p>
            <a:r>
              <a:rPr lang="en-US" b="1" dirty="0"/>
              <a:t>Augmented IndoFashion Dataset:</a:t>
            </a:r>
            <a:endParaRPr lang="en-US" dirty="0"/>
          </a:p>
          <a:p>
            <a:pPr>
              <a:buFont typeface="Arial" panose="020B0604020202020204" pitchFamily="34" charset="0"/>
              <a:buChar char="•"/>
            </a:pPr>
            <a:r>
              <a:rPr lang="en-US" dirty="0"/>
              <a:t>3 additional classes were introduced using </a:t>
            </a:r>
            <a:r>
              <a:rPr lang="en-US" b="1" i="1" dirty="0"/>
              <a:t>web scraping</a:t>
            </a:r>
            <a:r>
              <a:rPr lang="en-US" dirty="0"/>
              <a:t>.</a:t>
            </a:r>
          </a:p>
          <a:p>
            <a:pPr>
              <a:buFont typeface="Arial" panose="020B0604020202020204" pitchFamily="34" charset="0"/>
              <a:buChar char="•"/>
            </a:pPr>
            <a:r>
              <a:rPr lang="en-US" dirty="0"/>
              <a:t>Dataset expanded with images of "</a:t>
            </a:r>
            <a:r>
              <a:rPr lang="en-US" dirty="0">
                <a:solidFill>
                  <a:srgbClr val="00B050"/>
                </a:solidFill>
              </a:rPr>
              <a:t>Men Pagdi</a:t>
            </a:r>
            <a:r>
              <a:rPr lang="en-US" dirty="0"/>
              <a:t>“, "</a:t>
            </a:r>
            <a:r>
              <a:rPr lang="en-US" dirty="0">
                <a:solidFill>
                  <a:srgbClr val="00B050"/>
                </a:solidFill>
              </a:rPr>
              <a:t>Women Anarkali Kurta</a:t>
            </a:r>
            <a:r>
              <a:rPr lang="en-US" dirty="0"/>
              <a:t>“, and "</a:t>
            </a:r>
            <a:r>
              <a:rPr lang="en-US" dirty="0">
                <a:solidFill>
                  <a:srgbClr val="00B050"/>
                </a:solidFill>
              </a:rPr>
              <a:t>Women A-Line Kurta</a:t>
            </a:r>
            <a:r>
              <a:rPr lang="en-US" dirty="0"/>
              <a:t>."</a:t>
            </a:r>
          </a:p>
          <a:p>
            <a:r>
              <a:rPr lang="en-GB" dirty="0"/>
              <a:t>Dataset collection process using automated tools (Selenium, Chrome </a:t>
            </a:r>
            <a:r>
              <a:rPr lang="en-GB" dirty="0" err="1"/>
              <a:t>Webdriver</a:t>
            </a:r>
            <a:r>
              <a:rPr lang="en-GB" dirty="0"/>
              <a:t>).</a:t>
            </a:r>
          </a:p>
          <a:p>
            <a:r>
              <a:rPr lang="en-GB" dirty="0"/>
              <a:t>Data cleaning and curation to ensure dataset accuracy.</a:t>
            </a:r>
          </a:p>
        </p:txBody>
      </p:sp>
      <p:sp>
        <p:nvSpPr>
          <p:cNvPr id="4" name="TextBox 3">
            <a:extLst>
              <a:ext uri="{FF2B5EF4-FFF2-40B4-BE49-F238E27FC236}">
                <a16:creationId xmlns:a16="http://schemas.microsoft.com/office/drawing/2014/main" id="{B25AA792-9281-F3A1-72EF-A7DAD9F21EDD}"/>
              </a:ext>
            </a:extLst>
          </p:cNvPr>
          <p:cNvSpPr txBox="1"/>
          <p:nvPr/>
        </p:nvSpPr>
        <p:spPr>
          <a:xfrm>
            <a:off x="5754624" y="1804417"/>
            <a:ext cx="3560064" cy="369332"/>
          </a:xfrm>
          <a:prstGeom prst="rect">
            <a:avLst/>
          </a:prstGeom>
          <a:noFill/>
        </p:spPr>
        <p:txBody>
          <a:bodyPr wrap="square" rtlCol="0">
            <a:spAutoFit/>
          </a:bodyPr>
          <a:lstStyle/>
          <a:p>
            <a:r>
              <a:rPr lang="en-IN" dirty="0"/>
              <a:t>Source: </a:t>
            </a:r>
            <a:r>
              <a:rPr lang="en-GB" dirty="0">
                <a:hlinkClick r:id="rId3"/>
              </a:rPr>
              <a:t>IndoFashion</a:t>
            </a:r>
            <a:endParaRPr lang="en-GB" dirty="0"/>
          </a:p>
        </p:txBody>
      </p:sp>
    </p:spTree>
    <p:extLst>
      <p:ext uri="{BB962C8B-B14F-4D97-AF65-F5344CB8AC3E}">
        <p14:creationId xmlns:p14="http://schemas.microsoft.com/office/powerpoint/2010/main" val="286364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C5CB-145B-9657-18CE-13649FB34F84}"/>
              </a:ext>
            </a:extLst>
          </p:cNvPr>
          <p:cNvSpPr>
            <a:spLocks noGrp="1"/>
          </p:cNvSpPr>
          <p:nvPr>
            <p:ph type="title"/>
          </p:nvPr>
        </p:nvSpPr>
        <p:spPr>
          <a:xfrm>
            <a:off x="791146" y="2286000"/>
            <a:ext cx="2286000" cy="2286000"/>
          </a:xfrm>
          <a:prstGeom prst="roundRect">
            <a:avLst>
              <a:gd name="adj" fmla="val 14141"/>
            </a:avLst>
          </a:prstGeom>
          <a:solidFill>
            <a:schemeClr val="accent2"/>
          </a:solidFill>
          <a:ln>
            <a:noFill/>
          </a:ln>
        </p:spPr>
        <p:txBody>
          <a:bodyPr vert="horz" lIns="182880" tIns="182880" rIns="182880" bIns="182880" rtlCol="0" anchor="ctr">
            <a:normAutofit/>
          </a:bodyPr>
          <a:lstStyle/>
          <a:p>
            <a:r>
              <a:rPr lang="en-US" sz="1700" dirty="0">
                <a:solidFill>
                  <a:srgbClr val="FFFFFF"/>
                </a:solidFill>
              </a:rPr>
              <a:t>Dataset Collection Sources</a:t>
            </a:r>
          </a:p>
        </p:txBody>
      </p:sp>
      <p:sp>
        <p:nvSpPr>
          <p:cNvPr id="31" name="Rounded Rectangle 7">
            <a:extLst>
              <a:ext uri="{FF2B5EF4-FFF2-40B4-BE49-F238E27FC236}">
                <a16:creationId xmlns:a16="http://schemas.microsoft.com/office/drawing/2014/main" id="{195A7738-D4D9-4E15-A635-CA28918C1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554" y="2121408"/>
            <a:ext cx="2615184" cy="2615184"/>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F813E79E-894E-4011-B4B0-93B31C4E1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17" y="640080"/>
            <a:ext cx="766267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13">
            <a:extLst>
              <a:ext uri="{FF2B5EF4-FFF2-40B4-BE49-F238E27FC236}">
                <a16:creationId xmlns:a16="http://schemas.microsoft.com/office/drawing/2014/main" id="{F31DDD9C-2B95-4688-9DD6-D3AC34FF9E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company&#10;&#10;Description automatically generated">
            <a:extLst>
              <a:ext uri="{FF2B5EF4-FFF2-40B4-BE49-F238E27FC236}">
                <a16:creationId xmlns:a16="http://schemas.microsoft.com/office/drawing/2014/main" id="{77FCB126-FAD9-0CDD-1799-C317A6F235F2}"/>
              </a:ext>
            </a:extLst>
          </p:cNvPr>
          <p:cNvPicPr>
            <a:picLocks noChangeAspect="1"/>
          </p:cNvPicPr>
          <p:nvPr/>
        </p:nvPicPr>
        <p:blipFill>
          <a:blip r:embed="rId3"/>
          <a:stretch>
            <a:fillRect/>
          </a:stretch>
        </p:blipFill>
        <p:spPr>
          <a:xfrm>
            <a:off x="4103907" y="1117474"/>
            <a:ext cx="7177591" cy="4037394"/>
          </a:xfrm>
          <a:prstGeom prst="rect">
            <a:avLst/>
          </a:prstGeom>
        </p:spPr>
      </p:pic>
      <p:sp>
        <p:nvSpPr>
          <p:cNvPr id="6" name="TextBox 5">
            <a:extLst>
              <a:ext uri="{FF2B5EF4-FFF2-40B4-BE49-F238E27FC236}">
                <a16:creationId xmlns:a16="http://schemas.microsoft.com/office/drawing/2014/main" id="{AC07E695-418D-41FB-065A-E0075B01A5AF}"/>
              </a:ext>
            </a:extLst>
          </p:cNvPr>
          <p:cNvSpPr txBox="1"/>
          <p:nvPr/>
        </p:nvSpPr>
        <p:spPr>
          <a:xfrm>
            <a:off x="6425184" y="6073902"/>
            <a:ext cx="2852928" cy="369332"/>
          </a:xfrm>
          <a:prstGeom prst="rect">
            <a:avLst/>
          </a:prstGeom>
          <a:noFill/>
        </p:spPr>
        <p:txBody>
          <a:bodyPr wrap="square" rtlCol="0">
            <a:spAutoFit/>
          </a:bodyPr>
          <a:lstStyle/>
          <a:p>
            <a:r>
              <a:rPr lang="en-IN" dirty="0"/>
              <a:t>Source: </a:t>
            </a:r>
            <a:r>
              <a:rPr lang="en-GB" dirty="0">
                <a:hlinkClick r:id="rId4"/>
              </a:rPr>
              <a:t>IndoFashion</a:t>
            </a:r>
            <a:endParaRPr lang="en-GB" dirty="0"/>
          </a:p>
        </p:txBody>
      </p:sp>
    </p:spTree>
    <p:extLst>
      <p:ext uri="{BB962C8B-B14F-4D97-AF65-F5344CB8AC3E}">
        <p14:creationId xmlns:p14="http://schemas.microsoft.com/office/powerpoint/2010/main" val="116677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21" name="Rectangle 20">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descr="A person in a dress&#10;&#10;Description automatically generated">
            <a:extLst>
              <a:ext uri="{FF2B5EF4-FFF2-40B4-BE49-F238E27FC236}">
                <a16:creationId xmlns:a16="http://schemas.microsoft.com/office/drawing/2014/main" id="{CCEE3DB3-4DB7-54FE-34E2-3D5B1446BC6A}"/>
              </a:ext>
            </a:extLst>
          </p:cNvPr>
          <p:cNvPicPr>
            <a:picLocks noChangeAspect="1"/>
          </p:cNvPicPr>
          <p:nvPr/>
        </p:nvPicPr>
        <p:blipFill>
          <a:blip r:embed="rId3"/>
          <a:stretch>
            <a:fillRect/>
          </a:stretch>
        </p:blipFill>
        <p:spPr>
          <a:xfrm>
            <a:off x="1451598" y="872793"/>
            <a:ext cx="1719483" cy="4809744"/>
          </a:xfrm>
          <a:prstGeom prst="rect">
            <a:avLst/>
          </a:prstGeom>
        </p:spPr>
      </p:pic>
      <p:grpSp>
        <p:nvGrpSpPr>
          <p:cNvPr id="24" name="Group 23">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25" name="Rectangle 24">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A red and gold hat&#10;&#10;Description automatically generated">
            <a:extLst>
              <a:ext uri="{FF2B5EF4-FFF2-40B4-BE49-F238E27FC236}">
                <a16:creationId xmlns:a16="http://schemas.microsoft.com/office/drawing/2014/main" id="{3FDB3CB7-69EE-8148-ECB8-F233D82984F5}"/>
              </a:ext>
            </a:extLst>
          </p:cNvPr>
          <p:cNvPicPr>
            <a:picLocks noChangeAspect="1"/>
          </p:cNvPicPr>
          <p:nvPr/>
        </p:nvPicPr>
        <p:blipFill rotWithShape="1">
          <a:blip r:embed="rId4"/>
          <a:srcRect t="11855" b="15601"/>
          <a:stretch/>
        </p:blipFill>
        <p:spPr>
          <a:xfrm>
            <a:off x="4487333" y="1590468"/>
            <a:ext cx="3209544" cy="3374393"/>
          </a:xfrm>
          <a:prstGeom prst="rect">
            <a:avLst/>
          </a:prstGeom>
        </p:spPr>
      </p:pic>
      <p:grpSp>
        <p:nvGrpSpPr>
          <p:cNvPr id="28" name="Group 27">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9" name="Rectangle 28">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person in a blue and white dress&#10;&#10;Description automatically generated">
            <a:extLst>
              <a:ext uri="{FF2B5EF4-FFF2-40B4-BE49-F238E27FC236}">
                <a16:creationId xmlns:a16="http://schemas.microsoft.com/office/drawing/2014/main" id="{F9AA1C9A-BEF0-62DE-8669-1834E482276A}"/>
              </a:ext>
            </a:extLst>
          </p:cNvPr>
          <p:cNvPicPr>
            <a:picLocks noChangeAspect="1"/>
          </p:cNvPicPr>
          <p:nvPr/>
        </p:nvPicPr>
        <p:blipFill rotWithShape="1">
          <a:blip r:embed="rId5"/>
          <a:srcRect l="16257" r="12074"/>
          <a:stretch/>
        </p:blipFill>
        <p:spPr>
          <a:xfrm>
            <a:off x="8587998" y="872793"/>
            <a:ext cx="2585321" cy="4809744"/>
          </a:xfrm>
          <a:prstGeom prst="rect">
            <a:avLst/>
          </a:prstGeom>
        </p:spPr>
      </p:pic>
      <p:sp>
        <p:nvSpPr>
          <p:cNvPr id="14" name="TextBox 13">
            <a:extLst>
              <a:ext uri="{FF2B5EF4-FFF2-40B4-BE49-F238E27FC236}">
                <a16:creationId xmlns:a16="http://schemas.microsoft.com/office/drawing/2014/main" id="{2902D2FD-EC3A-D8AF-0AC3-09012E870323}"/>
              </a:ext>
            </a:extLst>
          </p:cNvPr>
          <p:cNvSpPr txBox="1"/>
          <p:nvPr/>
        </p:nvSpPr>
        <p:spPr>
          <a:xfrm>
            <a:off x="970219" y="6185998"/>
            <a:ext cx="2682240" cy="369332"/>
          </a:xfrm>
          <a:prstGeom prst="rect">
            <a:avLst/>
          </a:prstGeom>
          <a:noFill/>
        </p:spPr>
        <p:txBody>
          <a:bodyPr wrap="square" rtlCol="0">
            <a:spAutoFit/>
          </a:bodyPr>
          <a:lstStyle/>
          <a:p>
            <a:r>
              <a:rPr lang="en-IN" dirty="0"/>
              <a:t>Women A-Line Kurta</a:t>
            </a:r>
            <a:endParaRPr lang="en-GB" dirty="0"/>
          </a:p>
        </p:txBody>
      </p:sp>
      <p:sp>
        <p:nvSpPr>
          <p:cNvPr id="15" name="TextBox 14">
            <a:extLst>
              <a:ext uri="{FF2B5EF4-FFF2-40B4-BE49-F238E27FC236}">
                <a16:creationId xmlns:a16="http://schemas.microsoft.com/office/drawing/2014/main" id="{C184B341-463B-D27F-2E61-4998209E4CAF}"/>
              </a:ext>
            </a:extLst>
          </p:cNvPr>
          <p:cNvSpPr txBox="1"/>
          <p:nvPr/>
        </p:nvSpPr>
        <p:spPr>
          <a:xfrm>
            <a:off x="5199888" y="6149422"/>
            <a:ext cx="1792224" cy="369332"/>
          </a:xfrm>
          <a:prstGeom prst="rect">
            <a:avLst/>
          </a:prstGeom>
          <a:noFill/>
        </p:spPr>
        <p:txBody>
          <a:bodyPr wrap="square" rtlCol="0">
            <a:spAutoFit/>
          </a:bodyPr>
          <a:lstStyle/>
          <a:p>
            <a:r>
              <a:rPr lang="en-IN" dirty="0"/>
              <a:t>Men </a:t>
            </a:r>
            <a:r>
              <a:rPr lang="en-IN" dirty="0" err="1"/>
              <a:t>Pagdi</a:t>
            </a:r>
            <a:endParaRPr lang="en-GB" dirty="0"/>
          </a:p>
        </p:txBody>
      </p:sp>
      <p:sp>
        <p:nvSpPr>
          <p:cNvPr id="17" name="TextBox 16">
            <a:extLst>
              <a:ext uri="{FF2B5EF4-FFF2-40B4-BE49-F238E27FC236}">
                <a16:creationId xmlns:a16="http://schemas.microsoft.com/office/drawing/2014/main" id="{DD478E7F-655C-C0C3-A07A-7B39FDBEB30F}"/>
              </a:ext>
            </a:extLst>
          </p:cNvPr>
          <p:cNvSpPr txBox="1"/>
          <p:nvPr/>
        </p:nvSpPr>
        <p:spPr>
          <a:xfrm>
            <a:off x="8717279" y="6138567"/>
            <a:ext cx="2682241" cy="369332"/>
          </a:xfrm>
          <a:prstGeom prst="rect">
            <a:avLst/>
          </a:prstGeom>
          <a:noFill/>
        </p:spPr>
        <p:txBody>
          <a:bodyPr wrap="square" rtlCol="0">
            <a:spAutoFit/>
          </a:bodyPr>
          <a:lstStyle/>
          <a:p>
            <a:r>
              <a:rPr lang="en-IN" dirty="0"/>
              <a:t>Women Anarkali Kurta</a:t>
            </a:r>
            <a:endParaRPr lang="en-GB" dirty="0"/>
          </a:p>
        </p:txBody>
      </p:sp>
    </p:spTree>
    <p:extLst>
      <p:ext uri="{BB962C8B-B14F-4D97-AF65-F5344CB8AC3E}">
        <p14:creationId xmlns:p14="http://schemas.microsoft.com/office/powerpoint/2010/main" val="331614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723E-CA36-E9DC-B574-F165E4B6FDCA}"/>
              </a:ext>
            </a:extLst>
          </p:cNvPr>
          <p:cNvSpPr>
            <a:spLocks noGrp="1"/>
          </p:cNvSpPr>
          <p:nvPr>
            <p:ph type="title"/>
          </p:nvPr>
        </p:nvSpPr>
        <p:spPr>
          <a:xfrm>
            <a:off x="8290561" y="2938272"/>
            <a:ext cx="3599372" cy="998564"/>
          </a:xfrm>
        </p:spPr>
        <p:txBody>
          <a:bodyPr vert="horz" lIns="182880" tIns="182880" rIns="182880" bIns="182880" rtlCol="0" anchor="ctr">
            <a:normAutofit fontScale="90000"/>
          </a:bodyPr>
          <a:lstStyle/>
          <a:p>
            <a:r>
              <a:rPr lang="en-US" sz="2000" dirty="0"/>
              <a:t>Augmented IndoFashion Dataset Class counts</a:t>
            </a:r>
          </a:p>
        </p:txBody>
      </p:sp>
      <p:sp>
        <p:nvSpPr>
          <p:cNvPr id="10" name="Rectangle 9">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number of classes&#10;&#10;Description automatically generated">
            <a:extLst>
              <a:ext uri="{FF2B5EF4-FFF2-40B4-BE49-F238E27FC236}">
                <a16:creationId xmlns:a16="http://schemas.microsoft.com/office/drawing/2014/main" id="{E432F931-3D5F-2DBD-DE22-6A3202125391}"/>
              </a:ext>
            </a:extLst>
          </p:cNvPr>
          <p:cNvPicPr>
            <a:picLocks noChangeAspect="1"/>
          </p:cNvPicPr>
          <p:nvPr/>
        </p:nvPicPr>
        <p:blipFill>
          <a:blip r:embed="rId3"/>
          <a:stretch>
            <a:fillRect/>
          </a:stretch>
        </p:blipFill>
        <p:spPr>
          <a:xfrm>
            <a:off x="302067" y="295656"/>
            <a:ext cx="7833358" cy="6266688"/>
          </a:xfrm>
          <a:prstGeom prst="rect">
            <a:avLst/>
          </a:prstGeom>
        </p:spPr>
      </p:pic>
    </p:spTree>
    <p:extLst>
      <p:ext uri="{BB962C8B-B14F-4D97-AF65-F5344CB8AC3E}">
        <p14:creationId xmlns:p14="http://schemas.microsoft.com/office/powerpoint/2010/main" val="306572139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{93509C5D-C10A-434A-A85E-6A54E2B01462}tf16401369</Template>
  <TotalTime>4829</TotalTime>
  <Words>3197</Words>
  <Application>Microsoft Office PowerPoint</Application>
  <PresentationFormat>Widescreen</PresentationFormat>
  <Paragraphs>376</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Gill Sans MT</vt:lpstr>
      <vt:lpstr>Parcel</vt:lpstr>
      <vt:lpstr>IndiaFashion: Ethnic Apparel Classification model</vt:lpstr>
      <vt:lpstr>Introduction</vt:lpstr>
      <vt:lpstr>PowerPoint Presentation</vt:lpstr>
      <vt:lpstr>Literature Review</vt:lpstr>
      <vt:lpstr>Related Work- IndoFashion Dataset</vt:lpstr>
      <vt:lpstr>Dataset</vt:lpstr>
      <vt:lpstr>Dataset Collection Sources</vt:lpstr>
      <vt:lpstr>PowerPoint Presentation</vt:lpstr>
      <vt:lpstr>Augmented IndoFashion Dataset Class counts</vt:lpstr>
      <vt:lpstr>Dataset Statistics</vt:lpstr>
      <vt:lpstr>Pipeline</vt:lpstr>
      <vt:lpstr>ExperimentS</vt:lpstr>
      <vt:lpstr>Data augmentation</vt:lpstr>
      <vt:lpstr>Accuracy and Loss Charts - Resnet-50(J+F)</vt:lpstr>
      <vt:lpstr>Experiment results</vt:lpstr>
      <vt:lpstr>Experiment Results</vt:lpstr>
      <vt:lpstr>Handling Data Imbalance</vt:lpstr>
      <vt:lpstr>Handling Data Imbalance (Contd.)</vt:lpstr>
      <vt:lpstr>Accuracy and Loss Charts - Resnet-50(T+R)</vt:lpstr>
      <vt:lpstr>Experiment Results</vt:lpstr>
      <vt:lpstr>Confusion Matrix</vt:lpstr>
      <vt:lpstr>Key Findings</vt:lpstr>
      <vt:lpstr>Conclusion</vt:lpstr>
      <vt:lpstr>Future Work</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Fashion: Indian Ethnic Apparel Classification model</dc:title>
  <dc:creator>Dennis Vipin</dc:creator>
  <cp:lastModifiedBy>Sachin Patel</cp:lastModifiedBy>
  <cp:revision>29</cp:revision>
  <dcterms:created xsi:type="dcterms:W3CDTF">2022-11-27T23:38:41Z</dcterms:created>
  <dcterms:modified xsi:type="dcterms:W3CDTF">2023-08-17T07:52:15Z</dcterms:modified>
</cp:coreProperties>
</file>