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webextensions/webextension1.xml" ContentType="application/vnd.ms-office.webextension+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katesh Baskaran" initials="VB" lastIdx="1" clrIdx="0">
    <p:extLst>
      <p:ext uri="{19B8F6BF-5375-455C-9EA6-DF929625EA0E}">
        <p15:presenceInfo xmlns:p15="http://schemas.microsoft.com/office/powerpoint/2012/main" userId="8fbfdda13e399c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8-17T22:12:53.522"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C5CF3A6-42DE-4060-987B-6B7057F29077}" type="datetimeFigureOut">
              <a:rPr lang="en-US" smtClean="0"/>
              <a:t>8/17/2023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50267FD-4CC0-485C-B9AE-00423D866AB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0149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5CF3A6-42DE-4060-987B-6B7057F29077}" type="datetimeFigureOut">
              <a:rPr lang="en-US" smtClean="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267FD-4CC0-485C-B9AE-00423D866AB8}" type="slidenum">
              <a:rPr lang="en-US" smtClean="0"/>
              <a:t>‹#›</a:t>
            </a:fld>
            <a:endParaRPr lang="en-US"/>
          </a:p>
        </p:txBody>
      </p:sp>
    </p:spTree>
    <p:extLst>
      <p:ext uri="{BB962C8B-B14F-4D97-AF65-F5344CB8AC3E}">
        <p14:creationId xmlns:p14="http://schemas.microsoft.com/office/powerpoint/2010/main" val="3949638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CF3A6-42DE-4060-987B-6B7057F29077}"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67FD-4CC0-485C-B9AE-00423D866AB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554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CF3A6-42DE-4060-987B-6B7057F29077}"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67FD-4CC0-485C-B9AE-00423D866AB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38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CF3A6-42DE-4060-987B-6B7057F29077}"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67FD-4CC0-485C-B9AE-00423D866AB8}" type="slidenum">
              <a:rPr lang="en-US" smtClean="0"/>
              <a:t>‹#›</a:t>
            </a:fld>
            <a:endParaRPr lang="en-US"/>
          </a:p>
        </p:txBody>
      </p:sp>
    </p:spTree>
    <p:extLst>
      <p:ext uri="{BB962C8B-B14F-4D97-AF65-F5344CB8AC3E}">
        <p14:creationId xmlns:p14="http://schemas.microsoft.com/office/powerpoint/2010/main" val="3918267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CF3A6-42DE-4060-987B-6B7057F29077}"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67FD-4CC0-485C-B9AE-00423D866AB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007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CF3A6-42DE-4060-987B-6B7057F29077}"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67FD-4CC0-485C-B9AE-00423D866AB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7765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CF3A6-42DE-4060-987B-6B7057F29077}"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67FD-4CC0-485C-B9AE-00423D866AB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9604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CF3A6-42DE-4060-987B-6B7057F29077}"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67FD-4CC0-485C-B9AE-00423D866AB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4253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CF3A6-42DE-4060-987B-6B7057F29077}"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67FD-4CC0-485C-B9AE-00423D866AB8}" type="slidenum">
              <a:rPr lang="en-US" smtClean="0"/>
              <a:t>‹#›</a:t>
            </a:fld>
            <a:endParaRPr lang="en-US"/>
          </a:p>
        </p:txBody>
      </p:sp>
    </p:spTree>
    <p:extLst>
      <p:ext uri="{BB962C8B-B14F-4D97-AF65-F5344CB8AC3E}">
        <p14:creationId xmlns:p14="http://schemas.microsoft.com/office/powerpoint/2010/main" val="291804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CF3A6-42DE-4060-987B-6B7057F29077}"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67FD-4CC0-485C-B9AE-00423D866AB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6157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5CF3A6-42DE-4060-987B-6B7057F29077}" type="datetimeFigureOut">
              <a:rPr lang="en-US" smtClean="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267FD-4CC0-485C-B9AE-00423D866AB8}" type="slidenum">
              <a:rPr lang="en-US" smtClean="0"/>
              <a:t>‹#›</a:t>
            </a:fld>
            <a:endParaRPr lang="en-US"/>
          </a:p>
        </p:txBody>
      </p:sp>
    </p:spTree>
    <p:extLst>
      <p:ext uri="{BB962C8B-B14F-4D97-AF65-F5344CB8AC3E}">
        <p14:creationId xmlns:p14="http://schemas.microsoft.com/office/powerpoint/2010/main" val="2026047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5CF3A6-42DE-4060-987B-6B7057F29077}" type="datetimeFigureOut">
              <a:rPr lang="en-US" smtClean="0"/>
              <a:t>8/17/2023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267FD-4CC0-485C-B9AE-00423D866AB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8170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5CF3A6-42DE-4060-987B-6B7057F29077}" type="datetimeFigureOut">
              <a:rPr lang="en-US" smtClean="0"/>
              <a:t>8/17/2023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0267FD-4CC0-485C-B9AE-00423D866AB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7340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CF3A6-42DE-4060-987B-6B7057F29077}" type="datetimeFigureOut">
              <a:rPr lang="en-US" smtClean="0"/>
              <a:t>8/17/2023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0267FD-4CC0-485C-B9AE-00423D866AB8}" type="slidenum">
              <a:rPr lang="en-US" smtClean="0"/>
              <a:t>‹#›</a:t>
            </a:fld>
            <a:endParaRPr lang="en-US"/>
          </a:p>
        </p:txBody>
      </p:sp>
    </p:spTree>
    <p:extLst>
      <p:ext uri="{BB962C8B-B14F-4D97-AF65-F5344CB8AC3E}">
        <p14:creationId xmlns:p14="http://schemas.microsoft.com/office/powerpoint/2010/main" val="211693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5CF3A6-42DE-4060-987B-6B7057F29077}" type="datetimeFigureOut">
              <a:rPr lang="en-US" smtClean="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267FD-4CC0-485C-B9AE-00423D866AB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8969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5CF3A6-42DE-4060-987B-6B7057F29077}" type="datetimeFigureOut">
              <a:rPr lang="en-US" smtClean="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267FD-4CC0-485C-B9AE-00423D866AB8}" type="slidenum">
              <a:rPr lang="en-US" smtClean="0"/>
              <a:t>‹#›</a:t>
            </a:fld>
            <a:endParaRPr lang="en-US"/>
          </a:p>
        </p:txBody>
      </p:sp>
    </p:spTree>
    <p:extLst>
      <p:ext uri="{BB962C8B-B14F-4D97-AF65-F5344CB8AC3E}">
        <p14:creationId xmlns:p14="http://schemas.microsoft.com/office/powerpoint/2010/main" val="1523813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5CF3A6-42DE-4060-987B-6B7057F29077}" type="datetimeFigureOut">
              <a:rPr lang="en-US" smtClean="0"/>
              <a:t>8/17/2023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0267FD-4CC0-485C-B9AE-00423D866AB8}" type="slidenum">
              <a:rPr lang="en-US" smtClean="0"/>
              <a:t>‹#›</a:t>
            </a:fld>
            <a:endParaRPr lang="en-US"/>
          </a:p>
        </p:txBody>
      </p:sp>
    </p:spTree>
    <p:extLst>
      <p:ext uri="{BB962C8B-B14F-4D97-AF65-F5344CB8AC3E}">
        <p14:creationId xmlns:p14="http://schemas.microsoft.com/office/powerpoint/2010/main" val="3487834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44A0CA-C1C3-CBD0-9803-5FC37AC6C527}"/>
              </a:ext>
            </a:extLst>
          </p:cNvPr>
          <p:cNvSpPr>
            <a:spLocks noGrp="1"/>
          </p:cNvSpPr>
          <p:nvPr>
            <p:ph type="ctrTitle"/>
          </p:nvPr>
        </p:nvSpPr>
        <p:spPr/>
        <p:txBody>
          <a:bodyPr/>
          <a:lstStyle/>
          <a:p>
            <a:r>
              <a:rPr lang="en-US" dirty="0"/>
              <a:t>Sales Analysis</a:t>
            </a:r>
          </a:p>
        </p:txBody>
      </p:sp>
      <p:sp>
        <p:nvSpPr>
          <p:cNvPr id="7" name="Subtitle 6">
            <a:extLst>
              <a:ext uri="{FF2B5EF4-FFF2-40B4-BE49-F238E27FC236}">
                <a16:creationId xmlns:a16="http://schemas.microsoft.com/office/drawing/2014/main" id="{4A810360-E458-8389-1EC0-91E3E8ECBB3E}"/>
              </a:ext>
            </a:extLst>
          </p:cNvPr>
          <p:cNvSpPr>
            <a:spLocks noGrp="1"/>
          </p:cNvSpPr>
          <p:nvPr>
            <p:ph type="subTitle" idx="1"/>
          </p:nvPr>
        </p:nvSpPr>
        <p:spPr/>
        <p:txBody>
          <a:bodyPr>
            <a:normAutofit/>
          </a:bodyPr>
          <a:lstStyle/>
          <a:p>
            <a:r>
              <a:rPr lang="en-US" sz="4800" dirty="0"/>
              <a:t>USA 2014 - 2017</a:t>
            </a:r>
          </a:p>
        </p:txBody>
      </p:sp>
    </p:spTree>
    <p:extLst>
      <p:ext uri="{BB962C8B-B14F-4D97-AF65-F5344CB8AC3E}">
        <p14:creationId xmlns:p14="http://schemas.microsoft.com/office/powerpoint/2010/main" val="2275948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E8C0DF-CDB9-22EF-9A10-5963D2A459FB}"/>
              </a:ext>
            </a:extLst>
          </p:cNvPr>
          <p:cNvSpPr txBox="1"/>
          <p:nvPr/>
        </p:nvSpPr>
        <p:spPr>
          <a:xfrm>
            <a:off x="1063691" y="1188880"/>
            <a:ext cx="9619860" cy="1200329"/>
          </a:xfrm>
          <a:prstGeom prst="rect">
            <a:avLst/>
          </a:prstGeom>
          <a:noFill/>
        </p:spPr>
        <p:txBody>
          <a:bodyPr wrap="square">
            <a:spAutoFit/>
          </a:bodyPr>
          <a:lstStyle/>
          <a:p>
            <a:r>
              <a:rPr lang="en-US" dirty="0"/>
              <a:t>Sales analysis provides valuable information about the overall sales performance, including identifying patterns, trends, and areas of improvement. By analyzing sales data, businesses can gain a deeper understanding of their customer base, market dynamics, and sales strategies. This enables them to make data-driven decisions to optimize sales processes, improve customer satisfaction, and increase revenue.</a:t>
            </a:r>
          </a:p>
        </p:txBody>
      </p:sp>
      <p:sp>
        <p:nvSpPr>
          <p:cNvPr id="9" name="TextBox 8">
            <a:extLst>
              <a:ext uri="{FF2B5EF4-FFF2-40B4-BE49-F238E27FC236}">
                <a16:creationId xmlns:a16="http://schemas.microsoft.com/office/drawing/2014/main" id="{CD4A92DD-A1B2-784F-4F57-760F2B9C4E12}"/>
              </a:ext>
            </a:extLst>
          </p:cNvPr>
          <p:cNvSpPr txBox="1"/>
          <p:nvPr/>
        </p:nvSpPr>
        <p:spPr>
          <a:xfrm>
            <a:off x="1063691" y="2985796"/>
            <a:ext cx="9246636" cy="1200329"/>
          </a:xfrm>
          <a:prstGeom prst="rect">
            <a:avLst/>
          </a:prstGeom>
          <a:noFill/>
        </p:spPr>
        <p:txBody>
          <a:bodyPr wrap="square" rtlCol="0">
            <a:spAutoFit/>
          </a:bodyPr>
          <a:lstStyle/>
          <a:p>
            <a:r>
              <a:rPr lang="en-US" dirty="0"/>
              <a:t>Sales Analysis is process examine, evaluating sales data to gain insights into the performance and effectiveness of company sales efforts. It involves various aspects of sales such as revenue, quantity, marker trend, profit by region, state with sales details. So we can easily identify sales and profit about what ever wants in improve business growth.  </a:t>
            </a:r>
          </a:p>
        </p:txBody>
      </p:sp>
      <p:sp>
        <p:nvSpPr>
          <p:cNvPr id="11" name="TextBox 10">
            <a:extLst>
              <a:ext uri="{FF2B5EF4-FFF2-40B4-BE49-F238E27FC236}">
                <a16:creationId xmlns:a16="http://schemas.microsoft.com/office/drawing/2014/main" id="{FF777A99-19FC-B4E8-929B-629F5DB0B25C}"/>
              </a:ext>
            </a:extLst>
          </p:cNvPr>
          <p:cNvSpPr txBox="1"/>
          <p:nvPr/>
        </p:nvSpPr>
        <p:spPr>
          <a:xfrm>
            <a:off x="1063690" y="4460033"/>
            <a:ext cx="9088015" cy="646331"/>
          </a:xfrm>
          <a:prstGeom prst="rect">
            <a:avLst/>
          </a:prstGeom>
          <a:noFill/>
        </p:spPr>
        <p:txBody>
          <a:bodyPr wrap="square" rtlCol="0">
            <a:spAutoFit/>
          </a:bodyPr>
          <a:lstStyle/>
          <a:p>
            <a:r>
              <a:rPr lang="en-US" dirty="0"/>
              <a:t>Identify Sales Performance: Analyze sales data helps evaluate the overall sales performance of a business. This include examine sales revenue, sales growth, sales conversation rate. </a:t>
            </a:r>
          </a:p>
        </p:txBody>
      </p:sp>
      <p:sp>
        <p:nvSpPr>
          <p:cNvPr id="12" name="Rectangle 4">
            <a:extLst>
              <a:ext uri="{FF2B5EF4-FFF2-40B4-BE49-F238E27FC236}">
                <a16:creationId xmlns:a16="http://schemas.microsoft.com/office/drawing/2014/main" id="{3FBEC308-1C8D-83D4-6436-9BC11436E7D9}"/>
              </a:ext>
            </a:extLst>
          </p:cNvPr>
          <p:cNvSpPr>
            <a:spLocks noChangeArrowheads="1"/>
          </p:cNvSpPr>
          <p:nvPr/>
        </p:nvSpPr>
        <p:spPr bwMode="auto">
          <a:xfrm>
            <a:off x="0" y="0"/>
            <a:ext cx="12192000" cy="457200"/>
          </a:xfrm>
          <a:prstGeom prst="rect">
            <a:avLst/>
          </a:prstGeom>
          <a:solidFill>
            <a:srgbClr val="1B1B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C9D1D9"/>
                </a:solidFill>
                <a:effectLst/>
                <a:latin typeface="inherit"/>
              </a:rPr>
              <a:t>Market Analysis: Sales analysis involves evaluating market trends and competitors to understand the broader market dynamics.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5CFBA60A-A172-08F1-2B4C-ECD5CEF39060}"/>
              </a:ext>
            </a:extLst>
          </p:cNvPr>
          <p:cNvSpPr txBox="1"/>
          <p:nvPr/>
        </p:nvSpPr>
        <p:spPr>
          <a:xfrm>
            <a:off x="1138335" y="5337110"/>
            <a:ext cx="8677469" cy="923330"/>
          </a:xfrm>
          <a:prstGeom prst="rect">
            <a:avLst/>
          </a:prstGeom>
          <a:noFill/>
        </p:spPr>
        <p:txBody>
          <a:bodyPr wrap="square" rtlCol="0">
            <a:spAutoFit/>
          </a:bodyPr>
          <a:lstStyle/>
          <a:p>
            <a:r>
              <a:rPr lang="en-US" dirty="0"/>
              <a:t>Market Analysis are sales analysis evaluating market trend products and competitors to understand the broader market dynamics.</a:t>
            </a:r>
          </a:p>
          <a:p>
            <a:r>
              <a:rPr lang="en-US" dirty="0"/>
              <a:t> </a:t>
            </a:r>
          </a:p>
        </p:txBody>
      </p:sp>
    </p:spTree>
    <p:extLst>
      <p:ext uri="{BB962C8B-B14F-4D97-AF65-F5344CB8AC3E}">
        <p14:creationId xmlns:p14="http://schemas.microsoft.com/office/powerpoint/2010/main" val="751160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1396CA2A-8195-A26E-F7DD-7E8C1C050FF6}"/>
                  </a:ext>
                </a:extLst>
              </p:cNvPr>
              <p:cNvGraphicFramePr>
                <a:graphicFrameLocks noGrp="1"/>
              </p:cNvGraphicFramePr>
              <p:nvPr>
                <p:extLst>
                  <p:ext uri="{D42A27DB-BD31-4B8C-83A1-F6EECF244321}">
                    <p14:modId xmlns:p14="http://schemas.microsoft.com/office/powerpoint/2010/main" val="3619110140"/>
                  </p:ext>
                </p:extLst>
              </p:nvPr>
            </p:nvGraphicFramePr>
            <p:xfrm>
              <a:off x="811763" y="712469"/>
              <a:ext cx="10655559" cy="539908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Microsoft Power BI">
                <a:extLst>
                  <a:ext uri="{FF2B5EF4-FFF2-40B4-BE49-F238E27FC236}">
                    <a16:creationId xmlns:a16="http://schemas.microsoft.com/office/drawing/2014/main" id="{1396CA2A-8195-A26E-F7DD-7E8C1C050FF6}"/>
                  </a:ext>
                </a:extLst>
              </p:cNvPr>
              <p:cNvPicPr>
                <a:picLocks noGrp="1" noRot="1" noChangeAspect="1" noMove="1" noResize="1" noEditPoints="1" noAdjustHandles="1" noChangeArrowheads="1" noChangeShapeType="1"/>
              </p:cNvPicPr>
              <p:nvPr/>
            </p:nvPicPr>
            <p:blipFill>
              <a:blip r:embed="rId3"/>
              <a:stretch>
                <a:fillRect/>
              </a:stretch>
            </p:blipFill>
            <p:spPr>
              <a:xfrm>
                <a:off x="811763" y="712469"/>
                <a:ext cx="10655559" cy="5399082"/>
              </a:xfrm>
              <a:prstGeom prst="rect">
                <a:avLst/>
              </a:prstGeom>
            </p:spPr>
          </p:pic>
        </mc:Fallback>
      </mc:AlternateContent>
    </p:spTree>
    <p:extLst>
      <p:ext uri="{BB962C8B-B14F-4D97-AF65-F5344CB8AC3E}">
        <p14:creationId xmlns:p14="http://schemas.microsoft.com/office/powerpoint/2010/main" val="398552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94BF00-70CF-B46F-4D14-6B8D11813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49" y="727933"/>
            <a:ext cx="4310743" cy="2257864"/>
          </a:xfrm>
          <a:prstGeom prst="rect">
            <a:avLst/>
          </a:prstGeom>
        </p:spPr>
      </p:pic>
      <p:sp>
        <p:nvSpPr>
          <p:cNvPr id="7" name="TextBox 6">
            <a:extLst>
              <a:ext uri="{FF2B5EF4-FFF2-40B4-BE49-F238E27FC236}">
                <a16:creationId xmlns:a16="http://schemas.microsoft.com/office/drawing/2014/main" id="{EBAEF06F-9FB9-2508-AC18-7B24254CD322}"/>
              </a:ext>
            </a:extLst>
          </p:cNvPr>
          <p:cNvSpPr txBox="1"/>
          <p:nvPr/>
        </p:nvSpPr>
        <p:spPr>
          <a:xfrm>
            <a:off x="5411756" y="820392"/>
            <a:ext cx="5589036" cy="1569660"/>
          </a:xfrm>
          <a:prstGeom prst="rect">
            <a:avLst/>
          </a:prstGeom>
          <a:noFill/>
        </p:spPr>
        <p:txBody>
          <a:bodyPr wrap="square" rtlCol="0">
            <a:spAutoFit/>
          </a:bodyPr>
          <a:lstStyle/>
          <a:p>
            <a:r>
              <a:rPr lang="en-US" sz="1600" dirty="0"/>
              <a:t>          Between 2014 to 2017, Technology had the largest increase in sum of Profit (135.82%) while Furniture has the largest decrease (44.70 %). The most recent Sum of Profit anomaly was in 201, when had a high of 6,959.95.</a:t>
            </a:r>
          </a:p>
          <a:p>
            <a:r>
              <a:rPr lang="en-US" sz="1600" dirty="0"/>
              <a:t>       Across Technology had the most interesting recent trend and starts trending up on 2014, rising by 135.82 %  in 3 Years.</a:t>
            </a:r>
          </a:p>
        </p:txBody>
      </p:sp>
      <p:sp>
        <p:nvSpPr>
          <p:cNvPr id="8" name="TextBox 7">
            <a:extLst>
              <a:ext uri="{FF2B5EF4-FFF2-40B4-BE49-F238E27FC236}">
                <a16:creationId xmlns:a16="http://schemas.microsoft.com/office/drawing/2014/main" id="{B4D4F735-6BCC-535B-43B5-85A136BEE1E5}"/>
              </a:ext>
            </a:extLst>
          </p:cNvPr>
          <p:cNvSpPr txBox="1"/>
          <p:nvPr/>
        </p:nvSpPr>
        <p:spPr>
          <a:xfrm>
            <a:off x="5411756" y="2442167"/>
            <a:ext cx="5934268" cy="646331"/>
          </a:xfrm>
          <a:prstGeom prst="rect">
            <a:avLst/>
          </a:prstGeom>
          <a:noFill/>
        </p:spPr>
        <p:txBody>
          <a:bodyPr wrap="square" rtlCol="0">
            <a:spAutoFit/>
          </a:bodyPr>
          <a:lstStyle/>
          <a:p>
            <a:r>
              <a:rPr lang="en-US" dirty="0"/>
              <a:t>    New York in Sub Category like </a:t>
            </a:r>
            <a:r>
              <a:rPr lang="en-US" sz="1200" dirty="0"/>
              <a:t>Phones</a:t>
            </a:r>
            <a:r>
              <a:rPr lang="en-US" dirty="0"/>
              <a:t>, Accessories, Machines, Copiers are made 3.00% Profit of Month in April</a:t>
            </a:r>
          </a:p>
        </p:txBody>
      </p:sp>
      <p:pic>
        <p:nvPicPr>
          <p:cNvPr id="10" name="Picture 9">
            <a:extLst>
              <a:ext uri="{FF2B5EF4-FFF2-40B4-BE49-F238E27FC236}">
                <a16:creationId xmlns:a16="http://schemas.microsoft.com/office/drawing/2014/main" id="{7EE5E15C-6E50-7DDD-92E4-5B3D554EE2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49" y="3150541"/>
            <a:ext cx="2136709" cy="2291820"/>
          </a:xfrm>
          <a:prstGeom prst="rect">
            <a:avLst/>
          </a:prstGeom>
        </p:spPr>
      </p:pic>
      <p:pic>
        <p:nvPicPr>
          <p:cNvPr id="12" name="Picture 11">
            <a:extLst>
              <a:ext uri="{FF2B5EF4-FFF2-40B4-BE49-F238E27FC236}">
                <a16:creationId xmlns:a16="http://schemas.microsoft.com/office/drawing/2014/main" id="{B33A3A23-35C9-3B81-D62D-97EB46814D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820" y="3521521"/>
            <a:ext cx="2799184" cy="1948390"/>
          </a:xfrm>
          <a:prstGeom prst="rect">
            <a:avLst/>
          </a:prstGeom>
        </p:spPr>
      </p:pic>
      <p:sp>
        <p:nvSpPr>
          <p:cNvPr id="14" name="TextBox 13">
            <a:extLst>
              <a:ext uri="{FF2B5EF4-FFF2-40B4-BE49-F238E27FC236}">
                <a16:creationId xmlns:a16="http://schemas.microsoft.com/office/drawing/2014/main" id="{A98751DE-242E-63C6-0DEF-0E49685554BB}"/>
              </a:ext>
            </a:extLst>
          </p:cNvPr>
          <p:cNvSpPr txBox="1"/>
          <p:nvPr/>
        </p:nvSpPr>
        <p:spPr>
          <a:xfrm>
            <a:off x="5701004" y="3175286"/>
            <a:ext cx="4637314" cy="646331"/>
          </a:xfrm>
          <a:prstGeom prst="rect">
            <a:avLst/>
          </a:prstGeom>
          <a:noFill/>
        </p:spPr>
        <p:txBody>
          <a:bodyPr wrap="square" rtlCol="0">
            <a:spAutoFit/>
          </a:bodyPr>
          <a:lstStyle/>
          <a:p>
            <a:r>
              <a:rPr lang="en-US" dirty="0"/>
              <a:t>   Texas in Sub Category made 6.36% Profit Office products are office suppliers </a:t>
            </a:r>
          </a:p>
        </p:txBody>
      </p:sp>
      <p:sp>
        <p:nvSpPr>
          <p:cNvPr id="15" name="TextBox 14">
            <a:extLst>
              <a:ext uri="{FF2B5EF4-FFF2-40B4-BE49-F238E27FC236}">
                <a16:creationId xmlns:a16="http://schemas.microsoft.com/office/drawing/2014/main" id="{CF01B137-D789-4F0C-5E28-0C015C58D8DC}"/>
              </a:ext>
            </a:extLst>
          </p:cNvPr>
          <p:cNvSpPr txBox="1"/>
          <p:nvPr/>
        </p:nvSpPr>
        <p:spPr>
          <a:xfrm>
            <a:off x="5701004" y="3706187"/>
            <a:ext cx="5260911" cy="923330"/>
          </a:xfrm>
          <a:prstGeom prst="rect">
            <a:avLst/>
          </a:prstGeom>
          <a:noFill/>
        </p:spPr>
        <p:txBody>
          <a:bodyPr wrap="square" rtlCol="0">
            <a:spAutoFit/>
          </a:bodyPr>
          <a:lstStyle/>
          <a:p>
            <a:r>
              <a:rPr lang="en-US" dirty="0"/>
              <a:t>West had the highest profit at 52,609.85 followed by East, South, Central. West accounted for 42.95% of profit.</a:t>
            </a:r>
          </a:p>
        </p:txBody>
      </p:sp>
      <p:sp>
        <p:nvSpPr>
          <p:cNvPr id="17" name="TextBox 16">
            <a:extLst>
              <a:ext uri="{FF2B5EF4-FFF2-40B4-BE49-F238E27FC236}">
                <a16:creationId xmlns:a16="http://schemas.microsoft.com/office/drawing/2014/main" id="{8543B079-6E5D-EB20-6511-142F5BE59C3F}"/>
              </a:ext>
            </a:extLst>
          </p:cNvPr>
          <p:cNvSpPr txBox="1"/>
          <p:nvPr/>
        </p:nvSpPr>
        <p:spPr>
          <a:xfrm>
            <a:off x="6287278" y="4477644"/>
            <a:ext cx="4673083" cy="1477328"/>
          </a:xfrm>
          <a:prstGeom prst="rect">
            <a:avLst/>
          </a:prstGeom>
          <a:noFill/>
        </p:spPr>
        <p:txBody>
          <a:bodyPr wrap="square" rtlCol="0">
            <a:spAutoFit/>
          </a:bodyPr>
          <a:lstStyle/>
          <a:p>
            <a:r>
              <a:rPr lang="en-US" dirty="0"/>
              <a:t>       Chairs had the highest </a:t>
            </a:r>
            <a:r>
              <a:rPr lang="en-US" sz="1200" dirty="0"/>
              <a:t>total</a:t>
            </a:r>
            <a:r>
              <a:rPr lang="en-US" dirty="0"/>
              <a:t> profit at 6,592.72, followed by Bookcases tables and furnishing Illinois in Sub category made 11.92%. Chairs had the highest average profit at 599.34, followed by Bookcases, Furnishings and Tables.</a:t>
            </a:r>
          </a:p>
        </p:txBody>
      </p:sp>
    </p:spTree>
    <p:extLst>
      <p:ext uri="{BB962C8B-B14F-4D97-AF65-F5344CB8AC3E}">
        <p14:creationId xmlns:p14="http://schemas.microsoft.com/office/powerpoint/2010/main" val="28536987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7.png"/></Relationships>
</file>

<file path=ppt/webextensions/webextension1.xml><?xml version="1.0" encoding="utf-8"?>
<we:webextension xmlns:we="http://schemas.microsoft.com/office/webextensions/webextension/2010/11" id="{B7D7D3F7-AD52-4608-8816-F43B7F2C4A65}">
  <we:reference id="wa200003233" version="2.0.0.3" store="en-US" storeType="OMEX"/>
  <we:alternateReferences>
    <we:reference id="WA200003233" version="2.0.0.3" store="WA200003233" storeType="OMEX"/>
  </we:alternateReferences>
  <we:properties>
    <we:property name="reportUrl" value="&quot;/groups/me/reports/8d812de5-9a81-45c7-b47b-c10d59e27a48/ReportSection?bookmarkGuid=62f1999d-4981-4ba2-a44b-4ca11add7060&amp;bookmarkUsage=1&amp;ctid=e94a0377-073b-46a6-aab0-c67d835f943d&amp;fromEntryPoint=export&quot;"/>
    <we:property name="reportName" value="&quot;sales&quot;"/>
    <we:property name="reportState" value="&quot;CONNECTED&quot;"/>
    <we:property name="embedUrl" value="&quot;/reportEmbed?reportId=8d812de5-9a81-45c7-b47b-c10d59e27a48&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quot;"/>
    <we:property name="pageDisplayName" value="&quot;Page 1&quot;"/>
    <we:property name="datasetId" value="&quot;b2bd0d87-a088-4cf1-ab92-213d1362771f&quot;"/>
    <we:property name="backgroundColor" value="&quot;#FFFFFF&quot;"/>
    <we:property name="bookmark" value="&quot;H4sIAAAAAAAAA+1a227bOBD9lUAvfTEKipQsq2+5FQtsu80mRYHFIgiG0thmK4taikrjBvn3JSnLiVPfkjiOmvrJ0pAmZ84MyTNDXXupKIsMxn/BCL133oGU30agvu35XsfLZ2WM0NhnfWCABDhDpCE1vWShhcxL7921p0ENUH8RZQWZHdAI/z3veJBlJzCwb33ISux4BapS5pCJH1h3Nk1aVXjT8fCqyKQCO+SZBo122EvT3bwbVfy3zMwIiRaXeIaJrqWnWEilm/eOV9ZPTqXZNjuYm/BQ5hpEbga2MgxJGgL42ENGaUQYj4mV90WmJ134+PiqUMae6waW964ReBSkXZ8gkCTohjEwzo0KelzYPvvpJeQJpp4zTGFZTrTYHwwUDqBR6nim8VBm1WiO/ExWKsFT7LumXAs9NnOcQYblvkFzXIrSuzEYnihpEL5tdML3VT7BgNjXofx+qNAAnFrBuZGUIh9kE3/cAvW5NiQBZY2Q/KtB0gJi/iBViupg7DA5EqqBmHbuqf3CthrjjIjGJPS7PAQWkDRhFClwO/RSqzVeaS6vZg23o5EwwgR44PvdEFNIWIj+4oBpSzCYx77Qv0k0LDK2DofID3sR0pjHPEwo8Tnxu+134N8V1P1+DxcuNrd2YhwAjVKzrgkQmhJGYhasdOKhgWgglUgMKPf9uMnNyB1ePzum055oWnc76Gwdu4pfTKYatxvCUxzYP89CyB6xHEdQ3F+NNcsxk329Q2emsNiIfoZwPXfHW9zvRz7v04QxiJjfI1HQa83C+mWCY03u1SKNH74jvLjK6x+J6yithB6OUIvEvn3Avm4H+qdiMHSqnCWmd3p8We8g7SJWnVo7m/LZl0+mP2ipHrcfauAZHl+1naEsJ5k+4UFA/Lgbox+Y9JBwH59AMnfBuY3g9HcbxdZ8ce2dyqwZ1D5aGuEUKL3JGtp5qrWeOpXfH+qmLXHEtfjhlnS5kyI8mI/8IQyqKhmOP+AlzomPafvPTY0GX0CJuprqVH+8SZMC8XQ8b8bKT/Zgvjhqct47inlWuHcrsM0Tc7x/ENSjffTawTHMVhmasMNnAT4fZa6Hu3U1D5ojeG2p8baKCzgYYa7bDd7GyviFuJT6s8202p5nLbzaWVAmc9RkwyWyO6TCTNvQ1A1PMmUL5/VdKOR2MFedq+dSMnNPtYlGkcyu+brtvwrV2Ezn2memeTtV3vxDlEbhDIrShom9djWiFJ16f+L4mXET5YnI82Zmu6yWaN0sxwVKzw5lOikpHaduzPkCWWXRyqssa+4Mev0eCWkYUdbtsZR203T1xc9u93mG3SeVeaUPh4bktH33WVzl2XaVfhogdZ2eAQ1SP8AwJSyM/KjbJb/ALWZr750WpmprnKS4i+RHnnO2JeEsDAJKUhIyQPADgks+wGlLIG/ugucjQlmph2URe7dXzHd0+uw+wdq7VW2zB8lrz5xuk8qn3ecOoBr8uqzairosMUyp3/NpzKgPQY/Q1R9X/LYZ966S9TyVmpc+GF+ckywpZa/chDKRz6clq4/61x6Sk/Vasw8a9uIeCxkLusgZEkOjn8A+NhmVstSQXRzKdN6nZCv9X2YiQTXjfG+Ehh/YhxQ0OHuKej6Bdbudy/yiM/fa+yDsR85ubJdNm2HfHJl/pPJ7/sYo1RwXc0Oqyb83yx1nUaldiIQnEacxicI44QQSTsOVLtxWWj8UxcXHlvnwAEqRvJAD7wJy7jS4mW+frHRZQIInkOMcO119LLVALrXVVoemht7c/A8QO5tI8zAAAA==&quot;"/>
    <we:property name="initialStateBookmark" value="&quot;H4sIAAAAAAAAA+1a3U/jOBD/V1Be9qVaOXHSNPvG1+okYOEKQjqdEJok09S7aZxzHKCL+N/PdpqWsi0tUEqAPjUZu/Pxm7E9M86tFbMiT2H4AwZofbN2OP81APFry7ZaVjaiHR8fHG13Dy5/bB/tKzLPJeNZYX27tSSIBOU5K0pINQdF/PeiZUGankCi33qQFtiychQFzyBlv7GarIakKPGuZeFNnnIBmuWpBIma7ZWart6VbPsrVRIhkuwKTzGSFbWLOReyfm9ZRfVkVJoe08yMwF2eSWCZYqxp6JHYA7Cxg9RxfELDgGh6j6VyNCUc7t/kQtlzW+Pw3QxC6Ltx2yYIJHLbXgA0DJUKcpjrOdvxFWQRxpYxTGBRjLTYThKBCdRK7U8N7vK0HMygn/JSRNjFnhnKJJNDJeMUUiy2FZrDghXWncLwRHCF8GTQEL+X2QgDol/7/HpXoAI41oQLRSlYlqQjf0yAOqsMiUBoI3j4UyGpAVF/4CJGsTM0mOwxUUPstB6o/ca2KuMUyQmIZ7dDD6hL4og66ECoWT9qtcQbGfKbacM1N+L5GEHo2nbbwxgi6qE9P2CaEgzqscfkJ4mGecZW4eDbXsdHJwiD0IscYofEbjffgX+XUM37HC6cb27lxMAFx4/VuiZAnJhQElB3oRN3FUQJFyxSoDz04yo3I3N4/emYVnOiadntoLV27MrwciRq2GwIu5joP09DSJ+xHAeQP1yNVZajhP28l86MYdER/QrhemGOt6DX8+2w50SUgk/tDvHdTmMW1rsJjiVzrwZp/PQd4c1VXv5IXEZpwWR/gJJF+u0Qe7IZ6HdZ0jeqnEZqdrx/Ve0gzUqsWpV2uuTTL8dqPkgunrcfSghT3L9peobyeJJpk9B1iR20A7RdVR6S0MYXJJmb4FxHcNqbjWJtvri1ujytmepHnUYYBQprtIY2nmqsp7r8+qluWlOOuFR+uCZd7pUIT85H/mIKVRH1h4d4hTPiYzz+51CtwTkIVnVTjerPN2nUER7zs6asPNYH8+VeXfPeU8zSxK0JQQ+PzLH+QRDP9tFHB0dltkKlCRt85uBzxDPZ36yrWdDswUcrjdfVXMBkgJlsNngra+Pn7IrLM11pNb3Omnu1M6dNZlKTFbfI7iUVSmydpq5YyDhbuKjuQiHTzEx3rpIleGqeKhOVIqle89XYfyWKoRJnxqfEfB0rr/7BCqVwCnmhw0RfuypSjEa9Axy+Mm6sOGFZVkvWy+oRrevlOEfpaVZqkuDc5NS1OeeQlhqtrEzT+s6g0+sQz/F8h7Y7NHbacbz44mez+7zC7hPzrJS7fZXkNH33md/lWXeXfhwgVZ+eguPGtoteTKjn2367Td7BLWZj753mlmpLnKS4ieRnnnN6JAqp57oOiYlHAcF2CT7yAU5TAnl1FzxHCEUpnlZFbE2umO/pdGY+wdqaqLbag+SjV06TovJl97kJlMn7zao1qU0jlSn1OrYTUMcGt0OcxR9XfNqKe9PJep1OzVsfjG+ekzzSyl64CaUsm52WLD7qP3pIjtZrlX04XifoUI9St40hRaLS6BdkH6uMSl5ISC93eTzrU7KF/i9SFqGYcr41QJUf6IcYJBh78koew2pcy1K/aMy9tQ6Z/sjZ8DbVtGL7ZU/9I+bX2RelVH1czAypuv5ebe44jUrlQiRh5IdOQHwviEICUeh4C124rrK+z/LLo4b5cAcKFr2RA+8DcmE0uJttHy9lkUOEJ5DhDDtNfyzWQD5qq+4OWUaGQpbpbudy80fK/Q+frI4PFDEAAA==&quot;"/>
    <we:property name="isFiltersActionButtonVisible" value="true"/>
    <we:property name="reportEmbeddedTime" value="&quot;2023-08-17T16:16:15.170Z&quot;"/>
    <we:property name="creatorTenantId" value="&quot;e94a0377-073b-46a6-aab0-c67d835f943d&quot;"/>
    <we:property name="creatorUserId" value="&quot;10032002D7FDA3AE&quot;"/>
    <we:property name="creatorSessionId" value="&quot;b9558db8-fd78-4f97-9ed5-18d755864fdc&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Organic</Template>
  <TotalTime>105</TotalTime>
  <Words>370</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Garamond</vt:lpstr>
      <vt:lpstr>inherit</vt:lpstr>
      <vt:lpstr>Organic</vt:lpstr>
      <vt:lpstr>Sales Analysis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Analysis</dc:title>
  <dc:creator>Venkatesh Baskaran</dc:creator>
  <cp:lastModifiedBy>Venkatesh Baskaran</cp:lastModifiedBy>
  <cp:revision>1</cp:revision>
  <dcterms:created xsi:type="dcterms:W3CDTF">2023-08-17T16:08:17Z</dcterms:created>
  <dcterms:modified xsi:type="dcterms:W3CDTF">2023-08-17T17:53:59Z</dcterms:modified>
</cp:coreProperties>
</file>