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199625"/>
            <a:ext cx="8219453" cy="2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3815189"/>
            <a:ext cx="8164063" cy="27435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6073" y="237743"/>
            <a:ext cx="6857365" cy="1484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116" y="1701165"/>
            <a:ext cx="7676515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ode/barkhaverma/fake-news-dete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rjet.net/archives/V7/i5/IRJET-V7I51102.pdf" TargetMode="External"/><Relationship Id="rId4" Type="http://schemas.openxmlformats.org/officeDocument/2006/relationships/hyperlink" Target="http://www.researchgate.net/publication/343916946_Fake_News_Dete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3829"/>
              </a:lnSpc>
              <a:spcBef>
                <a:spcPts val="235"/>
              </a:spcBef>
            </a:pPr>
            <a:r>
              <a:rPr spc="-5" dirty="0"/>
              <a:t>Department of Computer </a:t>
            </a:r>
            <a:r>
              <a:rPr spc="-10" dirty="0"/>
              <a:t>Science </a:t>
            </a:r>
            <a:r>
              <a:rPr dirty="0"/>
              <a:t>&amp; </a:t>
            </a:r>
            <a:r>
              <a:rPr spc="-875" dirty="0"/>
              <a:t> </a:t>
            </a:r>
            <a:r>
              <a:rPr spc="-5" dirty="0"/>
              <a:t>Engineering</a:t>
            </a:r>
          </a:p>
          <a:p>
            <a:pPr algn="ctr">
              <a:lnSpc>
                <a:spcPts val="3695"/>
              </a:lnSpc>
            </a:pPr>
            <a:r>
              <a:rPr spc="-50" dirty="0" smtClean="0">
                <a:solidFill>
                  <a:srgbClr val="FF0000"/>
                </a:solidFill>
              </a:rPr>
              <a:t> </a:t>
            </a:r>
            <a:r>
              <a:rPr lang="en-US" spc="-50" dirty="0" smtClean="0">
                <a:solidFill>
                  <a:srgbClr val="FF0000"/>
                </a:solidFill>
              </a:rPr>
              <a:t>Final -</a:t>
            </a:r>
            <a:r>
              <a:rPr spc="-10" dirty="0" smtClean="0">
                <a:solidFill>
                  <a:srgbClr val="FF0000"/>
                </a:solidFill>
              </a:rPr>
              <a:t>Presentation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4116" y="1701165"/>
            <a:ext cx="7676515" cy="4231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18490" algn="ctr">
              <a:lnSpc>
                <a:spcPts val="2375"/>
              </a:lnSpc>
              <a:spcBef>
                <a:spcPts val="100"/>
              </a:spcBef>
            </a:pPr>
            <a:r>
              <a:rPr spc="-5" dirty="0"/>
              <a:t>On</a:t>
            </a:r>
          </a:p>
          <a:p>
            <a:pPr marL="25400" marR="650875" algn="ctr">
              <a:lnSpc>
                <a:spcPts val="3829"/>
              </a:lnSpc>
              <a:spcBef>
                <a:spcPts val="110"/>
              </a:spcBef>
            </a:pPr>
            <a:r>
              <a:rPr sz="3200" spc="-10" dirty="0"/>
              <a:t>Fake </a:t>
            </a:r>
            <a:r>
              <a:rPr sz="3200" spc="-5" dirty="0"/>
              <a:t>News Detection </a:t>
            </a:r>
            <a:r>
              <a:rPr sz="3200" spc="-10" dirty="0"/>
              <a:t>using </a:t>
            </a:r>
            <a:r>
              <a:rPr lang="en-US" sz="3200" spc="-5" dirty="0" smtClean="0"/>
              <a:t>Passive </a:t>
            </a:r>
            <a:r>
              <a:rPr lang="en-US" sz="3200" spc="-5" smtClean="0"/>
              <a:t>Aggressive Classifier</a:t>
            </a:r>
            <a:endParaRPr sz="3200" dirty="0"/>
          </a:p>
          <a:p>
            <a:pPr marR="618490" algn="ctr">
              <a:lnSpc>
                <a:spcPts val="2285"/>
              </a:lnSpc>
            </a:pPr>
            <a:r>
              <a:rPr sz="2800" dirty="0" smtClean="0"/>
              <a:t>(Session</a:t>
            </a:r>
            <a:r>
              <a:rPr sz="2800" dirty="0"/>
              <a:t>:</a:t>
            </a:r>
            <a:r>
              <a:rPr sz="2800" spc="-25" dirty="0"/>
              <a:t> </a:t>
            </a:r>
            <a:r>
              <a:rPr sz="2800" spc="-5" dirty="0"/>
              <a:t>July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5" dirty="0"/>
              <a:t> </a:t>
            </a:r>
            <a:r>
              <a:rPr sz="2800" spc="-5" dirty="0"/>
              <a:t>Dec</a:t>
            </a:r>
            <a:r>
              <a:rPr sz="2800" spc="-20" dirty="0"/>
              <a:t> </a:t>
            </a:r>
            <a:r>
              <a:rPr sz="2800" spc="-5" dirty="0"/>
              <a:t>2022)</a:t>
            </a:r>
            <a:endParaRPr sz="280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/>
          </a:p>
          <a:p>
            <a:pPr marR="617220" algn="ctr">
              <a:lnSpc>
                <a:spcPct val="100000"/>
              </a:lnSpc>
            </a:pPr>
            <a:r>
              <a:rPr sz="3200" spc="-10" dirty="0" smtClean="0">
                <a:latin typeface="Times New Roman"/>
                <a:cs typeface="Times New Roman"/>
              </a:rPr>
              <a:t>PROJECT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–</a:t>
            </a:r>
            <a:r>
              <a:rPr lang="en-US" sz="3200" dirty="0" smtClean="0">
                <a:latin typeface="Times New Roman"/>
                <a:cs typeface="Times New Roman"/>
              </a:rPr>
              <a:t>II-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7</a:t>
            </a:r>
            <a:r>
              <a:rPr sz="3150" spc="30" baseline="31746" dirty="0">
                <a:latin typeface="Times New Roman"/>
                <a:cs typeface="Times New Roman"/>
              </a:rPr>
              <a:t>th</a:t>
            </a:r>
            <a:r>
              <a:rPr sz="3150" spc="390" baseline="31746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(BTCS-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703-18)</a:t>
            </a:r>
          </a:p>
          <a:p>
            <a:pPr marL="67310">
              <a:lnSpc>
                <a:spcPts val="2865"/>
              </a:lnSpc>
              <a:spcBef>
                <a:spcPts val="1065"/>
              </a:spcBef>
            </a:pPr>
            <a:r>
              <a:rPr sz="2400" spc="-5" dirty="0">
                <a:latin typeface="Calibri"/>
                <a:cs typeface="Calibri"/>
              </a:rPr>
              <a:t>Presented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7310" marR="43180">
              <a:lnSpc>
                <a:spcPts val="2850"/>
              </a:lnSpc>
              <a:spcBef>
                <a:spcPts val="105"/>
              </a:spcBef>
            </a:pPr>
            <a:r>
              <a:rPr sz="2400" b="0" spc="-5" dirty="0">
                <a:latin typeface="Calibri"/>
                <a:cs typeface="Calibri"/>
              </a:rPr>
              <a:t>Name of Student </a:t>
            </a:r>
            <a:r>
              <a:rPr sz="2400" b="0" dirty="0">
                <a:latin typeface="Calibri"/>
                <a:cs typeface="Calibri"/>
              </a:rPr>
              <a:t>: </a:t>
            </a:r>
            <a:r>
              <a:rPr sz="2400" b="0" spc="-5" dirty="0">
                <a:latin typeface="Calibri"/>
                <a:cs typeface="Calibri"/>
              </a:rPr>
              <a:t>Rohit Rattan </a:t>
            </a:r>
            <a:r>
              <a:rPr sz="2400" b="0" dirty="0">
                <a:latin typeface="Calibri"/>
                <a:cs typeface="Calibri"/>
              </a:rPr>
              <a:t>, </a:t>
            </a:r>
            <a:r>
              <a:rPr sz="2400" b="0" spc="-5" dirty="0">
                <a:latin typeface="Calibri"/>
                <a:cs typeface="Calibri"/>
              </a:rPr>
              <a:t>Sachin Kumar, Sumaira Nabi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Roll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Number </a:t>
            </a:r>
            <a:r>
              <a:rPr sz="2400" b="0" dirty="0">
                <a:latin typeface="Calibri"/>
                <a:cs typeface="Calibri"/>
              </a:rPr>
              <a:t>: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1906135,1906136,1906153</a:t>
            </a:r>
            <a:endParaRPr sz="2400" dirty="0">
              <a:latin typeface="Calibri"/>
              <a:cs typeface="Calibri"/>
            </a:endParaRPr>
          </a:p>
          <a:p>
            <a:pPr marL="67310">
              <a:lnSpc>
                <a:spcPts val="2760"/>
              </a:lnSpc>
            </a:pPr>
            <a:r>
              <a:rPr sz="2400" b="0" spc="-5" dirty="0">
                <a:latin typeface="Calibri"/>
                <a:cs typeface="Calibri"/>
              </a:rPr>
              <a:t>Branch: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B.tech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(C.S.E.)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0"/>
            <a:ext cx="1523999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989" y="309879"/>
            <a:ext cx="2359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3092" y="1616455"/>
            <a:ext cx="76581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Fake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media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Stahl.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spcBef>
                <a:spcPts val="1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  <a:hlinkClick r:id="rId3"/>
              </a:rPr>
              <a:t>https://www.kaggle.com/code/barkhaverma/fake-news-detection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spcBef>
                <a:spcPts val="1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https://colab.research.google.com/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spcBef>
                <a:spcPts val="1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https://en.wikipedia.org/wiki/Natural_language_processing</a:t>
            </a:r>
            <a:endParaRPr sz="1800">
              <a:latin typeface="Arial MT"/>
              <a:cs typeface="Arial MT"/>
            </a:endParaRPr>
          </a:p>
          <a:p>
            <a:pPr marL="264160" marR="5080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  <a:hlinkClick r:id="rId4"/>
              </a:rPr>
              <a:t>https://www.researchgate.net/publication/343916946_Fake_News_Detec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tion_Using_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Machine_Learning_Algorithm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spcBef>
                <a:spcPts val="1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  <a:hlinkClick r:id="rId5"/>
              </a:rPr>
              <a:t>https://www.irjet.net/archives/V7/i5/IRJET-V7I51102.pdf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89" y="313943"/>
            <a:ext cx="2526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89" y="1289558"/>
            <a:ext cx="8379459" cy="342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Fake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News-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50"/>
              </a:spcBef>
            </a:pPr>
            <a:r>
              <a:rPr sz="1800" spc="-5" dirty="0">
                <a:latin typeface="Arial MT"/>
                <a:cs typeface="Arial MT"/>
              </a:rPr>
              <a:t>In the </a:t>
            </a:r>
            <a:r>
              <a:rPr sz="1800" dirty="0">
                <a:latin typeface="Arial MT"/>
                <a:cs typeface="Arial MT"/>
              </a:rPr>
              <a:t>modern </a:t>
            </a:r>
            <a:r>
              <a:rPr sz="1800" spc="-5" dirty="0">
                <a:latin typeface="Arial MT"/>
                <a:cs typeface="Arial MT"/>
              </a:rPr>
              <a:t>world where an individual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get live updates on what is happening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round </a:t>
            </a:r>
            <a:r>
              <a:rPr sz="1800" spc="-5" dirty="0">
                <a:latin typeface="Arial MT"/>
                <a:cs typeface="Arial MT"/>
              </a:rPr>
              <a:t>the globe in less than </a:t>
            </a:r>
            <a:r>
              <a:rPr sz="1800" dirty="0">
                <a:latin typeface="Arial MT"/>
                <a:cs typeface="Arial MT"/>
              </a:rPr>
              <a:t>a minute, </a:t>
            </a:r>
            <a:r>
              <a:rPr sz="1800" spc="-5" dirty="0">
                <a:latin typeface="Arial MT"/>
                <a:cs typeface="Arial MT"/>
              </a:rPr>
              <a:t>it is hard to </a:t>
            </a:r>
            <a:r>
              <a:rPr sz="1800" dirty="0">
                <a:latin typeface="Arial MT"/>
                <a:cs typeface="Arial MT"/>
              </a:rPr>
              <a:t>rely </a:t>
            </a:r>
            <a:r>
              <a:rPr sz="1800" spc="-5" dirty="0">
                <a:latin typeface="Arial MT"/>
                <a:cs typeface="Arial MT"/>
              </a:rPr>
              <a:t>on the authenticity of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 </a:t>
            </a:r>
            <a:r>
              <a:rPr sz="1800" dirty="0">
                <a:latin typeface="Arial MT"/>
                <a:cs typeface="Arial MT"/>
              </a:rPr>
              <a:t>misled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become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victim</a:t>
            </a:r>
            <a:r>
              <a:rPr sz="1800" spc="-5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fake or deceptive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Sometimes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counterfeit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anger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 marR="20955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different belief. Today any individual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post news on </a:t>
            </a:r>
            <a:r>
              <a:rPr sz="1800" dirty="0">
                <a:latin typeface="Arial MT"/>
                <a:cs typeface="Arial MT"/>
              </a:rPr>
              <a:t>social media </a:t>
            </a:r>
            <a:r>
              <a:rPr sz="1800" spc="-5" dirty="0">
                <a:latin typeface="Arial MT"/>
                <a:cs typeface="Arial MT"/>
              </a:rPr>
              <a:t>platforms like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twitter or Facebook </a:t>
            </a:r>
            <a:r>
              <a:rPr sz="1800" dirty="0">
                <a:latin typeface="Arial MT"/>
                <a:cs typeface="Arial MT"/>
              </a:rPr>
              <a:t>communities </a:t>
            </a:r>
            <a:r>
              <a:rPr sz="1800" spc="-5" dirty="0">
                <a:latin typeface="Arial MT"/>
                <a:cs typeface="Arial MT"/>
              </a:rPr>
              <a:t>and other </a:t>
            </a:r>
            <a:r>
              <a:rPr sz="1800" dirty="0">
                <a:latin typeface="Arial MT"/>
                <a:cs typeface="Arial MT"/>
              </a:rPr>
              <a:t>microblogging </a:t>
            </a:r>
            <a:r>
              <a:rPr sz="1800" spc="-5" dirty="0">
                <a:latin typeface="Arial MT"/>
                <a:cs typeface="Arial MT"/>
              </a:rPr>
              <a:t>websites. Websites </a:t>
            </a:r>
            <a:r>
              <a:rPr sz="1800" dirty="0">
                <a:latin typeface="Arial MT"/>
                <a:cs typeface="Arial MT"/>
              </a:rPr>
              <a:t> specifically </a:t>
            </a:r>
            <a:r>
              <a:rPr sz="1800" spc="-5" dirty="0">
                <a:latin typeface="Arial MT"/>
                <a:cs typeface="Arial MT"/>
              </a:rPr>
              <a:t>target the audience based on their likings,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person having interest in </a:t>
            </a:r>
            <a:r>
              <a:rPr sz="1800" dirty="0">
                <a:latin typeface="Arial MT"/>
                <a:cs typeface="Arial MT"/>
              </a:rPr>
              <a:t> sports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dirty="0">
                <a:latin typeface="Arial MT"/>
                <a:cs typeface="Arial MT"/>
              </a:rPr>
              <a:t> receive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sports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dirty="0">
                <a:latin typeface="Arial MT"/>
                <a:cs typeface="Arial MT"/>
              </a:rPr>
              <a:t> more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person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a keen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interest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politics.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 websites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bombard </a:t>
            </a:r>
            <a:r>
              <a:rPr sz="1800" spc="-105" dirty="0">
                <a:latin typeface="Arial MT"/>
                <a:cs typeface="Arial MT"/>
              </a:rPr>
              <a:t>individual‟s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 </a:t>
            </a:r>
            <a:r>
              <a:rPr sz="1800" dirty="0">
                <a:latin typeface="Arial MT"/>
                <a:cs typeface="Arial MT"/>
              </a:rPr>
              <a:t>column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news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inclined to </a:t>
            </a:r>
            <a:r>
              <a:rPr sz="1800" dirty="0">
                <a:latin typeface="Arial MT"/>
                <a:cs typeface="Arial MT"/>
              </a:rPr>
              <a:t>respective </a:t>
            </a:r>
            <a:r>
              <a:rPr sz="1800" spc="-5" dirty="0">
                <a:latin typeface="Arial MT"/>
                <a:cs typeface="Arial MT"/>
              </a:rPr>
              <a:t>interests. The </a:t>
            </a:r>
            <a:r>
              <a:rPr sz="1800" dirty="0">
                <a:latin typeface="Arial MT"/>
                <a:cs typeface="Arial MT"/>
              </a:rPr>
              <a:t>circulation </a:t>
            </a:r>
            <a:r>
              <a:rPr sz="1800" spc="-5" dirty="0">
                <a:latin typeface="Arial MT"/>
                <a:cs typeface="Arial MT"/>
              </a:rPr>
              <a:t>of fake news </a:t>
            </a:r>
            <a:r>
              <a:rPr sz="1800" dirty="0">
                <a:latin typeface="Arial MT"/>
                <a:cs typeface="Arial MT"/>
              </a:rPr>
              <a:t>catches more </a:t>
            </a:r>
            <a:r>
              <a:rPr sz="1800" spc="-5" dirty="0">
                <a:latin typeface="Arial MT"/>
                <a:cs typeface="Arial MT"/>
              </a:rPr>
              <a:t>fire than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real</a:t>
            </a:r>
            <a:r>
              <a:rPr sz="1800" spc="-5" dirty="0">
                <a:latin typeface="Arial MT"/>
                <a:cs typeface="Arial MT"/>
              </a:rPr>
              <a:t> news.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99476"/>
            <a:ext cx="6829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Scope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project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405" y="1616455"/>
            <a:ext cx="8058784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65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main </a:t>
            </a:r>
            <a:r>
              <a:rPr sz="1800" spc="-5" dirty="0">
                <a:latin typeface="Arial MT"/>
                <a:cs typeface="Arial MT"/>
              </a:rPr>
              <a:t>objective of this project is to detect the deceptive news, that follows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classic </a:t>
            </a:r>
            <a:r>
              <a:rPr sz="1800" spc="-5" dirty="0">
                <a:latin typeface="Arial MT"/>
                <a:cs typeface="Arial MT"/>
              </a:rPr>
              <a:t>text base </a:t>
            </a:r>
            <a:r>
              <a:rPr sz="1800" dirty="0">
                <a:latin typeface="Arial MT"/>
                <a:cs typeface="Arial MT"/>
              </a:rPr>
              <a:t>classification. A machine </a:t>
            </a:r>
            <a:r>
              <a:rPr sz="1800" spc="-5" dirty="0">
                <a:latin typeface="Arial MT"/>
                <a:cs typeface="Arial MT"/>
              </a:rPr>
              <a:t>learning </a:t>
            </a:r>
            <a:r>
              <a:rPr sz="1800" dirty="0">
                <a:latin typeface="Arial MT"/>
                <a:cs typeface="Arial MT"/>
              </a:rPr>
              <a:t>model </a:t>
            </a:r>
            <a:r>
              <a:rPr sz="1800" spc="-5" dirty="0">
                <a:latin typeface="Arial MT"/>
                <a:cs typeface="Arial MT"/>
              </a:rPr>
              <a:t>is to be prepared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classifies </a:t>
            </a:r>
            <a:r>
              <a:rPr sz="1800" spc="-5" dirty="0">
                <a:latin typeface="Arial MT"/>
                <a:cs typeface="Arial MT"/>
              </a:rPr>
              <a:t>the news into two broad </a:t>
            </a:r>
            <a:r>
              <a:rPr sz="1800" dirty="0">
                <a:latin typeface="Arial MT"/>
                <a:cs typeface="Arial MT"/>
              </a:rPr>
              <a:t>categories </a:t>
            </a:r>
            <a:r>
              <a:rPr sz="1800" spc="-5" dirty="0">
                <a:latin typeface="Arial MT"/>
                <a:cs typeface="Arial MT"/>
              </a:rPr>
              <a:t>namely </a:t>
            </a:r>
            <a:r>
              <a:rPr sz="1800" dirty="0">
                <a:latin typeface="Arial MT"/>
                <a:cs typeface="Arial MT"/>
              </a:rPr>
              <a:t>“Real”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“Fake”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respectively.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textbox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implementation,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 or the url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put in the textbox whose authenticity is to be examined.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proposed </a:t>
            </a:r>
            <a:r>
              <a:rPr sz="1800" dirty="0">
                <a:latin typeface="Arial MT"/>
                <a:cs typeface="Arial MT"/>
              </a:rPr>
              <a:t>machine </a:t>
            </a:r>
            <a:r>
              <a:rPr sz="1800" spc="-5" dirty="0">
                <a:latin typeface="Arial MT"/>
                <a:cs typeface="Arial MT"/>
              </a:rPr>
              <a:t>learning </a:t>
            </a:r>
            <a:r>
              <a:rPr sz="1800" dirty="0">
                <a:latin typeface="Arial MT"/>
                <a:cs typeface="Arial MT"/>
              </a:rPr>
              <a:t>model </a:t>
            </a:r>
            <a:r>
              <a:rPr sz="1800" spc="-5" dirty="0">
                <a:latin typeface="Arial MT"/>
                <a:cs typeface="Arial MT"/>
              </a:rPr>
              <a:t>delivers the legitimacy of the news. As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type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accuracy of the given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Fake news is </a:t>
            </a:r>
            <a:r>
              <a:rPr sz="1800" dirty="0">
                <a:latin typeface="Arial MT"/>
                <a:cs typeface="Arial MT"/>
              </a:rPr>
              <a:t>such a </a:t>
            </a:r>
            <a:r>
              <a:rPr sz="1800" spc="-5" dirty="0">
                <a:latin typeface="Arial MT"/>
                <a:cs typeface="Arial MT"/>
              </a:rPr>
              <a:t>big problem that it is affecting our </a:t>
            </a:r>
            <a:r>
              <a:rPr sz="1800" dirty="0">
                <a:latin typeface="Arial MT"/>
                <a:cs typeface="Arial MT"/>
              </a:rPr>
              <a:t>society </a:t>
            </a:r>
            <a:r>
              <a:rPr sz="1800" spc="-5" dirty="0">
                <a:latin typeface="Arial MT"/>
                <a:cs typeface="Arial MT"/>
              </a:rPr>
              <a:t>as well as our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facts and opinions. The problem that needs to be </a:t>
            </a:r>
            <a:r>
              <a:rPr sz="1800" dirty="0">
                <a:latin typeface="Arial MT"/>
                <a:cs typeface="Arial MT"/>
              </a:rPr>
              <a:t>solved can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solved </a:t>
            </a:r>
            <a:r>
              <a:rPr sz="1800" spc="-5" dirty="0">
                <a:latin typeface="Arial MT"/>
                <a:cs typeface="Arial MT"/>
              </a:rPr>
              <a:t>using AI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5" dirty="0">
                <a:latin typeface="Arial MT"/>
                <a:cs typeface="Arial MT"/>
              </a:rPr>
              <a:t> learning techniques.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52" y="186306"/>
            <a:ext cx="398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Literature</a:t>
            </a:r>
            <a:r>
              <a:rPr sz="3600" spc="-90" dirty="0"/>
              <a:t> </a:t>
            </a:r>
            <a:r>
              <a:rPr sz="3600" spc="-5" dirty="0"/>
              <a:t>Review-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892" y="1311655"/>
            <a:ext cx="8382000" cy="3614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4160" marR="5080" indent="-252095">
              <a:lnSpc>
                <a:spcPct val="100699"/>
              </a:lnSpc>
              <a:spcBef>
                <a:spcPts val="8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dirty="0">
                <a:latin typeface="Arial MT"/>
                <a:cs typeface="Arial MT"/>
              </a:rPr>
              <a:t>M. </a:t>
            </a:r>
            <a:r>
              <a:rPr sz="1800" spc="-5" dirty="0">
                <a:latin typeface="Arial MT"/>
                <a:cs typeface="Arial MT"/>
              </a:rPr>
              <a:t>Granik et.al proposed </a:t>
            </a:r>
            <a:r>
              <a:rPr sz="1800" dirty="0">
                <a:latin typeface="Arial MT"/>
                <a:cs typeface="Arial MT"/>
              </a:rPr>
              <a:t>a simple </a:t>
            </a:r>
            <a:r>
              <a:rPr sz="1800" spc="-5" dirty="0">
                <a:latin typeface="Arial MT"/>
                <a:cs typeface="Arial MT"/>
              </a:rPr>
              <a:t>approach for the detection of fake news by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 Naive Bayes Classifier. They tested it against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dataset of Facebook news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posts. They also </a:t>
            </a:r>
            <a:r>
              <a:rPr sz="1800" dirty="0">
                <a:latin typeface="Arial MT"/>
                <a:cs typeface="Arial MT"/>
              </a:rPr>
              <a:t>made </a:t>
            </a:r>
            <a:r>
              <a:rPr sz="1800" spc="-5" dirty="0">
                <a:latin typeface="Arial MT"/>
                <a:cs typeface="Arial MT"/>
              </a:rPr>
              <a:t>use of the BuzzFeed news dataset. They achieved </a:t>
            </a:r>
            <a:r>
              <a:rPr sz="1800" dirty="0">
                <a:latin typeface="Arial MT"/>
                <a:cs typeface="Arial MT"/>
              </a:rPr>
              <a:t> classification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accuracy of approximately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74% on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 </a:t>
            </a:r>
            <a:r>
              <a:rPr sz="1800" dirty="0">
                <a:latin typeface="Arial MT"/>
                <a:cs typeface="Arial MT"/>
              </a:rPr>
              <a:t>set.</a:t>
            </a:r>
          </a:p>
          <a:p>
            <a:pPr marL="264160" marR="54610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B. Bhutani et.al used </a:t>
            </a:r>
            <a:r>
              <a:rPr sz="1800" dirty="0">
                <a:latin typeface="Arial MT"/>
                <a:cs typeface="Arial MT"/>
              </a:rPr>
              <a:t>sentiment </a:t>
            </a:r>
            <a:r>
              <a:rPr sz="1800" spc="-5" dirty="0">
                <a:latin typeface="Arial MT"/>
                <a:cs typeface="Arial MT"/>
              </a:rPr>
              <a:t>as an important feature to improve the accuracy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detecting fake news .The </a:t>
            </a:r>
            <a:r>
              <a:rPr sz="1800" dirty="0">
                <a:latin typeface="Arial MT"/>
                <a:cs typeface="Arial MT"/>
              </a:rPr>
              <a:t>methods </a:t>
            </a:r>
            <a:r>
              <a:rPr sz="1800" spc="-5" dirty="0">
                <a:latin typeface="Arial MT"/>
                <a:cs typeface="Arial MT"/>
              </a:rPr>
              <a:t>used to train the </a:t>
            </a:r>
            <a:r>
              <a:rPr sz="1800" dirty="0">
                <a:latin typeface="Arial MT"/>
                <a:cs typeface="Arial MT"/>
              </a:rPr>
              <a:t>model </a:t>
            </a:r>
            <a:r>
              <a:rPr sz="1800" spc="-5" dirty="0">
                <a:latin typeface="Arial MT"/>
                <a:cs typeface="Arial MT"/>
              </a:rPr>
              <a:t>are Naive Bayes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Random forest. They used different performance </a:t>
            </a:r>
            <a:r>
              <a:rPr sz="1800" dirty="0">
                <a:latin typeface="Arial MT"/>
                <a:cs typeface="Arial MT"/>
              </a:rPr>
              <a:t>metrics </a:t>
            </a:r>
            <a:r>
              <a:rPr sz="1800" spc="-5" dirty="0">
                <a:latin typeface="Arial MT"/>
                <a:cs typeface="Arial MT"/>
              </a:rPr>
              <a:t>to evaluate the </a:t>
            </a:r>
            <a:r>
              <a:rPr sz="1800" dirty="0">
                <a:latin typeface="Arial MT"/>
                <a:cs typeface="Arial MT"/>
              </a:rPr>
              <a:t> model.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 got an accuracy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81.6%.</a:t>
            </a:r>
            <a:endParaRPr sz="1800" dirty="0">
              <a:latin typeface="Arial MT"/>
              <a:cs typeface="Arial MT"/>
            </a:endParaRPr>
          </a:p>
          <a:p>
            <a:pPr marL="264160" marR="194945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Since this problem is </a:t>
            </a:r>
            <a:r>
              <a:rPr sz="1800" dirty="0">
                <a:latin typeface="Arial MT"/>
                <a:cs typeface="Arial MT"/>
              </a:rPr>
              <a:t>a kind </a:t>
            </a:r>
            <a:r>
              <a:rPr sz="1800" spc="-5" dirty="0">
                <a:latin typeface="Arial MT"/>
                <a:cs typeface="Arial MT"/>
              </a:rPr>
              <a:t>of text </a:t>
            </a:r>
            <a:r>
              <a:rPr sz="1800" dirty="0">
                <a:latin typeface="Arial MT"/>
                <a:cs typeface="Arial MT"/>
              </a:rPr>
              <a:t>classification, </a:t>
            </a:r>
            <a:r>
              <a:rPr sz="1800" spc="-5" dirty="0">
                <a:latin typeface="Arial MT"/>
                <a:cs typeface="Arial MT"/>
              </a:rPr>
              <a:t>Implementing </a:t>
            </a:r>
            <a:r>
              <a:rPr sz="1800" spc="-5" dirty="0" smtClean="0">
                <a:latin typeface="Arial MT"/>
                <a:cs typeface="Arial MT"/>
              </a:rPr>
              <a:t>of </a:t>
            </a:r>
            <a:r>
              <a:rPr sz="1800" spc="-490" dirty="0" smtClean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Naive Bayes </a:t>
            </a:r>
            <a:r>
              <a:rPr sz="1800" dirty="0">
                <a:latin typeface="Arial MT"/>
                <a:cs typeface="Arial MT"/>
              </a:rPr>
              <a:t>classifier, </a:t>
            </a:r>
            <a:r>
              <a:rPr sz="1800" spc="-5" dirty="0">
                <a:latin typeface="Arial MT"/>
                <a:cs typeface="Arial MT"/>
              </a:rPr>
              <a:t>passive aggressive algorithm will be best as this is </a:t>
            </a:r>
            <a:r>
              <a:rPr sz="1800" dirty="0">
                <a:latin typeface="Arial MT"/>
                <a:cs typeface="Arial MT"/>
              </a:rPr>
              <a:t> standard </a:t>
            </a:r>
            <a:r>
              <a:rPr sz="1800" spc="-5" dirty="0">
                <a:latin typeface="Arial MT"/>
                <a:cs typeface="Arial MT"/>
              </a:rPr>
              <a:t>for text-based processing. The actual goal is in developing </a:t>
            </a:r>
            <a:r>
              <a:rPr sz="1800" dirty="0">
                <a:latin typeface="Arial MT"/>
                <a:cs typeface="Arial MT"/>
              </a:rPr>
              <a:t>a model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was the text transformation </a:t>
            </a:r>
            <a:r>
              <a:rPr sz="1800" dirty="0">
                <a:latin typeface="Arial MT"/>
                <a:cs typeface="Arial MT"/>
              </a:rPr>
              <a:t>(count vectorizer vs </a:t>
            </a:r>
            <a:r>
              <a:rPr sz="1800" spc="-5" dirty="0">
                <a:latin typeface="Arial MT"/>
                <a:cs typeface="Arial MT"/>
              </a:rPr>
              <a:t>tfidf </a:t>
            </a:r>
            <a:r>
              <a:rPr sz="1800" dirty="0">
                <a:latin typeface="Arial MT"/>
                <a:cs typeface="Arial MT"/>
              </a:rPr>
              <a:t>vectorizer)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 choosing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type of text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634883"/>
            <a:ext cx="219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Requirements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613408"/>
            <a:ext cx="472757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HARDWARE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REQUIREMENTS-</a:t>
            </a:r>
            <a:endParaRPr sz="2400">
              <a:latin typeface="Calibri"/>
              <a:cs typeface="Calibri"/>
            </a:endParaRPr>
          </a:p>
          <a:p>
            <a:pPr marL="355600" indent="-309245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Processor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500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MHz</a:t>
            </a:r>
            <a:endParaRPr sz="1800">
              <a:latin typeface="Arial MT"/>
              <a:cs typeface="Arial MT"/>
            </a:endParaRPr>
          </a:p>
          <a:p>
            <a:pPr marL="355600" indent="-309245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RAM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 marL="355600" indent="-309245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Hard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500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450">
              <a:latin typeface="Arial MT"/>
              <a:cs typeface="Arial MT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Calibri"/>
                <a:cs typeface="Calibri"/>
              </a:rPr>
              <a:t>SOFTWARE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REQUIREMENTS-</a:t>
            </a:r>
            <a:endParaRPr sz="2400">
              <a:latin typeface="Calibri"/>
              <a:cs typeface="Calibri"/>
            </a:endParaRPr>
          </a:p>
          <a:p>
            <a:pPr marL="355600" indent="-309245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7/8/9/10</a:t>
            </a:r>
            <a:endParaRPr sz="1800">
              <a:latin typeface="Arial MT"/>
              <a:cs typeface="Arial MT"/>
            </a:endParaRPr>
          </a:p>
          <a:p>
            <a:pPr marL="355600" indent="-309245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Programming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language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  <a:p>
            <a:pPr marL="355600" indent="-309245">
              <a:lnSpc>
                <a:spcPct val="100000"/>
              </a:lnSpc>
              <a:spcBef>
                <a:spcPts val="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IDE: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Google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Colab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6803" y="195349"/>
            <a:ext cx="1334192" cy="743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0133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Tools</a:t>
            </a:r>
            <a:r>
              <a:rPr sz="2400" spc="-30" dirty="0"/>
              <a:t> </a:t>
            </a:r>
            <a:r>
              <a:rPr sz="2400" spc="-5" dirty="0"/>
              <a:t>and</a:t>
            </a:r>
            <a:r>
              <a:rPr sz="2400" spc="-25" dirty="0"/>
              <a:t> </a:t>
            </a:r>
            <a:r>
              <a:rPr sz="2400" spc="-5" dirty="0"/>
              <a:t>Technology</a:t>
            </a:r>
            <a:r>
              <a:rPr sz="2400" spc="-30" dirty="0"/>
              <a:t> </a:t>
            </a:r>
            <a:r>
              <a:rPr sz="2400" spc="-5" dirty="0"/>
              <a:t>Used</a:t>
            </a:r>
            <a:r>
              <a:rPr sz="2400" spc="-25" dirty="0"/>
              <a:t> </a:t>
            </a:r>
            <a:r>
              <a:rPr sz="2400" dirty="0"/>
              <a:t>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8767" y="1430538"/>
            <a:ext cx="8206740" cy="5271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4160" marR="5080" indent="-252095">
              <a:lnSpc>
                <a:spcPct val="100699"/>
              </a:lnSpc>
              <a:spcBef>
                <a:spcPts val="8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The dataset we’ll use for this python project- we’ll </a:t>
            </a:r>
            <a:r>
              <a:rPr sz="1800" dirty="0">
                <a:latin typeface="Arial MT"/>
                <a:cs typeface="Arial MT"/>
              </a:rPr>
              <a:t>call </a:t>
            </a:r>
            <a:r>
              <a:rPr sz="1800" spc="-5" dirty="0">
                <a:latin typeface="Arial MT"/>
                <a:cs typeface="Arial MT"/>
              </a:rPr>
              <a:t>it news.csv. This dataset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dirty="0">
                <a:latin typeface="Arial MT"/>
                <a:cs typeface="Arial MT"/>
              </a:rPr>
              <a:t>a shape </a:t>
            </a:r>
            <a:r>
              <a:rPr sz="1800" spc="-5" dirty="0">
                <a:latin typeface="Arial MT"/>
                <a:cs typeface="Arial MT"/>
              </a:rPr>
              <a:t>of 7796×4. The first </a:t>
            </a:r>
            <a:r>
              <a:rPr sz="1800" dirty="0">
                <a:latin typeface="Arial MT"/>
                <a:cs typeface="Arial MT"/>
              </a:rPr>
              <a:t>column </a:t>
            </a:r>
            <a:r>
              <a:rPr sz="1800" spc="-5" dirty="0">
                <a:latin typeface="Arial MT"/>
                <a:cs typeface="Arial MT"/>
              </a:rPr>
              <a:t>identifies the news, the </a:t>
            </a:r>
            <a:r>
              <a:rPr sz="1800" dirty="0">
                <a:latin typeface="Arial MT"/>
                <a:cs typeface="Arial MT"/>
              </a:rPr>
              <a:t>second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third are the title and text, and the fourth </a:t>
            </a:r>
            <a:r>
              <a:rPr sz="1800" dirty="0">
                <a:latin typeface="Arial MT"/>
                <a:cs typeface="Arial MT"/>
              </a:rPr>
              <a:t>column </a:t>
            </a:r>
            <a:r>
              <a:rPr sz="1800" spc="-5" dirty="0">
                <a:latin typeface="Arial MT"/>
                <a:cs typeface="Arial MT"/>
              </a:rPr>
              <a:t>has labels denoting whether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news is REAL or FAKE</a:t>
            </a:r>
            <a:endParaRPr sz="1800">
              <a:latin typeface="Arial MT"/>
              <a:cs typeface="Arial MT"/>
            </a:endParaRPr>
          </a:p>
          <a:p>
            <a:pPr marL="264160" marR="317500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Passive Aggressive algorithms are online learning algorithms. Such an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 </a:t>
            </a:r>
            <a:r>
              <a:rPr sz="1800" dirty="0">
                <a:latin typeface="Arial MT"/>
                <a:cs typeface="Arial MT"/>
              </a:rPr>
              <a:t>remains </a:t>
            </a:r>
            <a:r>
              <a:rPr sz="1800" spc="-5" dirty="0">
                <a:latin typeface="Arial MT"/>
                <a:cs typeface="Arial MT"/>
              </a:rPr>
              <a:t>passive for </a:t>
            </a:r>
            <a:r>
              <a:rPr sz="1800" dirty="0">
                <a:latin typeface="Arial MT"/>
                <a:cs typeface="Arial MT"/>
              </a:rPr>
              <a:t>a correct classification </a:t>
            </a:r>
            <a:r>
              <a:rPr sz="1800" spc="-5" dirty="0">
                <a:latin typeface="Arial MT"/>
                <a:cs typeface="Arial MT"/>
              </a:rPr>
              <a:t>outcome, and turns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aggressive in the event of </a:t>
            </a:r>
            <a:r>
              <a:rPr sz="1800" dirty="0">
                <a:latin typeface="Arial MT"/>
                <a:cs typeface="Arial MT"/>
              </a:rPr>
              <a:t>a miscalculation, </a:t>
            </a:r>
            <a:r>
              <a:rPr sz="1800" spc="-5" dirty="0">
                <a:latin typeface="Arial MT"/>
                <a:cs typeface="Arial MT"/>
              </a:rPr>
              <a:t>updating and adjusting. Unlike </a:t>
            </a:r>
            <a:r>
              <a:rPr sz="1800" dirty="0">
                <a:latin typeface="Arial MT"/>
                <a:cs typeface="Arial MT"/>
              </a:rPr>
              <a:t> most </a:t>
            </a:r>
            <a:r>
              <a:rPr sz="1800" spc="-5" dirty="0">
                <a:latin typeface="Arial MT"/>
                <a:cs typeface="Arial MT"/>
              </a:rPr>
              <a:t>other algorithms, it does not </a:t>
            </a:r>
            <a:r>
              <a:rPr sz="1800" dirty="0">
                <a:latin typeface="Arial MT"/>
                <a:cs typeface="Arial MT"/>
              </a:rPr>
              <a:t>converge. </a:t>
            </a:r>
            <a:r>
              <a:rPr sz="1800" spc="-5" dirty="0">
                <a:latin typeface="Arial MT"/>
                <a:cs typeface="Arial MT"/>
              </a:rPr>
              <a:t>Its purpose is to </a:t>
            </a:r>
            <a:r>
              <a:rPr sz="1800" dirty="0">
                <a:latin typeface="Arial MT"/>
                <a:cs typeface="Arial MT"/>
              </a:rPr>
              <a:t>make </a:t>
            </a:r>
            <a:r>
              <a:rPr sz="1800" spc="-5" dirty="0">
                <a:latin typeface="Arial MT"/>
                <a:cs typeface="Arial MT"/>
              </a:rPr>
              <a:t>updates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correct </a:t>
            </a:r>
            <a:r>
              <a:rPr sz="1800" spc="-5" dirty="0">
                <a:latin typeface="Arial MT"/>
                <a:cs typeface="Arial MT"/>
              </a:rPr>
              <a:t>the loss, </a:t>
            </a:r>
            <a:r>
              <a:rPr sz="1800" dirty="0">
                <a:latin typeface="Arial MT"/>
                <a:cs typeface="Arial MT"/>
              </a:rPr>
              <a:t>causing very </a:t>
            </a:r>
            <a:r>
              <a:rPr sz="1800" spc="-5" dirty="0">
                <a:latin typeface="Arial MT"/>
                <a:cs typeface="Arial MT"/>
              </a:rPr>
              <a:t>little </a:t>
            </a:r>
            <a:r>
              <a:rPr sz="1800" dirty="0">
                <a:latin typeface="Arial MT"/>
                <a:cs typeface="Arial MT"/>
              </a:rPr>
              <a:t>change </a:t>
            </a:r>
            <a:r>
              <a:rPr sz="1800" spc="-5" dirty="0">
                <a:latin typeface="Arial MT"/>
                <a:cs typeface="Arial MT"/>
              </a:rPr>
              <a:t>in the norm of the weight </a:t>
            </a:r>
            <a:r>
              <a:rPr sz="1800" dirty="0">
                <a:latin typeface="Arial MT"/>
                <a:cs typeface="Arial MT"/>
              </a:rPr>
              <a:t> vector.</a:t>
            </a:r>
            <a:endParaRPr sz="1800">
              <a:latin typeface="Arial MT"/>
              <a:cs typeface="Arial MT"/>
            </a:endParaRPr>
          </a:p>
          <a:p>
            <a:pPr marL="264160" marR="184150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TF </a:t>
            </a:r>
            <a:r>
              <a:rPr sz="1800" dirty="0">
                <a:latin typeface="Arial MT"/>
                <a:cs typeface="Arial MT"/>
              </a:rPr>
              <a:t>(Term </a:t>
            </a:r>
            <a:r>
              <a:rPr sz="1800" spc="-5" dirty="0">
                <a:latin typeface="Arial MT"/>
                <a:cs typeface="Arial MT"/>
              </a:rPr>
              <a:t>Frequency): The number of times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word appears in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document 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 Term Frequency.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higher </a:t>
            </a:r>
            <a:r>
              <a:rPr sz="1800" dirty="0">
                <a:latin typeface="Arial MT"/>
                <a:cs typeface="Arial MT"/>
              </a:rPr>
              <a:t>value means a </a:t>
            </a:r>
            <a:r>
              <a:rPr sz="1800" spc="-5" dirty="0">
                <a:latin typeface="Arial MT"/>
                <a:cs typeface="Arial MT"/>
              </a:rPr>
              <a:t>term appears </a:t>
            </a: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often than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others, and </a:t>
            </a:r>
            <a:r>
              <a:rPr sz="1800" dirty="0">
                <a:latin typeface="Arial MT"/>
                <a:cs typeface="Arial MT"/>
              </a:rPr>
              <a:t>so, </a:t>
            </a:r>
            <a:r>
              <a:rPr sz="1800" spc="-5" dirty="0">
                <a:latin typeface="Arial MT"/>
                <a:cs typeface="Arial MT"/>
              </a:rPr>
              <a:t>the document is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good </a:t>
            </a:r>
            <a:r>
              <a:rPr sz="1800" dirty="0">
                <a:latin typeface="Arial MT"/>
                <a:cs typeface="Arial MT"/>
              </a:rPr>
              <a:t>match </a:t>
            </a:r>
            <a:r>
              <a:rPr sz="1800" spc="-5" dirty="0">
                <a:latin typeface="Arial MT"/>
                <a:cs typeface="Arial MT"/>
              </a:rPr>
              <a:t>when the term is part of the </a:t>
            </a:r>
            <a:r>
              <a:rPr sz="1800" dirty="0">
                <a:latin typeface="Arial MT"/>
                <a:cs typeface="Arial MT"/>
              </a:rPr>
              <a:t> search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terms.</a:t>
            </a:r>
            <a:endParaRPr sz="1800">
              <a:latin typeface="Arial MT"/>
              <a:cs typeface="Arial MT"/>
            </a:endParaRPr>
          </a:p>
          <a:p>
            <a:pPr marL="264160" marR="120014" indent="-252095">
              <a:lnSpc>
                <a:spcPct val="100699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latin typeface="Arial MT"/>
                <a:cs typeface="Arial MT"/>
              </a:rPr>
              <a:t>IDF </a:t>
            </a:r>
            <a:r>
              <a:rPr sz="1800" dirty="0">
                <a:latin typeface="Arial MT"/>
                <a:cs typeface="Arial MT"/>
              </a:rPr>
              <a:t>(Inverse </a:t>
            </a:r>
            <a:r>
              <a:rPr sz="1800" spc="-5" dirty="0">
                <a:latin typeface="Arial MT"/>
                <a:cs typeface="Arial MT"/>
              </a:rPr>
              <a:t>Document Frequency): Words that occur </a:t>
            </a:r>
            <a:r>
              <a:rPr sz="1800" dirty="0">
                <a:latin typeface="Arial MT"/>
                <a:cs typeface="Arial MT"/>
              </a:rPr>
              <a:t>many </a:t>
            </a:r>
            <a:r>
              <a:rPr sz="1800" spc="-5" dirty="0">
                <a:latin typeface="Arial MT"/>
                <a:cs typeface="Arial MT"/>
              </a:rPr>
              <a:t>times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document, but also occur </a:t>
            </a:r>
            <a:r>
              <a:rPr sz="1800" dirty="0">
                <a:latin typeface="Arial MT"/>
                <a:cs typeface="Arial MT"/>
              </a:rPr>
              <a:t>many </a:t>
            </a:r>
            <a:r>
              <a:rPr sz="1800" spc="-5" dirty="0">
                <a:latin typeface="Arial MT"/>
                <a:cs typeface="Arial MT"/>
              </a:rPr>
              <a:t>times in </a:t>
            </a:r>
            <a:r>
              <a:rPr sz="1800" dirty="0">
                <a:latin typeface="Arial MT"/>
                <a:cs typeface="Arial MT"/>
              </a:rPr>
              <a:t>many </a:t>
            </a:r>
            <a:r>
              <a:rPr sz="1800" spc="-5" dirty="0">
                <a:latin typeface="Arial MT"/>
                <a:cs typeface="Arial MT"/>
              </a:rPr>
              <a:t>others,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be irrelevant. IDF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a measure </a:t>
            </a:r>
            <a:r>
              <a:rPr sz="1800" spc="-5" dirty="0">
                <a:latin typeface="Arial MT"/>
                <a:cs typeface="Arial MT"/>
              </a:rPr>
              <a:t>of how </a:t>
            </a:r>
            <a:r>
              <a:rPr sz="1800" dirty="0">
                <a:latin typeface="Arial MT"/>
                <a:cs typeface="Arial MT"/>
              </a:rPr>
              <a:t>significant a </a:t>
            </a:r>
            <a:r>
              <a:rPr sz="1800" spc="-5" dirty="0">
                <a:latin typeface="Arial MT"/>
                <a:cs typeface="Arial MT"/>
              </a:rPr>
              <a:t>term is in the entire </a:t>
            </a:r>
            <a:r>
              <a:rPr sz="1800" dirty="0">
                <a:latin typeface="Arial MT"/>
                <a:cs typeface="Arial MT"/>
              </a:rPr>
              <a:t>corpus.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TfidfVectorizer </a:t>
            </a:r>
            <a:r>
              <a:rPr sz="1800" dirty="0">
                <a:latin typeface="Arial MT"/>
                <a:cs typeface="Arial MT"/>
              </a:rPr>
              <a:t>converts a collection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raw </a:t>
            </a:r>
            <a:r>
              <a:rPr sz="1800" spc="-5" dirty="0">
                <a:latin typeface="Arial MT"/>
                <a:cs typeface="Arial MT"/>
              </a:rPr>
              <a:t>documents into </a:t>
            </a:r>
            <a:r>
              <a:rPr sz="1800" dirty="0">
                <a:latin typeface="Arial MT"/>
                <a:cs typeface="Arial MT"/>
              </a:rPr>
              <a:t>a matrix </a:t>
            </a:r>
            <a:r>
              <a:rPr sz="1800" spc="-5" dirty="0">
                <a:latin typeface="Arial MT"/>
                <a:cs typeface="Arial MT"/>
              </a:rPr>
              <a:t>of TF-IDF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8696" y="5623253"/>
            <a:ext cx="288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Working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1844" y="1769488"/>
            <a:ext cx="4747531" cy="2874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25" y="247441"/>
            <a:ext cx="614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Screenshot</a:t>
            </a:r>
            <a:r>
              <a:rPr sz="2000" spc="-35" dirty="0"/>
              <a:t> </a:t>
            </a:r>
            <a:r>
              <a:rPr sz="2000" spc="-5" dirty="0"/>
              <a:t>of</a:t>
            </a:r>
            <a:r>
              <a:rPr sz="2000" spc="-30" dirty="0"/>
              <a:t> </a:t>
            </a:r>
            <a:r>
              <a:rPr sz="2000" spc="-5" dirty="0"/>
              <a:t>Dataset,Accuracy,Confusion</a:t>
            </a:r>
            <a:r>
              <a:rPr sz="2000" spc="-30" dirty="0"/>
              <a:t> </a:t>
            </a:r>
            <a:r>
              <a:rPr sz="2000" dirty="0"/>
              <a:t>Matrix-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64107"/>
            <a:ext cx="616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Conclusion</a:t>
            </a:r>
            <a:r>
              <a:rPr sz="3600" spc="-35" dirty="0"/>
              <a:t> </a:t>
            </a:r>
            <a:r>
              <a:rPr sz="3600" dirty="0"/>
              <a:t>&amp;</a:t>
            </a:r>
            <a:r>
              <a:rPr sz="3600" spc="-30" dirty="0"/>
              <a:t> </a:t>
            </a:r>
            <a:r>
              <a:rPr sz="3600" spc="-10" dirty="0"/>
              <a:t>Future</a:t>
            </a:r>
            <a:r>
              <a:rPr sz="3600" spc="-40" dirty="0"/>
              <a:t> </a:t>
            </a:r>
            <a:r>
              <a:rPr sz="3600" spc="-5" dirty="0"/>
              <a:t>Scope-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609" y="195140"/>
            <a:ext cx="1466785" cy="876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025" y="1464055"/>
            <a:ext cx="7872095" cy="36304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6131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We got accuracy of 92.66% and we print </a:t>
            </a:r>
            <a:r>
              <a:rPr sz="1800" dirty="0">
                <a:latin typeface="Arial MT"/>
                <a:cs typeface="Arial MT"/>
              </a:rPr>
              <a:t>a confusion matrix </a:t>
            </a:r>
            <a:r>
              <a:rPr sz="1800" spc="-5" dirty="0">
                <a:latin typeface="Arial MT"/>
                <a:cs typeface="Arial MT"/>
              </a:rPr>
              <a:t>to gain insight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number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false and true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negatives and positives.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Fake news detection techniques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divided into those based on </a:t>
            </a:r>
            <a:r>
              <a:rPr sz="1800" dirty="0">
                <a:latin typeface="Arial MT"/>
                <a:cs typeface="Arial MT"/>
              </a:rPr>
              <a:t>style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those based on </a:t>
            </a:r>
            <a:r>
              <a:rPr sz="1800" dirty="0">
                <a:latin typeface="Arial MT"/>
                <a:cs typeface="Arial MT"/>
              </a:rPr>
              <a:t>content, </a:t>
            </a:r>
            <a:r>
              <a:rPr sz="1800" spc="-5" dirty="0">
                <a:latin typeface="Arial MT"/>
                <a:cs typeface="Arial MT"/>
              </a:rPr>
              <a:t>or fact-checking. Too often it is assumed that bad </a:t>
            </a:r>
            <a:r>
              <a:rPr sz="1800" dirty="0">
                <a:latin typeface="Arial MT"/>
                <a:cs typeface="Arial MT"/>
              </a:rPr>
              <a:t> style (bad spelling, </a:t>
            </a:r>
            <a:r>
              <a:rPr sz="1800" spc="-5" dirty="0">
                <a:latin typeface="Arial MT"/>
                <a:cs typeface="Arial MT"/>
              </a:rPr>
              <a:t>bad punctuation, limited </a:t>
            </a:r>
            <a:r>
              <a:rPr sz="1800" dirty="0">
                <a:latin typeface="Arial MT"/>
                <a:cs typeface="Arial MT"/>
              </a:rPr>
              <a:t>vocabulary, </a:t>
            </a:r>
            <a:r>
              <a:rPr sz="1800" spc="-5" dirty="0">
                <a:latin typeface="Arial MT"/>
                <a:cs typeface="Arial MT"/>
              </a:rPr>
              <a:t>using terms of abuse,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ungrammaticality,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etc.) is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safe</a:t>
            </a:r>
            <a:r>
              <a:rPr sz="1800" spc="-5" dirty="0">
                <a:latin typeface="Arial MT"/>
                <a:cs typeface="Arial MT"/>
              </a:rPr>
              <a:t> indicator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fake news.</a:t>
            </a:r>
            <a:endParaRPr sz="1800" dirty="0">
              <a:latin typeface="Arial MT"/>
              <a:cs typeface="Arial MT"/>
            </a:endParaRPr>
          </a:p>
          <a:p>
            <a:pPr marL="12700" marR="10795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than ever, this is </a:t>
            </a:r>
            <a:r>
              <a:rPr sz="1800" dirty="0">
                <a:latin typeface="Arial MT"/>
                <a:cs typeface="Arial MT"/>
              </a:rPr>
              <a:t>a case </a:t>
            </a:r>
            <a:r>
              <a:rPr sz="1800" spc="-5" dirty="0">
                <a:latin typeface="Arial MT"/>
                <a:cs typeface="Arial MT"/>
              </a:rPr>
              <a:t>where the </a:t>
            </a:r>
            <a:r>
              <a:rPr sz="1800" dirty="0">
                <a:latin typeface="Arial MT"/>
                <a:cs typeface="Arial MT"/>
              </a:rPr>
              <a:t>machine’s </a:t>
            </a:r>
            <a:r>
              <a:rPr sz="1800" spc="-5" dirty="0">
                <a:latin typeface="Arial MT"/>
                <a:cs typeface="Arial MT"/>
              </a:rPr>
              <a:t>opinion </a:t>
            </a: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be backed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 by </a:t>
            </a:r>
            <a:r>
              <a:rPr sz="1800" dirty="0">
                <a:latin typeface="Arial MT"/>
                <a:cs typeface="Arial MT"/>
              </a:rPr>
              <a:t>clear </a:t>
            </a:r>
            <a:r>
              <a:rPr sz="1800" spc="-5" dirty="0">
                <a:latin typeface="Arial MT"/>
                <a:cs typeface="Arial MT"/>
              </a:rPr>
              <a:t>and fully </a:t>
            </a:r>
            <a:r>
              <a:rPr sz="1800" dirty="0">
                <a:latin typeface="Arial MT"/>
                <a:cs typeface="Arial MT"/>
              </a:rPr>
              <a:t>verifiable </a:t>
            </a:r>
            <a:r>
              <a:rPr sz="1800" spc="-5" dirty="0">
                <a:latin typeface="Arial MT"/>
                <a:cs typeface="Arial MT"/>
              </a:rPr>
              <a:t>indications for the basis of its decision, in terms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 facts </a:t>
            </a:r>
            <a:r>
              <a:rPr sz="1800" dirty="0">
                <a:latin typeface="Arial MT"/>
                <a:cs typeface="Arial MT"/>
              </a:rPr>
              <a:t>checked </a:t>
            </a:r>
            <a:r>
              <a:rPr sz="1800" spc="-5" dirty="0">
                <a:latin typeface="Arial MT"/>
                <a:cs typeface="Arial MT"/>
              </a:rPr>
              <a:t>and the authority by which the truth of each fact was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determined. Collecting the data once isn’t going to </a:t>
            </a:r>
            <a:r>
              <a:rPr sz="1800" dirty="0">
                <a:latin typeface="Arial MT"/>
                <a:cs typeface="Arial MT"/>
              </a:rPr>
              <a:t>cut </a:t>
            </a:r>
            <a:r>
              <a:rPr sz="1800" spc="-5" dirty="0">
                <a:latin typeface="Arial MT"/>
                <a:cs typeface="Arial MT"/>
              </a:rPr>
              <a:t>it given how quickly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 </a:t>
            </a:r>
            <a:r>
              <a:rPr sz="1800" dirty="0">
                <a:latin typeface="Arial MT"/>
                <a:cs typeface="Arial MT"/>
              </a:rPr>
              <a:t>spreads </a:t>
            </a:r>
            <a:r>
              <a:rPr sz="1800" spc="-5" dirty="0">
                <a:latin typeface="Arial MT"/>
                <a:cs typeface="Arial MT"/>
              </a:rPr>
              <a:t>in today’s </a:t>
            </a:r>
            <a:r>
              <a:rPr sz="1800" dirty="0">
                <a:latin typeface="Arial MT"/>
                <a:cs typeface="Arial MT"/>
              </a:rPr>
              <a:t>connected </a:t>
            </a:r>
            <a:r>
              <a:rPr sz="1800" spc="-5" dirty="0">
                <a:latin typeface="Arial MT"/>
                <a:cs typeface="Arial MT"/>
              </a:rPr>
              <a:t>world and the number of articles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churned</a:t>
            </a:r>
            <a:r>
              <a:rPr sz="1800" spc="-5" dirty="0">
                <a:latin typeface="Arial MT"/>
                <a:cs typeface="Arial MT"/>
              </a:rPr>
              <a:t> out</a:t>
            </a:r>
            <a:r>
              <a:rPr sz="1800" spc="-5" dirty="0" smtClean="0">
                <a:latin typeface="Arial MT"/>
                <a:cs typeface="Arial MT"/>
              </a:rPr>
              <a:t>.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12700" marR="10795">
              <a:lnSpc>
                <a:spcPct val="100699"/>
              </a:lnSpc>
            </a:pPr>
            <a:r>
              <a:rPr lang="en-US" spc="-5" dirty="0" smtClean="0">
                <a:latin typeface="Arial MT"/>
                <a:cs typeface="Arial MT"/>
              </a:rPr>
              <a:t>We can also predict for videos and audios in future for Fake news detection.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1010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Department of Computer Science &amp;  Engineering  Final -Presentation</vt:lpstr>
      <vt:lpstr>Introduction:</vt:lpstr>
      <vt:lpstr>Objective and Scope of the project:</vt:lpstr>
      <vt:lpstr>Literature Review-</vt:lpstr>
      <vt:lpstr>Requirements:</vt:lpstr>
      <vt:lpstr>Tools and Technology Used -</vt:lpstr>
      <vt:lpstr>PowerPoint Presentation</vt:lpstr>
      <vt:lpstr>Screenshot of Dataset,Accuracy,Confusion Matrix-</vt:lpstr>
      <vt:lpstr>Conclusion &amp; Future Scope-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 Engineering  Presentation</dc:title>
  <cp:lastModifiedBy>asus</cp:lastModifiedBy>
  <cp:revision>6</cp:revision>
  <dcterms:created xsi:type="dcterms:W3CDTF">2022-12-30T05:29:48Z</dcterms:created>
  <dcterms:modified xsi:type="dcterms:W3CDTF">2022-12-30T05:36:35Z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