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8" r:id="rId5"/>
    <p:sldId id="299" r:id="rId6"/>
    <p:sldId id="300" r:id="rId7"/>
    <p:sldId id="264" r:id="rId8"/>
    <p:sldId id="267" r:id="rId9"/>
    <p:sldId id="268" r:id="rId10"/>
    <p:sldId id="269"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90" r:id="rId25"/>
    <p:sldId id="291" r:id="rId26"/>
    <p:sldId id="292" r:id="rId27"/>
    <p:sldId id="293" r:id="rId28"/>
    <p:sldId id="294" r:id="rId29"/>
    <p:sldId id="295" r:id="rId30"/>
    <p:sldId id="304" r:id="rId31"/>
    <p:sldId id="305" r:id="rId32"/>
    <p:sldId id="303" r:id="rId33"/>
    <p:sldId id="308" r:id="rId34"/>
    <p:sldId id="306" r:id="rId35"/>
    <p:sldId id="307" r:id="rId36"/>
    <p:sldId id="309" r:id="rId37"/>
    <p:sldId id="289" r:id="rId38"/>
    <p:sldId id="310" r:id="rId39"/>
    <p:sldId id="311" r:id="rId40"/>
    <p:sldId id="313" r:id="rId41"/>
    <p:sldId id="312" r:id="rId42"/>
    <p:sldId id="314"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0828-3E54-4816-8A8D-931AB9D76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BEB04-2D5B-4292-89C9-31D0DAF9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6A98CF-1ACF-4F33-8F2B-B7C657BBB0B5}"/>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5" name="Footer Placeholder 4">
            <a:extLst>
              <a:ext uri="{FF2B5EF4-FFF2-40B4-BE49-F238E27FC236}">
                <a16:creationId xmlns:a16="http://schemas.microsoft.com/office/drawing/2014/main" id="{EB77C515-090B-4537-A467-16AA8B595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68AB2-81C4-416A-8F8B-CB3AC6442D60}"/>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135633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7803-9F13-470D-91AC-96A078C807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CD82B-FBE2-4A0B-9CD2-31693D2987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9E152-7761-4B21-BF88-D124F6A726F0}"/>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5" name="Footer Placeholder 4">
            <a:extLst>
              <a:ext uri="{FF2B5EF4-FFF2-40B4-BE49-F238E27FC236}">
                <a16:creationId xmlns:a16="http://schemas.microsoft.com/office/drawing/2014/main" id="{BACB97E9-687C-47A9-A036-CAFC2BE64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81366-97FD-41E7-BF2B-DB241BE399FA}"/>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74723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12BEA-2449-410A-8404-B280D7347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6150E-5C08-4084-904B-9E3F875DC8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09314-3E08-41B9-A4AA-8747949AB1CF}"/>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5" name="Footer Placeholder 4">
            <a:extLst>
              <a:ext uri="{FF2B5EF4-FFF2-40B4-BE49-F238E27FC236}">
                <a16:creationId xmlns:a16="http://schemas.microsoft.com/office/drawing/2014/main" id="{95271571-3553-402B-825B-7B82A333C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7C34A-9E17-4A57-8907-28E70F842AD8}"/>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42736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9EF3-EEB5-41CF-9DBF-442C0C61B4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AD339A-5CF6-4AE4-8E1B-0D1FDCBF3A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1E187-C549-416C-B0F9-8BAAE51AF37B}"/>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5" name="Footer Placeholder 4">
            <a:extLst>
              <a:ext uri="{FF2B5EF4-FFF2-40B4-BE49-F238E27FC236}">
                <a16:creationId xmlns:a16="http://schemas.microsoft.com/office/drawing/2014/main" id="{973BFD96-BCDF-4604-A9CB-A550ED77C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D0DAC-845B-454A-9C36-86B62B2ACDE2}"/>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65107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DB46-3942-4B63-8BD5-94C563A98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FF83AC-7714-4949-99D8-F5DAB01FF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869EF5-DD34-40A8-AA45-21D04EAE5FA9}"/>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5" name="Footer Placeholder 4">
            <a:extLst>
              <a:ext uri="{FF2B5EF4-FFF2-40B4-BE49-F238E27FC236}">
                <a16:creationId xmlns:a16="http://schemas.microsoft.com/office/drawing/2014/main" id="{DB3C11F1-70E2-40B3-89CD-AD89CE806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ABFE94-494A-4FC4-8A93-76068495353D}"/>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3916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84-6433-43B0-8117-4F8FF0F29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2A51A8-049D-43A5-AB11-0D8B27D4E0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3D136A-0C69-414E-AF9F-8BE7E12AEC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F98FA1-2EB1-45E7-B1EC-79DF3A01A897}"/>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6" name="Footer Placeholder 5">
            <a:extLst>
              <a:ext uri="{FF2B5EF4-FFF2-40B4-BE49-F238E27FC236}">
                <a16:creationId xmlns:a16="http://schemas.microsoft.com/office/drawing/2014/main" id="{8E923C92-9A1F-4144-8071-8B11AE10E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72069-15A8-4CF4-B33D-68DCE444D3EF}"/>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4616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8B33-DA01-4D10-A116-207EA06E41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F0414-7F88-40B6-9F72-217358090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2E5CA5-145C-4AC2-A5B2-E1DA6296E1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F27D76-3809-4DE2-BA8A-0C0039FFA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FEB0FE-BDA8-44FB-BC04-7B50AA2E88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0A60F5-D121-4456-81CE-BEE5747ABC6A}"/>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8" name="Footer Placeholder 7">
            <a:extLst>
              <a:ext uri="{FF2B5EF4-FFF2-40B4-BE49-F238E27FC236}">
                <a16:creationId xmlns:a16="http://schemas.microsoft.com/office/drawing/2014/main" id="{16F14326-05B6-47BC-8042-E90221FC9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CBA090-990A-4D5A-BBF9-D247020E202D}"/>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29032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C989-0EB3-47DD-AF47-DC33BDC868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6CA04E-19D1-49F2-A972-F8C43547570D}"/>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4" name="Footer Placeholder 3">
            <a:extLst>
              <a:ext uri="{FF2B5EF4-FFF2-40B4-BE49-F238E27FC236}">
                <a16:creationId xmlns:a16="http://schemas.microsoft.com/office/drawing/2014/main" id="{2D86C4DE-1257-418C-96C8-FA499FAD89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CEC7D-129E-4ED4-B75D-0739B6FDDE71}"/>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9235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29C21-F174-4665-A344-268DC06440E8}"/>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3" name="Footer Placeholder 2">
            <a:extLst>
              <a:ext uri="{FF2B5EF4-FFF2-40B4-BE49-F238E27FC236}">
                <a16:creationId xmlns:a16="http://schemas.microsoft.com/office/drawing/2014/main" id="{9FF361C5-FE52-4071-A297-A0EC685DB6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01ECA5-3D12-460D-A09F-63956C06E4A8}"/>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123325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6321-38CB-408D-ABEF-C6892EF2D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D837A4-D9FD-410B-934A-91EBE9CF4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339B7C-CF61-48A6-9E00-2B5E06A30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3F5DCB-AB05-4B83-A8E1-52C0892C5974}"/>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6" name="Footer Placeholder 5">
            <a:extLst>
              <a:ext uri="{FF2B5EF4-FFF2-40B4-BE49-F238E27FC236}">
                <a16:creationId xmlns:a16="http://schemas.microsoft.com/office/drawing/2014/main" id="{FD05F8E9-9B87-4A8C-AC7B-068F52E49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C5565-6D46-4807-8B11-426FFD2CCBA9}"/>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415135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4A22-ED90-479D-A58C-8B1871952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8D12DB-DB33-4723-A530-A5CC9DE22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85A300-12E7-4F51-BB0D-7721060A9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60D639-E88F-4C34-9CF1-DCC567EC4560}"/>
              </a:ext>
            </a:extLst>
          </p:cNvPr>
          <p:cNvSpPr>
            <a:spLocks noGrp="1"/>
          </p:cNvSpPr>
          <p:nvPr>
            <p:ph type="dt" sz="half" idx="10"/>
          </p:nvPr>
        </p:nvSpPr>
        <p:spPr/>
        <p:txBody>
          <a:bodyPr/>
          <a:lstStyle/>
          <a:p>
            <a:fld id="{04119EEE-2253-4EBC-B688-3E9EAE85027B}" type="datetimeFigureOut">
              <a:rPr lang="en-IN" smtClean="0"/>
              <a:t>27-02-2025</a:t>
            </a:fld>
            <a:endParaRPr lang="en-IN"/>
          </a:p>
        </p:txBody>
      </p:sp>
      <p:sp>
        <p:nvSpPr>
          <p:cNvPr id="6" name="Footer Placeholder 5">
            <a:extLst>
              <a:ext uri="{FF2B5EF4-FFF2-40B4-BE49-F238E27FC236}">
                <a16:creationId xmlns:a16="http://schemas.microsoft.com/office/drawing/2014/main" id="{A7EC2DCD-2F4F-4428-95DD-E70548EE6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45EC1-2F29-43D6-9A42-084401D57F21}"/>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203341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51DC7-BBC1-43E5-8A48-FFE8C1F7D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2BCC34-43D0-4586-9B9C-8BF432E5E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46D62-75E0-4D4C-8A01-45F44C322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19EEE-2253-4EBC-B688-3E9EAE85027B}" type="datetimeFigureOut">
              <a:rPr lang="en-IN" smtClean="0"/>
              <a:t>27-02-2025</a:t>
            </a:fld>
            <a:endParaRPr lang="en-IN"/>
          </a:p>
        </p:txBody>
      </p:sp>
      <p:sp>
        <p:nvSpPr>
          <p:cNvPr id="5" name="Footer Placeholder 4">
            <a:extLst>
              <a:ext uri="{FF2B5EF4-FFF2-40B4-BE49-F238E27FC236}">
                <a16:creationId xmlns:a16="http://schemas.microsoft.com/office/drawing/2014/main" id="{018FE25D-6EDD-4157-AEC2-32D7ED67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E1EA81-AD5F-4576-84F4-7F251F53A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5760-45D1-4B3C-BE34-4A96BB2A7A8C}" type="slidenum">
              <a:rPr lang="en-IN" smtClean="0"/>
              <a:t>‹#›</a:t>
            </a:fld>
            <a:endParaRPr lang="en-IN"/>
          </a:p>
        </p:txBody>
      </p:sp>
    </p:spTree>
    <p:extLst>
      <p:ext uri="{BB962C8B-B14F-4D97-AF65-F5344CB8AC3E}">
        <p14:creationId xmlns:p14="http://schemas.microsoft.com/office/powerpoint/2010/main" val="260142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xamp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B38F54-70AA-4277-9E05-DAAC364AB5B3}"/>
              </a:ext>
            </a:extLst>
          </p:cNvPr>
          <p:cNvPicPr>
            <a:picLocks noChangeAspect="1"/>
          </p:cNvPicPr>
          <p:nvPr/>
        </p:nvPicPr>
        <p:blipFill rotWithShape="1">
          <a:blip r:embed="rId2"/>
          <a:srcRect t="31090" r="17332"/>
          <a:stretch/>
        </p:blipFill>
        <p:spPr>
          <a:xfrm>
            <a:off x="0" y="294409"/>
            <a:ext cx="12192000" cy="569314"/>
          </a:xfrm>
          <a:prstGeom prst="rect">
            <a:avLst/>
          </a:prstGeom>
        </p:spPr>
      </p:pic>
      <p:sp>
        <p:nvSpPr>
          <p:cNvPr id="7" name="TextBox 6">
            <a:extLst>
              <a:ext uri="{FF2B5EF4-FFF2-40B4-BE49-F238E27FC236}">
                <a16:creationId xmlns:a16="http://schemas.microsoft.com/office/drawing/2014/main" id="{03E7F552-C1E5-4757-B418-53B78B84AAFC}"/>
              </a:ext>
            </a:extLst>
          </p:cNvPr>
          <p:cNvSpPr txBox="1"/>
          <p:nvPr/>
        </p:nvSpPr>
        <p:spPr>
          <a:xfrm>
            <a:off x="2574758" y="3032081"/>
            <a:ext cx="7042484" cy="738664"/>
          </a:xfrm>
          <a:prstGeom prst="rect">
            <a:avLst/>
          </a:prstGeom>
          <a:noFill/>
        </p:spPr>
        <p:txBody>
          <a:bodyPr wrap="square" rtlCol="0">
            <a:spAutoFit/>
          </a:bodyPr>
          <a:lstStyle/>
          <a:p>
            <a:pPr algn="ctr"/>
            <a:r>
              <a:rPr lang="en-US" sz="4200" dirty="0">
                <a:latin typeface="Arial Black" panose="020B0A04020102020204" pitchFamily="34" charset="0"/>
              </a:rPr>
              <a:t>BASICS OF NLP</a:t>
            </a:r>
          </a:p>
        </p:txBody>
      </p:sp>
      <p:sp>
        <p:nvSpPr>
          <p:cNvPr id="8" name="Title 1">
            <a:extLst>
              <a:ext uri="{FF2B5EF4-FFF2-40B4-BE49-F238E27FC236}">
                <a16:creationId xmlns:a16="http://schemas.microsoft.com/office/drawing/2014/main" id="{2B682A74-916D-47B0-AF4F-16BEE15D2E3E}"/>
              </a:ext>
            </a:extLst>
          </p:cNvPr>
          <p:cNvSpPr txBox="1">
            <a:spLocks/>
          </p:cNvSpPr>
          <p:nvPr/>
        </p:nvSpPr>
        <p:spPr>
          <a:xfrm>
            <a:off x="6096000" y="5979240"/>
            <a:ext cx="6065948" cy="874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A" sz="2000" b="1" dirty="0">
                <a:cs typeface="Times New Roman" panose="02020603050405020304" pitchFamily="18" charset="0"/>
              </a:rPr>
              <a:t>Sachin Shivakalimath</a:t>
            </a:r>
          </a:p>
          <a:p>
            <a:pPr marL="342900" indent="-342900" algn="r">
              <a:buFontTx/>
              <a:buChar char="-"/>
            </a:pPr>
            <a:endParaRPr lang="en-CA" sz="300" dirty="0">
              <a:cs typeface="Times New Roman" panose="02020603050405020304" pitchFamily="18" charset="0"/>
            </a:endParaRPr>
          </a:p>
          <a:p>
            <a:pPr algn="r"/>
            <a:r>
              <a:rPr lang="en-CA" sz="1600" dirty="0">
                <a:cs typeface="Times New Roman" panose="02020603050405020304" pitchFamily="18" charset="0"/>
              </a:rPr>
              <a:t>sachin.smath@gmail.com</a:t>
            </a:r>
          </a:p>
          <a:p>
            <a:pPr algn="r"/>
            <a:r>
              <a:rPr lang="en-CA" sz="1600" dirty="0">
                <a:cs typeface="Times New Roman" panose="02020603050405020304" pitchFamily="18" charset="0"/>
              </a:rPr>
              <a:t>9449764697</a:t>
            </a:r>
            <a:endParaRPr lang="en-IN" sz="1600" dirty="0">
              <a:cs typeface="Times New Roman" panose="02020603050405020304" pitchFamily="18" charset="0"/>
            </a:endParaRPr>
          </a:p>
        </p:txBody>
      </p:sp>
    </p:spTree>
    <p:extLst>
      <p:ext uri="{BB962C8B-B14F-4D97-AF65-F5344CB8AC3E}">
        <p14:creationId xmlns:p14="http://schemas.microsoft.com/office/powerpoint/2010/main" val="102177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6202-9063-40BD-B8D0-C77FB840EF38}"/>
              </a:ext>
            </a:extLst>
          </p:cNvPr>
          <p:cNvSpPr>
            <a:spLocks noGrp="1"/>
          </p:cNvSpPr>
          <p:nvPr>
            <p:ph type="title"/>
          </p:nvPr>
        </p:nvSpPr>
        <p:spPr/>
        <p:txBody>
          <a:bodyPr/>
          <a:lstStyle/>
          <a:p>
            <a:r>
              <a:rPr lang="en-US" dirty="0"/>
              <a:t>Vectorization</a:t>
            </a:r>
            <a:endParaRPr lang="en-IN" dirty="0"/>
          </a:p>
        </p:txBody>
      </p:sp>
      <p:sp>
        <p:nvSpPr>
          <p:cNvPr id="3" name="Content Placeholder 2">
            <a:extLst>
              <a:ext uri="{FF2B5EF4-FFF2-40B4-BE49-F238E27FC236}">
                <a16:creationId xmlns:a16="http://schemas.microsoft.com/office/drawing/2014/main" id="{F4D587CF-2A82-48D7-BE79-F50948B185DA}"/>
              </a:ext>
            </a:extLst>
          </p:cNvPr>
          <p:cNvSpPr>
            <a:spLocks noGrp="1"/>
          </p:cNvSpPr>
          <p:nvPr>
            <p:ph idx="1"/>
          </p:nvPr>
        </p:nvSpPr>
        <p:spPr/>
        <p:txBody>
          <a:bodyPr>
            <a:normAutofit lnSpcReduction="10000"/>
          </a:bodyPr>
          <a:lstStyle/>
          <a:p>
            <a:r>
              <a:rPr lang="en-US" dirty="0"/>
              <a:t>Vectorization is the process of converting textual data into numerical vectors so that machine learning models can process and learn from it. Different vectorization methods are used depending on the complexity, context requirements, and applications.</a:t>
            </a:r>
          </a:p>
          <a:p>
            <a:pPr marL="971550" lvl="1" indent="-514350">
              <a:buFont typeface="+mj-lt"/>
              <a:buAutoNum type="arabicPeriod"/>
            </a:pPr>
            <a:r>
              <a:rPr lang="en-IN" dirty="0"/>
              <a:t>Count Vectorization (Term Frequency)</a:t>
            </a:r>
          </a:p>
          <a:p>
            <a:pPr marL="971550" lvl="1" indent="-514350">
              <a:buFont typeface="+mj-lt"/>
              <a:buAutoNum type="arabicPeriod"/>
            </a:pPr>
            <a:r>
              <a:rPr lang="en-US" dirty="0"/>
              <a:t>Term Frequency-Inverse Document Frequency (TF-IDF)</a:t>
            </a:r>
          </a:p>
          <a:p>
            <a:pPr marL="971550" lvl="1" indent="-514350">
              <a:buFont typeface="+mj-lt"/>
              <a:buAutoNum type="arabicPeriod"/>
            </a:pPr>
            <a:r>
              <a:rPr lang="en-US" dirty="0"/>
              <a:t>Word Embeddings (e.g., Word2Vec, </a:t>
            </a:r>
            <a:r>
              <a:rPr lang="en-US" dirty="0" err="1"/>
              <a:t>GloVe</a:t>
            </a:r>
            <a:r>
              <a:rPr lang="en-US" dirty="0"/>
              <a:t>)</a:t>
            </a:r>
          </a:p>
          <a:p>
            <a:pPr marL="971550" lvl="1" indent="-514350">
              <a:buFont typeface="+mj-lt"/>
              <a:buAutoNum type="arabicPeriod"/>
            </a:pPr>
            <a:r>
              <a:rPr lang="en-IN" dirty="0" err="1"/>
              <a:t>FastText</a:t>
            </a:r>
            <a:endParaRPr lang="en-IN" dirty="0"/>
          </a:p>
          <a:p>
            <a:pPr marL="971550" lvl="1" indent="-514350">
              <a:buFont typeface="+mj-lt"/>
              <a:buAutoNum type="arabicPeriod"/>
            </a:pPr>
            <a:r>
              <a:rPr lang="en-IN" dirty="0"/>
              <a:t>Contextualized Embeddings (</a:t>
            </a:r>
            <a:r>
              <a:rPr lang="en-IN" dirty="0" err="1"/>
              <a:t>ELMo</a:t>
            </a:r>
            <a:r>
              <a:rPr lang="en-IN" dirty="0"/>
              <a:t>, BERT)</a:t>
            </a:r>
          </a:p>
          <a:p>
            <a:pPr marL="971550" lvl="1" indent="-514350">
              <a:buFont typeface="+mj-lt"/>
              <a:buAutoNum type="arabicPeriod"/>
            </a:pPr>
            <a:r>
              <a:rPr lang="en-US" dirty="0"/>
              <a:t>Transformer-Based Models and Beyond (GPT, T5)</a:t>
            </a:r>
          </a:p>
          <a:p>
            <a:pPr marL="971550" lvl="1" indent="-514350">
              <a:buFont typeface="+mj-lt"/>
              <a:buAutoNum type="arabicPeriod"/>
            </a:pPr>
            <a:r>
              <a:rPr lang="fr-FR" dirty="0"/>
              <a:t>Sentence </a:t>
            </a:r>
            <a:r>
              <a:rPr lang="fr-FR" dirty="0" err="1"/>
              <a:t>Embeddings</a:t>
            </a:r>
            <a:r>
              <a:rPr lang="fr-FR" dirty="0"/>
              <a:t> (Sentence-BERT, Universal Sentence Encoder)</a:t>
            </a:r>
            <a:endParaRPr lang="en-IN" dirty="0"/>
          </a:p>
        </p:txBody>
      </p:sp>
    </p:spTree>
    <p:extLst>
      <p:ext uri="{BB962C8B-B14F-4D97-AF65-F5344CB8AC3E}">
        <p14:creationId xmlns:p14="http://schemas.microsoft.com/office/powerpoint/2010/main" val="59779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A3BEB68F-44A0-44E8-9E3F-DF74BC695A22}"/>
              </a:ext>
            </a:extLst>
          </p:cNvPr>
          <p:cNvGraphicFramePr>
            <a:graphicFrameLocks noGrp="1"/>
          </p:cNvGraphicFramePr>
          <p:nvPr>
            <p:ph idx="1"/>
            <p:extLst>
              <p:ext uri="{D42A27DB-BD31-4B8C-83A1-F6EECF244321}">
                <p14:modId xmlns:p14="http://schemas.microsoft.com/office/powerpoint/2010/main" val="2595217670"/>
              </p:ext>
            </p:extLst>
          </p:nvPr>
        </p:nvGraphicFramePr>
        <p:xfrm>
          <a:off x="159122" y="830543"/>
          <a:ext cx="11873755" cy="5400040"/>
        </p:xfrm>
        <a:graphic>
          <a:graphicData uri="http://schemas.openxmlformats.org/drawingml/2006/table">
            <a:tbl>
              <a:tblPr firstRow="1" bandRow="1">
                <a:tableStyleId>{5C22544A-7EE6-4342-B048-85BDC9FD1C3A}</a:tableStyleId>
              </a:tblPr>
              <a:tblGrid>
                <a:gridCol w="2374751">
                  <a:extLst>
                    <a:ext uri="{9D8B030D-6E8A-4147-A177-3AD203B41FA5}">
                      <a16:colId xmlns:a16="http://schemas.microsoft.com/office/drawing/2014/main" val="4050116750"/>
                    </a:ext>
                  </a:extLst>
                </a:gridCol>
                <a:gridCol w="2374751">
                  <a:extLst>
                    <a:ext uri="{9D8B030D-6E8A-4147-A177-3AD203B41FA5}">
                      <a16:colId xmlns:a16="http://schemas.microsoft.com/office/drawing/2014/main" val="862812902"/>
                    </a:ext>
                  </a:extLst>
                </a:gridCol>
                <a:gridCol w="2374751">
                  <a:extLst>
                    <a:ext uri="{9D8B030D-6E8A-4147-A177-3AD203B41FA5}">
                      <a16:colId xmlns:a16="http://schemas.microsoft.com/office/drawing/2014/main" val="3569265899"/>
                    </a:ext>
                  </a:extLst>
                </a:gridCol>
                <a:gridCol w="2374751">
                  <a:extLst>
                    <a:ext uri="{9D8B030D-6E8A-4147-A177-3AD203B41FA5}">
                      <a16:colId xmlns:a16="http://schemas.microsoft.com/office/drawing/2014/main" val="2711681938"/>
                    </a:ext>
                  </a:extLst>
                </a:gridCol>
                <a:gridCol w="2374751">
                  <a:extLst>
                    <a:ext uri="{9D8B030D-6E8A-4147-A177-3AD203B41FA5}">
                      <a16:colId xmlns:a16="http://schemas.microsoft.com/office/drawing/2014/main" val="3275122027"/>
                    </a:ext>
                  </a:extLst>
                </a:gridCol>
              </a:tblGrid>
              <a:tr h="370840">
                <a:tc>
                  <a:txBody>
                    <a:bodyPr/>
                    <a:lstStyle/>
                    <a:p>
                      <a:r>
                        <a:rPr lang="en-IN" dirty="0"/>
                        <a:t>Method</a:t>
                      </a:r>
                    </a:p>
                  </a:txBody>
                  <a:tcPr anchor="ctr"/>
                </a:tc>
                <a:tc>
                  <a:txBody>
                    <a:bodyPr/>
                    <a:lstStyle/>
                    <a:p>
                      <a:r>
                        <a:rPr lang="en-IN" dirty="0"/>
                        <a:t>Level</a:t>
                      </a:r>
                    </a:p>
                  </a:txBody>
                  <a:tcPr/>
                </a:tc>
                <a:tc>
                  <a:txBody>
                    <a:bodyPr/>
                    <a:lstStyle/>
                    <a:p>
                      <a:r>
                        <a:rPr lang="en-IN" dirty="0"/>
                        <a:t>Contextual?</a:t>
                      </a:r>
                    </a:p>
                  </a:txBody>
                  <a:tcPr/>
                </a:tc>
                <a:tc>
                  <a:txBody>
                    <a:bodyPr/>
                    <a:lstStyle/>
                    <a:p>
                      <a:r>
                        <a:rPr lang="en-IN" dirty="0"/>
                        <a:t>Handles Polysemy</a:t>
                      </a:r>
                    </a:p>
                  </a:txBody>
                  <a:tcPr anchor="ctr"/>
                </a:tc>
                <a:tc>
                  <a:txBody>
                    <a:bodyPr/>
                    <a:lstStyle/>
                    <a:p>
                      <a:r>
                        <a:rPr lang="en-IN" dirty="0"/>
                        <a:t>Common Use Cases</a:t>
                      </a:r>
                    </a:p>
                  </a:txBody>
                  <a:tcPr/>
                </a:tc>
                <a:extLst>
                  <a:ext uri="{0D108BD9-81ED-4DB2-BD59-A6C34878D82A}">
                    <a16:rowId xmlns:a16="http://schemas.microsoft.com/office/drawing/2014/main" val="2367081652"/>
                  </a:ext>
                </a:extLst>
              </a:tr>
              <a:tr h="370840">
                <a:tc>
                  <a:txBody>
                    <a:bodyPr/>
                    <a:lstStyle/>
                    <a:p>
                      <a:r>
                        <a:rPr lang="en-IN" dirty="0"/>
                        <a:t>Common Use Cases</a:t>
                      </a:r>
                    </a:p>
                  </a:txBody>
                  <a:tcPr/>
                </a:tc>
                <a:tc>
                  <a:txBody>
                    <a:bodyPr/>
                    <a:lstStyle/>
                    <a:p>
                      <a:r>
                        <a:rPr lang="en-IN" dirty="0"/>
                        <a:t>Word-level</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US" dirty="0"/>
                        <a:t> </a:t>
                      </a:r>
                      <a:r>
                        <a:rPr lang="en-IN" dirty="0"/>
                        <a:t>Simple text classification</a:t>
                      </a:r>
                    </a:p>
                  </a:txBody>
                  <a:tcPr anchor="ctr"/>
                </a:tc>
                <a:extLst>
                  <a:ext uri="{0D108BD9-81ED-4DB2-BD59-A6C34878D82A}">
                    <a16:rowId xmlns:a16="http://schemas.microsoft.com/office/drawing/2014/main" val="1689440061"/>
                  </a:ext>
                </a:extLst>
              </a:tr>
              <a:tr h="370840">
                <a:tc>
                  <a:txBody>
                    <a:bodyPr/>
                    <a:lstStyle/>
                    <a:p>
                      <a:r>
                        <a:rPr lang="en-IN" dirty="0"/>
                        <a:t> </a:t>
                      </a:r>
                    </a:p>
                  </a:txBody>
                  <a:tcPr/>
                </a:tc>
                <a:tc>
                  <a:txBody>
                    <a:bodyPr/>
                    <a:lstStyle/>
                    <a:p>
                      <a:r>
                        <a:rPr lang="en-IN" dirty="0"/>
                        <a:t>Word-level</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IN" dirty="0"/>
                        <a:t>Text classification, relevance ranking</a:t>
                      </a:r>
                    </a:p>
                  </a:txBody>
                  <a:tcPr/>
                </a:tc>
                <a:extLst>
                  <a:ext uri="{0D108BD9-81ED-4DB2-BD59-A6C34878D82A}">
                    <a16:rowId xmlns:a16="http://schemas.microsoft.com/office/drawing/2014/main" val="3180523087"/>
                  </a:ext>
                </a:extLst>
              </a:tr>
              <a:tr h="370840">
                <a:tc>
                  <a:txBody>
                    <a:bodyPr/>
                    <a:lstStyle/>
                    <a:p>
                      <a:r>
                        <a:rPr lang="en-IN" dirty="0"/>
                        <a:t>Word2Vec / </a:t>
                      </a:r>
                      <a:r>
                        <a:rPr lang="en-IN" dirty="0" err="1"/>
                        <a:t>GloVe</a:t>
                      </a:r>
                      <a:endParaRPr lang="en-IN" dirty="0"/>
                    </a:p>
                  </a:txBody>
                  <a:tcPr/>
                </a:tc>
                <a:tc>
                  <a:txBody>
                    <a:bodyPr/>
                    <a:lstStyle/>
                    <a:p>
                      <a:r>
                        <a:rPr lang="en-IN" dirty="0"/>
                        <a:t>Word embeddings</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IN" dirty="0"/>
                        <a:t>Sentiment analysis, word similarity</a:t>
                      </a:r>
                    </a:p>
                  </a:txBody>
                  <a:tcPr/>
                </a:tc>
                <a:extLst>
                  <a:ext uri="{0D108BD9-81ED-4DB2-BD59-A6C34878D82A}">
                    <a16:rowId xmlns:a16="http://schemas.microsoft.com/office/drawing/2014/main" val="2894771306"/>
                  </a:ext>
                </a:extLst>
              </a:tr>
              <a:tr h="370840">
                <a:tc>
                  <a:txBody>
                    <a:bodyPr/>
                    <a:lstStyle/>
                    <a:p>
                      <a:r>
                        <a:rPr lang="en-IN" dirty="0" err="1"/>
                        <a:t>FastText</a:t>
                      </a:r>
                      <a:endParaRPr lang="en-IN" dirty="0"/>
                    </a:p>
                  </a:txBody>
                  <a:tcPr/>
                </a:tc>
                <a:tc>
                  <a:txBody>
                    <a:bodyPr/>
                    <a:lstStyle/>
                    <a:p>
                      <a:r>
                        <a:rPr lang="en-IN" dirty="0" err="1"/>
                        <a:t>Subword</a:t>
                      </a:r>
                      <a:r>
                        <a:rPr lang="en-IN" dirty="0"/>
                        <a:t> embeddings</a:t>
                      </a:r>
                    </a:p>
                  </a:txBody>
                  <a:tcPr/>
                </a:tc>
                <a:tc>
                  <a:txBody>
                    <a:bodyPr/>
                    <a:lstStyle/>
                    <a:p>
                      <a:r>
                        <a:rPr lang="en-IN" dirty="0"/>
                        <a:t>No</a:t>
                      </a:r>
                    </a:p>
                  </a:txBody>
                  <a:tcPr/>
                </a:tc>
                <a:tc>
                  <a:txBody>
                    <a:bodyPr/>
                    <a:lstStyle/>
                    <a:p>
                      <a:r>
                        <a:rPr lang="en-IN" dirty="0"/>
                        <a:t>Partial</a:t>
                      </a:r>
                    </a:p>
                  </a:txBody>
                  <a:tcPr/>
                </a:tc>
                <a:tc>
                  <a:txBody>
                    <a:bodyPr/>
                    <a:lstStyle/>
                    <a:p>
                      <a:r>
                        <a:rPr lang="en-US" dirty="0"/>
                        <a:t>Text classification, languages with complex morphology</a:t>
                      </a:r>
                      <a:endParaRPr lang="en-IN" dirty="0"/>
                    </a:p>
                  </a:txBody>
                  <a:tcPr/>
                </a:tc>
                <a:extLst>
                  <a:ext uri="{0D108BD9-81ED-4DB2-BD59-A6C34878D82A}">
                    <a16:rowId xmlns:a16="http://schemas.microsoft.com/office/drawing/2014/main" val="204975232"/>
                  </a:ext>
                </a:extLst>
              </a:tr>
              <a:tr h="370840">
                <a:tc>
                  <a:txBody>
                    <a:bodyPr/>
                    <a:lstStyle/>
                    <a:p>
                      <a:r>
                        <a:rPr lang="en-IN" dirty="0" err="1"/>
                        <a:t>ELMo</a:t>
                      </a:r>
                      <a:endParaRPr lang="en-IN" dirty="0"/>
                    </a:p>
                  </a:txBody>
                  <a:tcPr/>
                </a:tc>
                <a:tc>
                  <a:txBody>
                    <a:bodyPr/>
                    <a:lstStyle/>
                    <a:p>
                      <a:r>
                        <a:rPr lang="en-IN" dirty="0"/>
                        <a:t>Contextual word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US" dirty="0"/>
                        <a:t>Named entity recognition, part-of-speech tagging</a:t>
                      </a:r>
                      <a:endParaRPr lang="en-IN" dirty="0"/>
                    </a:p>
                  </a:txBody>
                  <a:tcPr/>
                </a:tc>
                <a:extLst>
                  <a:ext uri="{0D108BD9-81ED-4DB2-BD59-A6C34878D82A}">
                    <a16:rowId xmlns:a16="http://schemas.microsoft.com/office/drawing/2014/main" val="703711979"/>
                  </a:ext>
                </a:extLst>
              </a:tr>
              <a:tr h="370840">
                <a:tc>
                  <a:txBody>
                    <a:bodyPr/>
                    <a:lstStyle/>
                    <a:p>
                      <a:r>
                        <a:rPr lang="en-IN" dirty="0"/>
                        <a:t>BERT</a:t>
                      </a:r>
                    </a:p>
                  </a:txBody>
                  <a:tcPr/>
                </a:tc>
                <a:tc>
                  <a:txBody>
                    <a:bodyPr/>
                    <a:lstStyle/>
                    <a:p>
                      <a:r>
                        <a:rPr lang="en-IN" dirty="0"/>
                        <a:t>Contextual word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US" dirty="0"/>
                        <a:t>QA systems, language inference, translation</a:t>
                      </a:r>
                      <a:endParaRPr lang="en-IN" dirty="0"/>
                    </a:p>
                  </a:txBody>
                  <a:tcPr/>
                </a:tc>
                <a:extLst>
                  <a:ext uri="{0D108BD9-81ED-4DB2-BD59-A6C34878D82A}">
                    <a16:rowId xmlns:a16="http://schemas.microsoft.com/office/drawing/2014/main" val="1726885046"/>
                  </a:ext>
                </a:extLst>
              </a:tr>
              <a:tr h="370840">
                <a:tc>
                  <a:txBody>
                    <a:bodyPr/>
                    <a:lstStyle/>
                    <a:p>
                      <a:r>
                        <a:rPr lang="en-IN" dirty="0"/>
                        <a:t>Sentence-BERT / USE</a:t>
                      </a:r>
                    </a:p>
                  </a:txBody>
                  <a:tcPr/>
                </a:tc>
                <a:tc>
                  <a:txBody>
                    <a:bodyPr/>
                    <a:lstStyle/>
                    <a:p>
                      <a:r>
                        <a:rPr lang="en-IN" dirty="0"/>
                        <a:t>Sentence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IN" dirty="0"/>
                        <a:t>Semantic similarity, document clustering</a:t>
                      </a:r>
                    </a:p>
                  </a:txBody>
                  <a:tcPr/>
                </a:tc>
                <a:extLst>
                  <a:ext uri="{0D108BD9-81ED-4DB2-BD59-A6C34878D82A}">
                    <a16:rowId xmlns:a16="http://schemas.microsoft.com/office/drawing/2014/main" val="2314470080"/>
                  </a:ext>
                </a:extLst>
              </a:tr>
            </a:tbl>
          </a:graphicData>
        </a:graphic>
      </p:graphicFrame>
    </p:spTree>
    <p:extLst>
      <p:ext uri="{BB962C8B-B14F-4D97-AF65-F5344CB8AC3E}">
        <p14:creationId xmlns:p14="http://schemas.microsoft.com/office/powerpoint/2010/main" val="171464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910B-BE45-4DC6-B8C0-86003ADDAD65}"/>
              </a:ext>
            </a:extLst>
          </p:cNvPr>
          <p:cNvSpPr>
            <a:spLocks noGrp="1"/>
          </p:cNvSpPr>
          <p:nvPr>
            <p:ph type="title"/>
          </p:nvPr>
        </p:nvSpPr>
        <p:spPr/>
        <p:txBody>
          <a:bodyPr/>
          <a:lstStyle/>
          <a:p>
            <a:r>
              <a:rPr lang="en-IN" dirty="0"/>
              <a:t>Count Vectorization (Term Frequency)</a:t>
            </a:r>
            <a:br>
              <a:rPr lang="en-IN" dirty="0"/>
            </a:br>
            <a:endParaRPr lang="en-IN" dirty="0"/>
          </a:p>
        </p:txBody>
      </p:sp>
      <p:sp>
        <p:nvSpPr>
          <p:cNvPr id="3" name="Content Placeholder 2">
            <a:extLst>
              <a:ext uri="{FF2B5EF4-FFF2-40B4-BE49-F238E27FC236}">
                <a16:creationId xmlns:a16="http://schemas.microsoft.com/office/drawing/2014/main" id="{B236AA8E-1AFA-4B7E-9D30-83C3321D2037}"/>
              </a:ext>
            </a:extLst>
          </p:cNvPr>
          <p:cNvSpPr>
            <a:spLocks noGrp="1"/>
          </p:cNvSpPr>
          <p:nvPr>
            <p:ph idx="1"/>
          </p:nvPr>
        </p:nvSpPr>
        <p:spPr/>
        <p:txBody>
          <a:bodyPr>
            <a:normAutofit fontScale="92500" lnSpcReduction="10000"/>
          </a:bodyPr>
          <a:lstStyle/>
          <a:p>
            <a:r>
              <a:rPr lang="en-US" b="1" dirty="0"/>
              <a:t>Count Vectorization</a:t>
            </a:r>
            <a:r>
              <a:rPr lang="en-US" dirty="0"/>
              <a:t> converts text to vectors by counting the occurrences of each word in a document. Each unique word becomes a feature, and its value is the number of times it appears in the document.</a:t>
            </a:r>
          </a:p>
          <a:p>
            <a:r>
              <a:rPr lang="en-US" b="1" dirty="0"/>
              <a:t>Example</a:t>
            </a:r>
            <a:r>
              <a:rPr lang="en-US" dirty="0"/>
              <a:t>: For two documents, "I love NLP" and "NLP is great," the count vector might look like:</a:t>
            </a:r>
          </a:p>
          <a:p>
            <a:endParaRPr lang="en-US" dirty="0"/>
          </a:p>
          <a:p>
            <a:endParaRPr lang="en-US" dirty="0"/>
          </a:p>
          <a:p>
            <a:endParaRPr lang="en-US" dirty="0"/>
          </a:p>
          <a:p>
            <a:r>
              <a:rPr lang="en-US" b="1" dirty="0"/>
              <a:t>Limitations</a:t>
            </a:r>
            <a:r>
              <a:rPr lang="en-US" dirty="0"/>
              <a:t>: High dimensionality and inability to capture semantic relationships. It only tells you if a word appears and how often, not its importance.</a:t>
            </a:r>
            <a:endParaRPr lang="en-IN" dirty="0"/>
          </a:p>
        </p:txBody>
      </p:sp>
      <p:graphicFrame>
        <p:nvGraphicFramePr>
          <p:cNvPr id="4" name="Table 3">
            <a:extLst>
              <a:ext uri="{FF2B5EF4-FFF2-40B4-BE49-F238E27FC236}">
                <a16:creationId xmlns:a16="http://schemas.microsoft.com/office/drawing/2014/main" id="{3F7C7B7E-083A-495C-8C1D-68B2CE0D7830}"/>
              </a:ext>
            </a:extLst>
          </p:cNvPr>
          <p:cNvGraphicFramePr>
            <a:graphicFrameLocks noGrp="1"/>
          </p:cNvGraphicFramePr>
          <p:nvPr>
            <p:extLst>
              <p:ext uri="{D42A27DB-BD31-4B8C-83A1-F6EECF244321}">
                <p14:modId xmlns:p14="http://schemas.microsoft.com/office/powerpoint/2010/main" val="3400463826"/>
              </p:ext>
            </p:extLst>
          </p:nvPr>
        </p:nvGraphicFramePr>
        <p:xfrm>
          <a:off x="2448859" y="3678019"/>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521276908"/>
                    </a:ext>
                  </a:extLst>
                </a:gridCol>
                <a:gridCol w="1625600">
                  <a:extLst>
                    <a:ext uri="{9D8B030D-6E8A-4147-A177-3AD203B41FA5}">
                      <a16:colId xmlns:a16="http://schemas.microsoft.com/office/drawing/2014/main" val="1183300046"/>
                    </a:ext>
                  </a:extLst>
                </a:gridCol>
                <a:gridCol w="1625600">
                  <a:extLst>
                    <a:ext uri="{9D8B030D-6E8A-4147-A177-3AD203B41FA5}">
                      <a16:colId xmlns:a16="http://schemas.microsoft.com/office/drawing/2014/main" val="319315372"/>
                    </a:ext>
                  </a:extLst>
                </a:gridCol>
                <a:gridCol w="1625600">
                  <a:extLst>
                    <a:ext uri="{9D8B030D-6E8A-4147-A177-3AD203B41FA5}">
                      <a16:colId xmlns:a16="http://schemas.microsoft.com/office/drawing/2014/main" val="608010574"/>
                    </a:ext>
                  </a:extLst>
                </a:gridCol>
                <a:gridCol w="1625600">
                  <a:extLst>
                    <a:ext uri="{9D8B030D-6E8A-4147-A177-3AD203B41FA5}">
                      <a16:colId xmlns:a16="http://schemas.microsoft.com/office/drawing/2014/main" val="1711777109"/>
                    </a:ext>
                  </a:extLst>
                </a:gridCol>
              </a:tblGrid>
              <a:tr h="370840">
                <a:tc>
                  <a:txBody>
                    <a:bodyPr/>
                    <a:lstStyle/>
                    <a:p>
                      <a:r>
                        <a:rPr lang="en-US" dirty="0"/>
                        <a:t>I</a:t>
                      </a:r>
                      <a:endParaRPr lang="en-IN" dirty="0"/>
                    </a:p>
                  </a:txBody>
                  <a:tcPr/>
                </a:tc>
                <a:tc>
                  <a:txBody>
                    <a:bodyPr/>
                    <a:lstStyle/>
                    <a:p>
                      <a:r>
                        <a:rPr lang="en-US" dirty="0"/>
                        <a:t>love</a:t>
                      </a:r>
                      <a:endParaRPr lang="en-IN" dirty="0"/>
                    </a:p>
                  </a:txBody>
                  <a:tcPr/>
                </a:tc>
                <a:tc>
                  <a:txBody>
                    <a:bodyPr/>
                    <a:lstStyle/>
                    <a:p>
                      <a:r>
                        <a:rPr lang="en-US" dirty="0"/>
                        <a:t>NLP</a:t>
                      </a:r>
                      <a:endParaRPr lang="en-IN" dirty="0"/>
                    </a:p>
                  </a:txBody>
                  <a:tcPr/>
                </a:tc>
                <a:tc>
                  <a:txBody>
                    <a:bodyPr/>
                    <a:lstStyle/>
                    <a:p>
                      <a:r>
                        <a:rPr lang="en-US" dirty="0"/>
                        <a:t>is</a:t>
                      </a:r>
                      <a:endParaRPr lang="en-IN" dirty="0"/>
                    </a:p>
                  </a:txBody>
                  <a:tcPr/>
                </a:tc>
                <a:tc>
                  <a:txBody>
                    <a:bodyPr/>
                    <a:lstStyle/>
                    <a:p>
                      <a:r>
                        <a:rPr lang="en-US" dirty="0"/>
                        <a:t>great</a:t>
                      </a:r>
                      <a:endParaRPr lang="en-IN" dirty="0"/>
                    </a:p>
                  </a:txBody>
                  <a:tcPr/>
                </a:tc>
                <a:extLst>
                  <a:ext uri="{0D108BD9-81ED-4DB2-BD59-A6C34878D82A}">
                    <a16:rowId xmlns:a16="http://schemas.microsoft.com/office/drawing/2014/main" val="1392133848"/>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48206882"/>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95153239"/>
                  </a:ext>
                </a:extLst>
              </a:tr>
            </a:tbl>
          </a:graphicData>
        </a:graphic>
      </p:graphicFrame>
    </p:spTree>
    <p:extLst>
      <p:ext uri="{BB962C8B-B14F-4D97-AF65-F5344CB8AC3E}">
        <p14:creationId xmlns:p14="http://schemas.microsoft.com/office/powerpoint/2010/main" val="365335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6A12-D4A9-491B-8D28-42BC08A99DAF}"/>
              </a:ext>
            </a:extLst>
          </p:cNvPr>
          <p:cNvSpPr>
            <a:spLocks noGrp="1"/>
          </p:cNvSpPr>
          <p:nvPr>
            <p:ph type="title"/>
          </p:nvPr>
        </p:nvSpPr>
        <p:spPr/>
        <p:txBody>
          <a:bodyPr/>
          <a:lstStyle/>
          <a:p>
            <a:r>
              <a:rPr lang="en-IN" dirty="0"/>
              <a:t>TF-IDF</a:t>
            </a:r>
          </a:p>
        </p:txBody>
      </p:sp>
      <p:sp>
        <p:nvSpPr>
          <p:cNvPr id="3" name="Content Placeholder 2">
            <a:extLst>
              <a:ext uri="{FF2B5EF4-FFF2-40B4-BE49-F238E27FC236}">
                <a16:creationId xmlns:a16="http://schemas.microsoft.com/office/drawing/2014/main" id="{FB705E02-9BF5-417C-A426-EE03F23E8160}"/>
              </a:ext>
            </a:extLst>
          </p:cNvPr>
          <p:cNvSpPr>
            <a:spLocks noGrp="1"/>
          </p:cNvSpPr>
          <p:nvPr>
            <p:ph idx="1"/>
          </p:nvPr>
        </p:nvSpPr>
        <p:spPr>
          <a:xfrm>
            <a:off x="838200" y="1746105"/>
            <a:ext cx="10515600" cy="3213514"/>
          </a:xfrm>
        </p:spPr>
        <p:txBody>
          <a:bodyPr>
            <a:normAutofit fontScale="77500" lnSpcReduction="20000"/>
          </a:bodyPr>
          <a:lstStyle/>
          <a:p>
            <a:pPr algn="just"/>
            <a:r>
              <a:rPr lang="en-US" b="1" dirty="0"/>
              <a:t>TF-IDF</a:t>
            </a:r>
            <a:r>
              <a:rPr lang="en-US" dirty="0"/>
              <a:t> improves on raw counts by weighing words according to their importance. It combines two metrics:</a:t>
            </a:r>
          </a:p>
          <a:p>
            <a:pPr algn="just"/>
            <a:r>
              <a:rPr lang="en-US" b="1" dirty="0"/>
              <a:t>Term Frequency (TF)</a:t>
            </a:r>
            <a:r>
              <a:rPr lang="en-US" dirty="0"/>
              <a:t>: How frequently a word appears in a document.</a:t>
            </a:r>
          </a:p>
          <a:p>
            <a:pPr algn="just"/>
            <a:r>
              <a:rPr lang="en-US" b="1" dirty="0"/>
              <a:t>Inverse Document Frequency (IDF)</a:t>
            </a:r>
            <a:r>
              <a:rPr lang="en-US" dirty="0"/>
              <a:t>: The inverse frequency of the word across all documents, reducing the weight of commonly occurring words (e.g., "the," "and").</a:t>
            </a:r>
          </a:p>
          <a:p>
            <a:pPr algn="just"/>
            <a:r>
              <a:rPr lang="en-US" b="1" dirty="0"/>
              <a:t>Advantages</a:t>
            </a:r>
            <a:r>
              <a:rPr lang="en-US" dirty="0"/>
              <a:t>: </a:t>
            </a:r>
          </a:p>
          <a:p>
            <a:pPr lvl="1" algn="just"/>
            <a:r>
              <a:rPr lang="en-US" dirty="0"/>
              <a:t>Amplifies rare words, panelizes frequent words</a:t>
            </a:r>
          </a:p>
          <a:p>
            <a:pPr lvl="1" algn="just"/>
            <a:r>
              <a:rPr lang="en-US" dirty="0"/>
              <a:t>Highlights important words and reduces the influence of commonly used words.</a:t>
            </a:r>
          </a:p>
          <a:p>
            <a:pPr algn="just"/>
            <a:r>
              <a:rPr lang="en-US" b="1" dirty="0"/>
              <a:t>Limitations</a:t>
            </a:r>
            <a:r>
              <a:rPr lang="en-US" dirty="0"/>
              <a:t>: Still treats each word independently, losing the context of word sequences.</a:t>
            </a:r>
          </a:p>
          <a:p>
            <a:pPr algn="just"/>
            <a:endParaRPr lang="en-IN" dirty="0"/>
          </a:p>
        </p:txBody>
      </p:sp>
      <p:pic>
        <p:nvPicPr>
          <p:cNvPr id="4" name="Picture 3">
            <a:extLst>
              <a:ext uri="{FF2B5EF4-FFF2-40B4-BE49-F238E27FC236}">
                <a16:creationId xmlns:a16="http://schemas.microsoft.com/office/drawing/2014/main" id="{589DD561-006C-44D0-8635-9E1FECFDD319}"/>
              </a:ext>
            </a:extLst>
          </p:cNvPr>
          <p:cNvPicPr>
            <a:picLocks noChangeAspect="1"/>
          </p:cNvPicPr>
          <p:nvPr/>
        </p:nvPicPr>
        <p:blipFill>
          <a:blip r:embed="rId2"/>
          <a:stretch>
            <a:fillRect/>
          </a:stretch>
        </p:blipFill>
        <p:spPr>
          <a:xfrm>
            <a:off x="4512521" y="4678264"/>
            <a:ext cx="7220958" cy="2162477"/>
          </a:xfrm>
          <a:prstGeom prst="rect">
            <a:avLst/>
          </a:prstGeom>
        </p:spPr>
      </p:pic>
    </p:spTree>
    <p:extLst>
      <p:ext uri="{BB962C8B-B14F-4D97-AF65-F5344CB8AC3E}">
        <p14:creationId xmlns:p14="http://schemas.microsoft.com/office/powerpoint/2010/main" val="106768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9657-79F4-4AFE-A6CA-85BACEB19DE6}"/>
              </a:ext>
            </a:extLst>
          </p:cNvPr>
          <p:cNvSpPr>
            <a:spLocks noGrp="1"/>
          </p:cNvSpPr>
          <p:nvPr>
            <p:ph type="title"/>
          </p:nvPr>
        </p:nvSpPr>
        <p:spPr/>
        <p:txBody>
          <a:bodyPr/>
          <a:lstStyle/>
          <a:p>
            <a:r>
              <a:rPr lang="en-IN" dirty="0"/>
              <a:t>Word2Vec / </a:t>
            </a:r>
            <a:r>
              <a:rPr lang="en-IN" dirty="0" err="1"/>
              <a:t>GloVe</a:t>
            </a:r>
            <a:endParaRPr lang="en-IN" dirty="0"/>
          </a:p>
        </p:txBody>
      </p:sp>
      <p:sp>
        <p:nvSpPr>
          <p:cNvPr id="3" name="Content Placeholder 2">
            <a:extLst>
              <a:ext uri="{FF2B5EF4-FFF2-40B4-BE49-F238E27FC236}">
                <a16:creationId xmlns:a16="http://schemas.microsoft.com/office/drawing/2014/main" id="{703EC1FC-E0D6-4832-91AB-CB756A963115}"/>
              </a:ext>
            </a:extLst>
          </p:cNvPr>
          <p:cNvSpPr>
            <a:spLocks noGrp="1"/>
          </p:cNvSpPr>
          <p:nvPr>
            <p:ph idx="1"/>
          </p:nvPr>
        </p:nvSpPr>
        <p:spPr/>
        <p:txBody>
          <a:bodyPr>
            <a:normAutofit fontScale="77500" lnSpcReduction="20000"/>
          </a:bodyPr>
          <a:lstStyle/>
          <a:p>
            <a:r>
              <a:rPr lang="en-US" dirty="0"/>
              <a:t>Word embeddings capture semantic relationships by mapping words into a continuous vector space. </a:t>
            </a:r>
            <a:r>
              <a:rPr lang="en-US" b="1" dirty="0"/>
              <a:t>Word2Vec</a:t>
            </a:r>
            <a:r>
              <a:rPr lang="en-US" dirty="0"/>
              <a:t> and </a:t>
            </a:r>
            <a:r>
              <a:rPr lang="en-US" b="1" dirty="0" err="1"/>
              <a:t>GloVe</a:t>
            </a:r>
            <a:r>
              <a:rPr lang="en-US" dirty="0"/>
              <a:t> are two popular word embedding techniques that use context to understand word relationships.</a:t>
            </a:r>
          </a:p>
          <a:p>
            <a:r>
              <a:rPr lang="en-US" b="1" dirty="0"/>
              <a:t>Word2Vec</a:t>
            </a:r>
            <a:r>
              <a:rPr lang="en-US" dirty="0"/>
              <a:t>: Uses neural networks to learn word representations based on neighboring words. It has two approaches:</a:t>
            </a:r>
          </a:p>
          <a:p>
            <a:pPr lvl="1"/>
            <a:r>
              <a:rPr lang="en-US" b="1" dirty="0"/>
              <a:t>CBOW (Continuous Bag of Words)</a:t>
            </a:r>
            <a:r>
              <a:rPr lang="en-US" dirty="0"/>
              <a:t>: Predicts a word given its surrounding words.</a:t>
            </a:r>
          </a:p>
          <a:p>
            <a:pPr lvl="1"/>
            <a:r>
              <a:rPr lang="en-US" b="1" dirty="0"/>
              <a:t>Skip-gram</a:t>
            </a:r>
            <a:r>
              <a:rPr lang="en-US" dirty="0"/>
              <a:t>: Predicts the surrounding words given a specific word.</a:t>
            </a:r>
          </a:p>
          <a:p>
            <a:r>
              <a:rPr lang="en-US" dirty="0"/>
              <a:t>Word2Vec learns word relationships like </a:t>
            </a:r>
            <a:r>
              <a:rPr lang="en-US" b="1" dirty="0"/>
              <a:t>king - man + woman ≈ queen</a:t>
            </a:r>
            <a:r>
              <a:rPr lang="en-US" dirty="0"/>
              <a:t>.</a:t>
            </a:r>
          </a:p>
          <a:p>
            <a:r>
              <a:rPr lang="en-US" b="1" dirty="0" err="1"/>
              <a:t>GloVe</a:t>
            </a:r>
            <a:r>
              <a:rPr lang="en-US" b="1" dirty="0"/>
              <a:t> (Global Vectors for Word Representation)</a:t>
            </a:r>
            <a:r>
              <a:rPr lang="en-US" dirty="0"/>
              <a:t>: Learns embeddings by factorizing word co-occurrence matrices, capturing both global and local contexts.</a:t>
            </a:r>
          </a:p>
          <a:p>
            <a:r>
              <a:rPr lang="en-US" b="1" dirty="0"/>
              <a:t>Advantages</a:t>
            </a:r>
            <a:r>
              <a:rPr lang="en-US" dirty="0"/>
              <a:t>: Captures semantic and syntactic relationships, e.g., similar words are closer in the vector space.</a:t>
            </a:r>
          </a:p>
          <a:p>
            <a:r>
              <a:rPr lang="en-US" b="1" dirty="0"/>
              <a:t>Limitations</a:t>
            </a:r>
            <a:r>
              <a:rPr lang="en-US" dirty="0"/>
              <a:t>: Fixed embeddings, so it can't handle polysemy (words with multiple meanings).</a:t>
            </a:r>
          </a:p>
          <a:p>
            <a:endParaRPr lang="en-IN" dirty="0"/>
          </a:p>
        </p:txBody>
      </p:sp>
    </p:spTree>
    <p:extLst>
      <p:ext uri="{BB962C8B-B14F-4D97-AF65-F5344CB8AC3E}">
        <p14:creationId xmlns:p14="http://schemas.microsoft.com/office/powerpoint/2010/main" val="1202223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D3A5-AF6B-4FF6-95B5-FCD35DF52F0C}"/>
              </a:ext>
            </a:extLst>
          </p:cNvPr>
          <p:cNvSpPr>
            <a:spLocks noGrp="1"/>
          </p:cNvSpPr>
          <p:nvPr>
            <p:ph type="title"/>
          </p:nvPr>
        </p:nvSpPr>
        <p:spPr/>
        <p:txBody>
          <a:bodyPr/>
          <a:lstStyle/>
          <a:p>
            <a:r>
              <a:rPr lang="en-IN" dirty="0" err="1"/>
              <a:t>FastText</a:t>
            </a:r>
            <a:endParaRPr lang="en-IN" dirty="0"/>
          </a:p>
        </p:txBody>
      </p:sp>
      <p:sp>
        <p:nvSpPr>
          <p:cNvPr id="3" name="Content Placeholder 2">
            <a:extLst>
              <a:ext uri="{FF2B5EF4-FFF2-40B4-BE49-F238E27FC236}">
                <a16:creationId xmlns:a16="http://schemas.microsoft.com/office/drawing/2014/main" id="{4FA6FE7B-C941-4216-A330-F2953FBDE071}"/>
              </a:ext>
            </a:extLst>
          </p:cNvPr>
          <p:cNvSpPr>
            <a:spLocks noGrp="1"/>
          </p:cNvSpPr>
          <p:nvPr>
            <p:ph idx="1"/>
          </p:nvPr>
        </p:nvSpPr>
        <p:spPr/>
        <p:txBody>
          <a:bodyPr>
            <a:normAutofit lnSpcReduction="10000"/>
          </a:bodyPr>
          <a:lstStyle/>
          <a:p>
            <a:r>
              <a:rPr lang="en-US" b="1" dirty="0" err="1"/>
              <a:t>FastText</a:t>
            </a:r>
            <a:r>
              <a:rPr lang="en-US" dirty="0"/>
              <a:t>, developed by Facebook, is an extension of Word2Vec that breaks words into character n-grams and then generates word embeddings by aggregating these n-grams. This allows </a:t>
            </a:r>
            <a:r>
              <a:rPr lang="en-US" b="1" dirty="0" err="1"/>
              <a:t>subword</a:t>
            </a:r>
            <a:r>
              <a:rPr lang="en-US" b="1" dirty="0"/>
              <a:t> information</a:t>
            </a:r>
            <a:r>
              <a:rPr lang="en-US" dirty="0"/>
              <a:t> to be included, which is particularly useful for morphologically rich languages and for handling </a:t>
            </a:r>
            <a:r>
              <a:rPr lang="en-US" b="1" dirty="0"/>
              <a:t>out-of-vocabulary words</a:t>
            </a:r>
            <a:r>
              <a:rPr lang="en-US" dirty="0"/>
              <a:t>.</a:t>
            </a:r>
          </a:p>
          <a:p>
            <a:r>
              <a:rPr lang="en-US" b="1" dirty="0"/>
              <a:t>Example</a:t>
            </a:r>
            <a:r>
              <a:rPr lang="en-US" dirty="0"/>
              <a:t>: The word "playing" might be broken down into </a:t>
            </a:r>
            <a:r>
              <a:rPr lang="en-US" dirty="0" err="1"/>
              <a:t>subword</a:t>
            </a:r>
            <a:r>
              <a:rPr lang="en-US" dirty="0"/>
              <a:t> tokens like "</a:t>
            </a:r>
            <a:r>
              <a:rPr lang="en-US" dirty="0" err="1"/>
              <a:t>pla</a:t>
            </a:r>
            <a:r>
              <a:rPr lang="en-US" dirty="0"/>
              <a:t>," "lay," "</a:t>
            </a:r>
            <a:r>
              <a:rPr lang="en-US" dirty="0" err="1"/>
              <a:t>ayi</a:t>
            </a:r>
            <a:r>
              <a:rPr lang="en-US" dirty="0"/>
              <a:t>," etc., and then represented as the sum of these </a:t>
            </a:r>
            <a:r>
              <a:rPr lang="en-US" dirty="0" err="1"/>
              <a:t>subword</a:t>
            </a:r>
            <a:r>
              <a:rPr lang="en-US" dirty="0"/>
              <a:t> embeddings.</a:t>
            </a:r>
          </a:p>
          <a:p>
            <a:r>
              <a:rPr lang="en-US" b="1" dirty="0"/>
              <a:t>Advantages</a:t>
            </a:r>
            <a:r>
              <a:rPr lang="en-US" dirty="0"/>
              <a:t>: Improves on Word2Vec by handling rare words and morphologically complex languages better.</a:t>
            </a:r>
          </a:p>
          <a:p>
            <a:endParaRPr lang="en-IN" dirty="0"/>
          </a:p>
        </p:txBody>
      </p:sp>
    </p:spTree>
    <p:extLst>
      <p:ext uri="{BB962C8B-B14F-4D97-AF65-F5344CB8AC3E}">
        <p14:creationId xmlns:p14="http://schemas.microsoft.com/office/powerpoint/2010/main" val="334625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5579-4725-4918-9A38-DBA4EC3EDED7}"/>
              </a:ext>
            </a:extLst>
          </p:cNvPr>
          <p:cNvSpPr>
            <a:spLocks noGrp="1"/>
          </p:cNvSpPr>
          <p:nvPr>
            <p:ph type="title"/>
          </p:nvPr>
        </p:nvSpPr>
        <p:spPr/>
        <p:txBody>
          <a:bodyPr/>
          <a:lstStyle/>
          <a:p>
            <a:pPr marL="457200" lvl="1"/>
            <a:r>
              <a:rPr lang="en-IN" dirty="0"/>
              <a:t>Contextualized Embeddings (</a:t>
            </a:r>
            <a:r>
              <a:rPr lang="en-IN" dirty="0" err="1"/>
              <a:t>ELMo</a:t>
            </a:r>
            <a:r>
              <a:rPr lang="en-IN" dirty="0"/>
              <a:t>, BERT)</a:t>
            </a:r>
          </a:p>
        </p:txBody>
      </p:sp>
      <p:sp>
        <p:nvSpPr>
          <p:cNvPr id="3" name="Content Placeholder 2">
            <a:extLst>
              <a:ext uri="{FF2B5EF4-FFF2-40B4-BE49-F238E27FC236}">
                <a16:creationId xmlns:a16="http://schemas.microsoft.com/office/drawing/2014/main" id="{AC84A741-FDF7-4C56-9D11-53CEAE29C90D}"/>
              </a:ext>
            </a:extLst>
          </p:cNvPr>
          <p:cNvSpPr>
            <a:spLocks noGrp="1"/>
          </p:cNvSpPr>
          <p:nvPr>
            <p:ph idx="1"/>
          </p:nvPr>
        </p:nvSpPr>
        <p:spPr/>
        <p:txBody>
          <a:bodyPr>
            <a:normAutofit fontScale="70000" lnSpcReduction="20000"/>
          </a:bodyPr>
          <a:lstStyle/>
          <a:p>
            <a:r>
              <a:rPr lang="en-US" dirty="0"/>
              <a:t>Contextualized embeddings consider the surrounding words dynamically, providing different embeddings for the same word based on its context. These embeddings are generated by large language models (LLMs).</a:t>
            </a:r>
          </a:p>
          <a:p>
            <a:r>
              <a:rPr lang="en-US" b="1" dirty="0" err="1"/>
              <a:t>ELMo</a:t>
            </a:r>
            <a:r>
              <a:rPr lang="en-US" b="1" dirty="0"/>
              <a:t> (Embeddings from Language Models)</a:t>
            </a:r>
            <a:r>
              <a:rPr lang="en-US" dirty="0"/>
              <a:t>:</a:t>
            </a:r>
          </a:p>
          <a:p>
            <a:pPr lvl="1"/>
            <a:r>
              <a:rPr lang="en-US" dirty="0" err="1"/>
              <a:t>ELMo</a:t>
            </a:r>
            <a:r>
              <a:rPr lang="en-US" dirty="0"/>
              <a:t> embeddings are generated using a two-layer bi-directional LSTM trained on a language modeling task.</a:t>
            </a:r>
          </a:p>
          <a:p>
            <a:pPr lvl="1"/>
            <a:r>
              <a:rPr lang="en-US" dirty="0"/>
              <a:t>Each word’s embedding is generated based on the entire sentence, allowing different embeddings for the same word depending on its context.</a:t>
            </a:r>
          </a:p>
          <a:p>
            <a:pPr lvl="1"/>
            <a:r>
              <a:rPr lang="en-US" b="1" dirty="0"/>
              <a:t>Example</a:t>
            </a:r>
            <a:r>
              <a:rPr lang="en-US" dirty="0"/>
              <a:t>: The word "bank" will have different embeddings in "river bank" and "money bank."</a:t>
            </a:r>
          </a:p>
          <a:p>
            <a:r>
              <a:rPr lang="en-US" b="1" dirty="0"/>
              <a:t>BERT (Bidirectional Encoder Representations from Transformers)</a:t>
            </a:r>
            <a:r>
              <a:rPr lang="en-US" dirty="0"/>
              <a:t>:</a:t>
            </a:r>
          </a:p>
          <a:p>
            <a:pPr lvl="1"/>
            <a:r>
              <a:rPr lang="en-US" dirty="0"/>
              <a:t>BERT is based on the </a:t>
            </a:r>
            <a:r>
              <a:rPr lang="en-US" b="1" dirty="0"/>
              <a:t>Transformer architecture</a:t>
            </a:r>
            <a:r>
              <a:rPr lang="en-US" dirty="0"/>
              <a:t>, using self-attention to capture context from both left and right sides of each word.</a:t>
            </a:r>
          </a:p>
          <a:p>
            <a:pPr lvl="1"/>
            <a:r>
              <a:rPr lang="en-US" dirty="0"/>
              <a:t>BERT embeddings are </a:t>
            </a:r>
            <a:r>
              <a:rPr lang="en-US" b="1" dirty="0"/>
              <a:t>contextualized</a:t>
            </a:r>
            <a:r>
              <a:rPr lang="en-US" dirty="0"/>
              <a:t> at a deeper level, as it’s trained on a </a:t>
            </a:r>
            <a:r>
              <a:rPr lang="en-US" b="1" dirty="0"/>
              <a:t>masked language model</a:t>
            </a:r>
            <a:r>
              <a:rPr lang="en-US" dirty="0"/>
              <a:t> objective, where some words are randomly masked and predicted from the context.</a:t>
            </a:r>
          </a:p>
          <a:p>
            <a:pPr lvl="1"/>
            <a:r>
              <a:rPr lang="en-US" b="1" dirty="0"/>
              <a:t>Advantage</a:t>
            </a:r>
            <a:r>
              <a:rPr lang="en-US" dirty="0"/>
              <a:t>: BERT embeddings capture deeper context and handle polysemy better than </a:t>
            </a:r>
            <a:r>
              <a:rPr lang="en-US" dirty="0" err="1"/>
              <a:t>ELMo</a:t>
            </a:r>
            <a:r>
              <a:rPr lang="en-US" dirty="0"/>
              <a:t> and Word2Vec.</a:t>
            </a:r>
          </a:p>
          <a:p>
            <a:pPr lvl="1"/>
            <a:r>
              <a:rPr lang="en-US" b="1" dirty="0"/>
              <a:t>Limitation</a:t>
            </a:r>
            <a:r>
              <a:rPr lang="en-US" dirty="0"/>
              <a:t>: BERT embeddings are computationally expensive and require fine-tuning for specific tasks.</a:t>
            </a:r>
          </a:p>
        </p:txBody>
      </p:sp>
    </p:spTree>
    <p:extLst>
      <p:ext uri="{BB962C8B-B14F-4D97-AF65-F5344CB8AC3E}">
        <p14:creationId xmlns:p14="http://schemas.microsoft.com/office/powerpoint/2010/main" val="317427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E85E-0DF9-4C0E-8746-F166E4F09DE4}"/>
              </a:ext>
            </a:extLst>
          </p:cNvPr>
          <p:cNvSpPr>
            <a:spLocks noGrp="1"/>
          </p:cNvSpPr>
          <p:nvPr>
            <p:ph type="title"/>
          </p:nvPr>
        </p:nvSpPr>
        <p:spPr/>
        <p:txBody>
          <a:bodyPr/>
          <a:lstStyle/>
          <a:p>
            <a:pPr marL="457200" lvl="1"/>
            <a:r>
              <a:rPr lang="en-US" dirty="0"/>
              <a:t>Transformer-Based Models and Beyond (GPT, T5)</a:t>
            </a:r>
          </a:p>
        </p:txBody>
      </p:sp>
      <p:sp>
        <p:nvSpPr>
          <p:cNvPr id="3" name="Content Placeholder 2">
            <a:extLst>
              <a:ext uri="{FF2B5EF4-FFF2-40B4-BE49-F238E27FC236}">
                <a16:creationId xmlns:a16="http://schemas.microsoft.com/office/drawing/2014/main" id="{D9BC49A1-56FA-4D48-B18F-C6239BD856DC}"/>
              </a:ext>
            </a:extLst>
          </p:cNvPr>
          <p:cNvSpPr>
            <a:spLocks noGrp="1"/>
          </p:cNvSpPr>
          <p:nvPr>
            <p:ph idx="1"/>
          </p:nvPr>
        </p:nvSpPr>
        <p:spPr/>
        <p:txBody>
          <a:bodyPr>
            <a:normAutofit fontScale="92500" lnSpcReduction="20000"/>
          </a:bodyPr>
          <a:lstStyle/>
          <a:p>
            <a:r>
              <a:rPr lang="en-US" dirty="0"/>
              <a:t>Advanced transformer-based models like </a:t>
            </a:r>
            <a:r>
              <a:rPr lang="en-US" b="1" dirty="0"/>
              <a:t>GPT</a:t>
            </a:r>
            <a:r>
              <a:rPr lang="en-US" dirty="0"/>
              <a:t> and </a:t>
            </a:r>
            <a:r>
              <a:rPr lang="en-US" b="1" dirty="0"/>
              <a:t>T5</a:t>
            </a:r>
            <a:r>
              <a:rPr lang="en-US" dirty="0"/>
              <a:t> generate embeddings for both words and entire sentences by understanding context bidirectionally (BERT-style) or autoregressively (GPT-style). These models create embeddings not only for individual words but also for sentences and even documents.</a:t>
            </a:r>
          </a:p>
          <a:p>
            <a:r>
              <a:rPr lang="en-US" b="1" dirty="0"/>
              <a:t>GPT (Generative Pre-trained Transformer)</a:t>
            </a:r>
            <a:r>
              <a:rPr lang="en-US" dirty="0"/>
              <a:t>:</a:t>
            </a:r>
          </a:p>
          <a:p>
            <a:pPr lvl="1"/>
            <a:r>
              <a:rPr lang="en-US" dirty="0"/>
              <a:t>GPT is an autoregressive model, generating text by predicting the next word based on prior context.</a:t>
            </a:r>
          </a:p>
          <a:p>
            <a:pPr lvl="1"/>
            <a:r>
              <a:rPr lang="en-US" b="1" dirty="0"/>
              <a:t>Use case</a:t>
            </a:r>
            <a:r>
              <a:rPr lang="en-US" dirty="0"/>
              <a:t>: Mainly used for generating coherent and contextually relevant text.</a:t>
            </a:r>
          </a:p>
          <a:p>
            <a:r>
              <a:rPr lang="en-US" b="1" dirty="0"/>
              <a:t>T5 (Text-To-Text Transfer Transformer)</a:t>
            </a:r>
            <a:r>
              <a:rPr lang="en-US" dirty="0"/>
              <a:t>:</a:t>
            </a:r>
          </a:p>
          <a:p>
            <a:pPr lvl="1"/>
            <a:r>
              <a:rPr lang="en-US" dirty="0"/>
              <a:t>T5 is designed as a text-to-text framework, meaning that it reformulates NLP tasks as text generation.</a:t>
            </a:r>
          </a:p>
          <a:p>
            <a:pPr lvl="1"/>
            <a:r>
              <a:rPr lang="en-US" dirty="0"/>
              <a:t>This allows T5 to learn generalized embeddings across tasks like summarization, translation, and question answering.</a:t>
            </a:r>
          </a:p>
          <a:p>
            <a:endParaRPr lang="en-IN" dirty="0"/>
          </a:p>
        </p:txBody>
      </p:sp>
    </p:spTree>
    <p:extLst>
      <p:ext uri="{BB962C8B-B14F-4D97-AF65-F5344CB8AC3E}">
        <p14:creationId xmlns:p14="http://schemas.microsoft.com/office/powerpoint/2010/main" val="244350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F1E9-E581-4710-9492-0FA36C05C539}"/>
              </a:ext>
            </a:extLst>
          </p:cNvPr>
          <p:cNvSpPr>
            <a:spLocks noGrp="1"/>
          </p:cNvSpPr>
          <p:nvPr>
            <p:ph type="title"/>
          </p:nvPr>
        </p:nvSpPr>
        <p:spPr/>
        <p:txBody>
          <a:bodyPr/>
          <a:lstStyle/>
          <a:p>
            <a:pPr marL="457200" lvl="1"/>
            <a:r>
              <a:rPr lang="fr-FR" dirty="0"/>
              <a:t>Sentence </a:t>
            </a:r>
            <a:r>
              <a:rPr lang="fr-FR" dirty="0" err="1"/>
              <a:t>Embeddings</a:t>
            </a:r>
            <a:r>
              <a:rPr lang="fr-FR" dirty="0"/>
              <a:t> (Sentence-BERT, Universal Sentence Encoder)</a:t>
            </a:r>
            <a:endParaRPr lang="en-IN" dirty="0"/>
          </a:p>
        </p:txBody>
      </p:sp>
      <p:sp>
        <p:nvSpPr>
          <p:cNvPr id="3" name="Content Placeholder 2">
            <a:extLst>
              <a:ext uri="{FF2B5EF4-FFF2-40B4-BE49-F238E27FC236}">
                <a16:creationId xmlns:a16="http://schemas.microsoft.com/office/drawing/2014/main" id="{35989E0B-F547-4C58-BD21-E95B45E77627}"/>
              </a:ext>
            </a:extLst>
          </p:cNvPr>
          <p:cNvSpPr>
            <a:spLocks noGrp="1"/>
          </p:cNvSpPr>
          <p:nvPr>
            <p:ph idx="1"/>
          </p:nvPr>
        </p:nvSpPr>
        <p:spPr/>
        <p:txBody>
          <a:bodyPr/>
          <a:lstStyle/>
          <a:p>
            <a:r>
              <a:rPr lang="en-US" b="1" dirty="0"/>
              <a:t>Sentence embeddings</a:t>
            </a:r>
            <a:r>
              <a:rPr lang="en-US" dirty="0"/>
              <a:t> provide fixed-size vector representations for entire sentences rather than individual words. These embeddings are useful for sentence-level tasks such as semantic similarity and text classification.</a:t>
            </a:r>
          </a:p>
          <a:p>
            <a:r>
              <a:rPr lang="en-US" b="1" dirty="0"/>
              <a:t>Sentence-BERT</a:t>
            </a:r>
            <a:r>
              <a:rPr lang="en-US" dirty="0"/>
              <a:t>: A variant of BERT fine-tuned on sentence pairs to create embeddings that capture semantic similarity.</a:t>
            </a:r>
          </a:p>
          <a:p>
            <a:r>
              <a:rPr lang="en-US" b="1" dirty="0"/>
              <a:t>Universal Sentence Encoder</a:t>
            </a:r>
            <a:r>
              <a:rPr lang="en-US" dirty="0"/>
              <a:t>: Developed by Google, it generates sentence embeddings that are easy to use in various applications, especially in semantic search and clustering.</a:t>
            </a:r>
          </a:p>
          <a:p>
            <a:endParaRPr lang="en-IN" dirty="0"/>
          </a:p>
        </p:txBody>
      </p:sp>
    </p:spTree>
    <p:extLst>
      <p:ext uri="{BB962C8B-B14F-4D97-AF65-F5344CB8AC3E}">
        <p14:creationId xmlns:p14="http://schemas.microsoft.com/office/powerpoint/2010/main" val="216868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A771-A697-4B36-94F4-D42780782692}"/>
              </a:ext>
            </a:extLst>
          </p:cNvPr>
          <p:cNvSpPr>
            <a:spLocks noGrp="1"/>
          </p:cNvSpPr>
          <p:nvPr>
            <p:ph type="title"/>
          </p:nvPr>
        </p:nvSpPr>
        <p:spPr>
          <a:xfrm>
            <a:off x="744071" y="2341842"/>
            <a:ext cx="10515600" cy="1325563"/>
          </a:xfrm>
        </p:spPr>
        <p:txBody>
          <a:bodyPr/>
          <a:lstStyle/>
          <a:p>
            <a:r>
              <a:rPr lang="en-US" dirty="0"/>
              <a:t>Vector Database</a:t>
            </a:r>
            <a:endParaRPr lang="en-IN" dirty="0"/>
          </a:p>
        </p:txBody>
      </p:sp>
    </p:spTree>
    <p:extLst>
      <p:ext uri="{BB962C8B-B14F-4D97-AF65-F5344CB8AC3E}">
        <p14:creationId xmlns:p14="http://schemas.microsoft.com/office/powerpoint/2010/main" val="369603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D7845-B9E0-4541-BA46-48A25FBEE114}"/>
              </a:ext>
            </a:extLst>
          </p:cNvPr>
          <p:cNvSpPr>
            <a:spLocks noGrp="1"/>
          </p:cNvSpPr>
          <p:nvPr>
            <p:ph idx="1"/>
          </p:nvPr>
        </p:nvSpPr>
        <p:spPr>
          <a:xfrm>
            <a:off x="470452" y="940740"/>
            <a:ext cx="10515600" cy="5660406"/>
          </a:xfrm>
        </p:spPr>
        <p:txBody>
          <a:bodyPr>
            <a:normAutofit/>
          </a:bodyPr>
          <a:lstStyle/>
          <a:p>
            <a:r>
              <a:rPr lang="en-US" sz="2400" dirty="0"/>
              <a:t>Tokenization is the process of breaking down text into smaller units, or "tokens," which can then be processed by machine learning or natural language processing (NLP) models. </a:t>
            </a:r>
          </a:p>
          <a:p>
            <a:r>
              <a:rPr lang="en-US" sz="2400" dirty="0"/>
              <a:t>There are various levels of tokenization, depending on how granular you want the analysis to be, including character-level, word-level, sentence-level, and paragraph-level tokenization. </a:t>
            </a:r>
          </a:p>
          <a:p>
            <a:pPr lvl="1"/>
            <a:r>
              <a:rPr lang="en-IN" sz="2000" dirty="0"/>
              <a:t>Character-Level Tokenization</a:t>
            </a:r>
          </a:p>
          <a:p>
            <a:pPr lvl="1"/>
            <a:r>
              <a:rPr lang="en-IN" sz="2000" dirty="0"/>
              <a:t>Word-Level Tokenization</a:t>
            </a:r>
          </a:p>
          <a:p>
            <a:pPr lvl="1"/>
            <a:r>
              <a:rPr lang="en-IN" sz="2000" dirty="0"/>
              <a:t>Sentence-Level Tokenization</a:t>
            </a:r>
          </a:p>
          <a:p>
            <a:pPr lvl="1"/>
            <a:r>
              <a:rPr lang="en-IN" sz="2000" dirty="0"/>
              <a:t>Paragraph-Level Tokenization</a:t>
            </a:r>
          </a:p>
          <a:p>
            <a:pPr lvl="1"/>
            <a:r>
              <a:rPr lang="en-IN" sz="2000" dirty="0" err="1"/>
              <a:t>Subword</a:t>
            </a:r>
            <a:r>
              <a:rPr lang="en-IN" sz="2000" dirty="0"/>
              <a:t> Tokenization</a:t>
            </a:r>
          </a:p>
          <a:p>
            <a:pPr lvl="1"/>
            <a:r>
              <a:rPr lang="en-IN" sz="2000" dirty="0"/>
              <a:t>Morphological Tokenization</a:t>
            </a:r>
          </a:p>
          <a:p>
            <a:pPr lvl="1"/>
            <a:r>
              <a:rPr lang="en-IN" sz="2000" dirty="0"/>
              <a:t>N-Gram Tokenization</a:t>
            </a:r>
          </a:p>
          <a:p>
            <a:pPr lvl="1"/>
            <a:r>
              <a:rPr lang="en-IN" sz="2000" dirty="0"/>
              <a:t>Syllable-Level Tokenization</a:t>
            </a:r>
          </a:p>
          <a:p>
            <a:pPr lvl="1"/>
            <a:r>
              <a:rPr lang="en-IN" sz="2000" dirty="0"/>
              <a:t>Entity-Level Tokenization</a:t>
            </a:r>
          </a:p>
          <a:p>
            <a:pPr lvl="1"/>
            <a:r>
              <a:rPr lang="en-IN" sz="2000" dirty="0"/>
              <a:t>Regex-Based Tokenization</a:t>
            </a:r>
          </a:p>
          <a:p>
            <a:pPr marL="457200" lvl="1" indent="0">
              <a:buNone/>
            </a:pPr>
            <a:endParaRPr lang="en-IN" sz="2000" dirty="0"/>
          </a:p>
        </p:txBody>
      </p:sp>
      <p:pic>
        <p:nvPicPr>
          <p:cNvPr id="4" name="Picture 3">
            <a:extLst>
              <a:ext uri="{FF2B5EF4-FFF2-40B4-BE49-F238E27FC236}">
                <a16:creationId xmlns:a16="http://schemas.microsoft.com/office/drawing/2014/main" id="{603ABEC9-B7FE-4A60-A8BD-ED515D5C3758}"/>
              </a:ext>
            </a:extLst>
          </p:cNvPr>
          <p:cNvPicPr>
            <a:picLocks noChangeAspect="1"/>
          </p:cNvPicPr>
          <p:nvPr/>
        </p:nvPicPr>
        <p:blipFill rotWithShape="1">
          <a:blip r:embed="rId2"/>
          <a:srcRect t="31090" r="17332"/>
          <a:stretch/>
        </p:blipFill>
        <p:spPr>
          <a:xfrm>
            <a:off x="0" y="294409"/>
            <a:ext cx="12192000" cy="569314"/>
          </a:xfrm>
          <a:prstGeom prst="rect">
            <a:avLst/>
          </a:prstGeom>
        </p:spPr>
      </p:pic>
      <p:sp>
        <p:nvSpPr>
          <p:cNvPr id="5" name="Rectangle 4">
            <a:extLst>
              <a:ext uri="{FF2B5EF4-FFF2-40B4-BE49-F238E27FC236}">
                <a16:creationId xmlns:a16="http://schemas.microsoft.com/office/drawing/2014/main" id="{A8C6B86F-503A-4956-915C-B57854231DD7}"/>
              </a:ext>
            </a:extLst>
          </p:cNvPr>
          <p:cNvSpPr/>
          <p:nvPr/>
        </p:nvSpPr>
        <p:spPr>
          <a:xfrm>
            <a:off x="297471" y="256854"/>
            <a:ext cx="7513029" cy="646331"/>
          </a:xfrm>
          <a:prstGeom prst="rect">
            <a:avLst/>
          </a:prstGeom>
        </p:spPr>
        <p:txBody>
          <a:bodyPr wrap="square">
            <a:spAutoFit/>
          </a:bodyPr>
          <a:lstStyle/>
          <a:p>
            <a:pPr>
              <a:spcBef>
                <a:spcPct val="0"/>
              </a:spcBef>
              <a:spcAft>
                <a:spcPts val="600"/>
              </a:spcAft>
            </a:pPr>
            <a:r>
              <a:rPr lang="en-US" sz="3600" b="1" dirty="0">
                <a:solidFill>
                  <a:schemeClr val="bg1"/>
                </a:solidFill>
                <a:ea typeface="+mj-ea"/>
                <a:cs typeface="+mj-cs"/>
              </a:rPr>
              <a:t>Tokenization</a:t>
            </a:r>
            <a:endParaRPr lang="en-US" sz="3600" b="1" kern="1200" dirty="0">
              <a:solidFill>
                <a:schemeClr val="bg1"/>
              </a:solidFill>
              <a:ea typeface="+mj-ea"/>
              <a:cs typeface="+mj-cs"/>
            </a:endParaRPr>
          </a:p>
        </p:txBody>
      </p:sp>
    </p:spTree>
    <p:extLst>
      <p:ext uri="{BB962C8B-B14F-4D97-AF65-F5344CB8AC3E}">
        <p14:creationId xmlns:p14="http://schemas.microsoft.com/office/powerpoint/2010/main" val="77839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86F4-6724-4E09-9C46-EEB77043B763}"/>
              </a:ext>
            </a:extLst>
          </p:cNvPr>
          <p:cNvSpPr>
            <a:spLocks noGrp="1"/>
          </p:cNvSpPr>
          <p:nvPr>
            <p:ph type="title"/>
          </p:nvPr>
        </p:nvSpPr>
        <p:spPr/>
        <p:txBody>
          <a:bodyPr/>
          <a:lstStyle/>
          <a:p>
            <a:r>
              <a:rPr lang="en-US" dirty="0" err="1"/>
              <a:t>VectorDB</a:t>
            </a:r>
            <a:endParaRPr lang="en-IN" dirty="0"/>
          </a:p>
        </p:txBody>
      </p:sp>
      <p:sp>
        <p:nvSpPr>
          <p:cNvPr id="3" name="Content Placeholder 2">
            <a:extLst>
              <a:ext uri="{FF2B5EF4-FFF2-40B4-BE49-F238E27FC236}">
                <a16:creationId xmlns:a16="http://schemas.microsoft.com/office/drawing/2014/main" id="{AE67B512-F31B-48CB-B8B8-9F510975CB45}"/>
              </a:ext>
            </a:extLst>
          </p:cNvPr>
          <p:cNvSpPr>
            <a:spLocks noGrp="1"/>
          </p:cNvSpPr>
          <p:nvPr>
            <p:ph idx="1"/>
          </p:nvPr>
        </p:nvSpPr>
        <p:spPr/>
        <p:txBody>
          <a:bodyPr/>
          <a:lstStyle/>
          <a:p>
            <a:pPr marL="0" indent="0" algn="just">
              <a:buNone/>
            </a:pPr>
            <a:r>
              <a:rPr lang="en-US" dirty="0"/>
              <a:t>A vector database is a specialized type of database designed to handle high-dimensional data in the form of vectors. Vectors are mathematical representations of data points in a multidimensional space, commonly used in machine learning, natural language processing, and computer vision. In these applications, vector databases are essential for efficiently storing, retrieving, and searching for vectors, enabling tasks like similarity search and recommendation.</a:t>
            </a:r>
            <a:endParaRPr lang="en-IN" dirty="0"/>
          </a:p>
        </p:txBody>
      </p:sp>
    </p:spTree>
    <p:extLst>
      <p:ext uri="{BB962C8B-B14F-4D97-AF65-F5344CB8AC3E}">
        <p14:creationId xmlns:p14="http://schemas.microsoft.com/office/powerpoint/2010/main" val="241252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3CC7-05E9-4A4F-A47F-41A7F09690DD}"/>
              </a:ext>
            </a:extLst>
          </p:cNvPr>
          <p:cNvSpPr>
            <a:spLocks noGrp="1"/>
          </p:cNvSpPr>
          <p:nvPr>
            <p:ph type="title"/>
          </p:nvPr>
        </p:nvSpPr>
        <p:spPr/>
        <p:txBody>
          <a:bodyPr/>
          <a:lstStyle/>
          <a:p>
            <a:r>
              <a:rPr lang="en-US" dirty="0"/>
              <a:t>Key Concepts in Vector Databases</a:t>
            </a:r>
            <a:endParaRPr lang="en-IN" dirty="0"/>
          </a:p>
        </p:txBody>
      </p:sp>
      <p:sp>
        <p:nvSpPr>
          <p:cNvPr id="4" name="Rectangle 1">
            <a:extLst>
              <a:ext uri="{FF2B5EF4-FFF2-40B4-BE49-F238E27FC236}">
                <a16:creationId xmlns:a16="http://schemas.microsoft.com/office/drawing/2014/main" id="{9C474AC8-22A3-4DF9-A17B-50EBE4D2FE40}"/>
              </a:ext>
            </a:extLst>
          </p:cNvPr>
          <p:cNvSpPr>
            <a:spLocks noGrp="1" noChangeArrowheads="1"/>
          </p:cNvSpPr>
          <p:nvPr>
            <p:ph idx="1"/>
          </p:nvPr>
        </p:nvSpPr>
        <p:spPr bwMode="auto">
          <a:xfrm>
            <a:off x="277906" y="1859492"/>
            <a:ext cx="11465859"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Vectors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Vectors represent features or embeddings derived from raw data like text, images, audio, or any structured or unstructured data. For example, words in a document can be converted into vectors using models like Word2Vec, BERT, or GPT. Similarly, images can be represented as vectors by passing them through a convolutional neural network (CNN).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Each vector is a list of numerical values representing the data in a high-dimensional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One of the main applications of vector databases is similarity search, where the goal is to find vectors (data points) that are similar to a given query vector.</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Similarity is often measured using metrics like cosine similarity, Euclidean distance, or Manhattan distance. Vector databases are optimized to perform these calculations quickly on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Indexing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use specialized indexing methods, such as Approximate Nearest Neighbor (ANN) techniques, to efficiently search through vast amounts of high-dimensional data.</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Popular indexing algorithms include FAISS (Facebook AI Similarity Search), HNSW (Hierarchical Navigable Small World), and ANNOY (Approximate Nearest Neighbors Oh Yeah).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Speed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are built to handle large volumes of data with low latency. This makes them suitable for real-time applications, such as recommendation systems, chatbots, image search, and voice recognition.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Traditional relational databases are not efficient for high-dimensional vector data due to their inability to perform rapid vector similarity searches.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56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D082-D39A-4191-874B-45D5AF31D218}"/>
              </a:ext>
            </a:extLst>
          </p:cNvPr>
          <p:cNvSpPr>
            <a:spLocks noGrp="1"/>
          </p:cNvSpPr>
          <p:nvPr>
            <p:ph type="title"/>
          </p:nvPr>
        </p:nvSpPr>
        <p:spPr/>
        <p:txBody>
          <a:bodyPr/>
          <a:lstStyle/>
          <a:p>
            <a:r>
              <a:rPr lang="en-US" dirty="0"/>
              <a:t>Why Use a Vector Database?</a:t>
            </a:r>
            <a:endParaRPr lang="en-IN" dirty="0"/>
          </a:p>
        </p:txBody>
      </p:sp>
      <p:sp>
        <p:nvSpPr>
          <p:cNvPr id="4" name="Rectangle 1">
            <a:extLst>
              <a:ext uri="{FF2B5EF4-FFF2-40B4-BE49-F238E27FC236}">
                <a16:creationId xmlns:a16="http://schemas.microsoft.com/office/drawing/2014/main" id="{27CB7D5D-F571-4795-9BC8-1767FCFCBCDC}"/>
              </a:ext>
            </a:extLst>
          </p:cNvPr>
          <p:cNvSpPr>
            <a:spLocks noGrp="1" noChangeArrowheads="1"/>
          </p:cNvSpPr>
          <p:nvPr>
            <p:ph idx="1"/>
          </p:nvPr>
        </p:nvSpPr>
        <p:spPr bwMode="auto">
          <a:xfrm>
            <a:off x="838200" y="2293133"/>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are optimized to retrieve the most similar data points (nearest neighbors) for a given vector, making them ideal for recommendation systems, search engines, and personalized content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E-commerce platforms, social media sites, and streaming services use vector databases to recommend items based on user behavior, preferences, and past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Unstructured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Unstructured data like text, images, and audio can be transformed into vector representations, which vector databases can store and retrieve. This makes vector databases suitable for tasks involving natural language processing, image recognition,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with 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With pre-trained models available for tasks like NLP and computer vision, developers can quickly generate embeddings for their data, store them in a vector database, and start performing similarity searches without additional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768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90EB-9E53-4B8B-912E-998187DCA898}"/>
              </a:ext>
            </a:extLst>
          </p:cNvPr>
          <p:cNvSpPr>
            <a:spLocks noGrp="1"/>
          </p:cNvSpPr>
          <p:nvPr>
            <p:ph type="title"/>
          </p:nvPr>
        </p:nvSpPr>
        <p:spPr/>
        <p:txBody>
          <a:bodyPr/>
          <a:lstStyle/>
          <a:p>
            <a:r>
              <a:rPr lang="en-IN" dirty="0"/>
              <a:t>Popular Vector Databases</a:t>
            </a:r>
          </a:p>
        </p:txBody>
      </p:sp>
      <p:sp>
        <p:nvSpPr>
          <p:cNvPr id="4" name="Rectangle 1">
            <a:extLst>
              <a:ext uri="{FF2B5EF4-FFF2-40B4-BE49-F238E27FC236}">
                <a16:creationId xmlns:a16="http://schemas.microsoft.com/office/drawing/2014/main" id="{3E886B07-E4AC-48E3-970A-424BD4DAA72C}"/>
              </a:ext>
            </a:extLst>
          </p:cNvPr>
          <p:cNvSpPr>
            <a:spLocks noGrp="1" noChangeArrowheads="1"/>
          </p:cNvSpPr>
          <p:nvPr>
            <p:ph idx="1"/>
          </p:nvPr>
        </p:nvSpPr>
        <p:spPr bwMode="auto">
          <a:xfrm>
            <a:off x="838200" y="1933745"/>
            <a:ext cx="10515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Pinecone</a:t>
            </a:r>
            <a:r>
              <a:rPr kumimoji="0" lang="en-US" altLang="en-US" sz="24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A fully managed vector database that integrates with machine learning models and provides API-based access for similarity 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rPr>
              <a:t>Weaviate</a:t>
            </a:r>
            <a:r>
              <a:rPr kumimoji="0" lang="en-US" altLang="en-US" sz="24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An open-source, schema-based vector database with built-in support for various machine learning models, including text and image embeddings.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Milvus</a:t>
            </a:r>
            <a:r>
              <a:rPr kumimoji="0" lang="en-US" altLang="en-US" sz="24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Another open-source vector database, optimized for scalability, and frequently used in large-scale AI and data analytics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FAISS (Facebook AI Similarity Search)</a:t>
            </a:r>
            <a:r>
              <a:rPr kumimoji="0" lang="en-US" altLang="en-US" sz="24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Not strictly a database, FAISS is a library for efficient similarity search and clustering of dense vectors, often integrated into vector databases.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1463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B17A-B744-4ADB-BA54-FE710495DC7E}"/>
              </a:ext>
            </a:extLst>
          </p:cNvPr>
          <p:cNvSpPr>
            <a:spLocks noGrp="1"/>
          </p:cNvSpPr>
          <p:nvPr>
            <p:ph type="title"/>
          </p:nvPr>
        </p:nvSpPr>
        <p:spPr>
          <a:xfrm>
            <a:off x="632012" y="1924983"/>
            <a:ext cx="10515600" cy="1325563"/>
          </a:xfrm>
        </p:spPr>
        <p:txBody>
          <a:bodyPr/>
          <a:lstStyle/>
          <a:p>
            <a:r>
              <a:rPr lang="en-US" dirty="0"/>
              <a:t>Transfer Learning</a:t>
            </a:r>
            <a:endParaRPr lang="en-IN" dirty="0"/>
          </a:p>
        </p:txBody>
      </p:sp>
    </p:spTree>
    <p:extLst>
      <p:ext uri="{BB962C8B-B14F-4D97-AF65-F5344CB8AC3E}">
        <p14:creationId xmlns:p14="http://schemas.microsoft.com/office/powerpoint/2010/main" val="184826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211A-8D98-4216-B91B-288FBE563892}"/>
              </a:ext>
            </a:extLst>
          </p:cNvPr>
          <p:cNvSpPr>
            <a:spLocks noGrp="1"/>
          </p:cNvSpPr>
          <p:nvPr>
            <p:ph type="title"/>
          </p:nvPr>
        </p:nvSpPr>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8AB61599-0BCC-47F2-9866-DB56CFDC3161}"/>
              </a:ext>
            </a:extLst>
          </p:cNvPr>
          <p:cNvSpPr>
            <a:spLocks noGrp="1"/>
          </p:cNvSpPr>
          <p:nvPr>
            <p:ph idx="1"/>
          </p:nvPr>
        </p:nvSpPr>
        <p:spPr/>
        <p:txBody>
          <a:bodyPr/>
          <a:lstStyle/>
          <a:p>
            <a:r>
              <a:rPr lang="en-US" dirty="0"/>
              <a:t>Transfer learning is a machine learning technique where a model developed for a specific task is reused as the starting point for a model on a second, related task. </a:t>
            </a:r>
          </a:p>
          <a:p>
            <a:r>
              <a:rPr lang="en-US" dirty="0"/>
              <a:t>Instead of training a model from scratch on a large dataset, transfer learning allows the use of a pre-trained model as a foundation, which is then fine-tuned for the specific requirements of a new task.</a:t>
            </a:r>
          </a:p>
          <a:p>
            <a:endParaRPr lang="en-IN" dirty="0"/>
          </a:p>
        </p:txBody>
      </p:sp>
    </p:spTree>
    <p:extLst>
      <p:ext uri="{BB962C8B-B14F-4D97-AF65-F5344CB8AC3E}">
        <p14:creationId xmlns:p14="http://schemas.microsoft.com/office/powerpoint/2010/main" val="3061225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D4D8-248C-43B9-89F3-BD0148BEC2F9}"/>
              </a:ext>
            </a:extLst>
          </p:cNvPr>
          <p:cNvSpPr>
            <a:spLocks noGrp="1"/>
          </p:cNvSpPr>
          <p:nvPr>
            <p:ph type="title"/>
          </p:nvPr>
        </p:nvSpPr>
        <p:spPr/>
        <p:txBody>
          <a:bodyPr/>
          <a:lstStyle/>
          <a:p>
            <a:r>
              <a:rPr lang="en-GB" dirty="0"/>
              <a:t>Benefits of transfer Learning </a:t>
            </a:r>
            <a:endParaRPr lang="en-IN" dirty="0"/>
          </a:p>
        </p:txBody>
      </p:sp>
      <p:sp>
        <p:nvSpPr>
          <p:cNvPr id="3" name="Content Placeholder 2">
            <a:extLst>
              <a:ext uri="{FF2B5EF4-FFF2-40B4-BE49-F238E27FC236}">
                <a16:creationId xmlns:a16="http://schemas.microsoft.com/office/drawing/2014/main" id="{A04D350A-AC36-4BC9-8006-116C11145EEB}"/>
              </a:ext>
            </a:extLst>
          </p:cNvPr>
          <p:cNvSpPr>
            <a:spLocks noGrp="1"/>
          </p:cNvSpPr>
          <p:nvPr>
            <p:ph idx="1"/>
          </p:nvPr>
        </p:nvSpPr>
        <p:spPr/>
        <p:txBody>
          <a:bodyPr>
            <a:normAutofit fontScale="70000" lnSpcReduction="20000"/>
          </a:bodyPr>
          <a:lstStyle/>
          <a:p>
            <a:pPr marL="0" lvl="0" indent="0" algn="just">
              <a:spcBef>
                <a:spcPts val="0"/>
              </a:spcBef>
              <a:buClr>
                <a:schemeClr val="dk1"/>
              </a:buClr>
              <a:buSzPct val="84615"/>
              <a:buNone/>
            </a:pPr>
            <a:r>
              <a:rPr lang="en-US" b="1" dirty="0">
                <a:solidFill>
                  <a:schemeClr val="dk1"/>
                </a:solidFill>
              </a:rPr>
              <a:t>Reduced Training Time:</a:t>
            </a:r>
            <a:r>
              <a:rPr lang="en-US" dirty="0">
                <a:solidFill>
                  <a:schemeClr val="dk1"/>
                </a:solidFill>
              </a:rPr>
              <a:t> By leveraging pre-trained models, you can significantly reduce the time required to train a new model from scratch. This is particularly beneficial for complex models like deep neural networks.</a:t>
            </a:r>
          </a:p>
          <a:p>
            <a:pPr marL="0" lvl="0" indent="0" algn="just">
              <a:spcBef>
                <a:spcPts val="1200"/>
              </a:spcBef>
              <a:buClr>
                <a:schemeClr val="dk1"/>
              </a:buClr>
              <a:buSzPct val="84615"/>
              <a:buNone/>
            </a:pPr>
            <a:r>
              <a:rPr lang="en-US" b="1" dirty="0">
                <a:solidFill>
                  <a:schemeClr val="dk1"/>
                </a:solidFill>
              </a:rPr>
              <a:t>Improved Performance:</a:t>
            </a:r>
            <a:r>
              <a:rPr lang="en-US" dirty="0">
                <a:solidFill>
                  <a:schemeClr val="dk1"/>
                </a:solidFill>
              </a:rPr>
              <a:t> Pre-trained models often achieve better performance than models trained from scratch, especially when dealing with limited data. The knowledge captured in the pre-trained model can help the new model generalize better to unseen data.</a:t>
            </a:r>
          </a:p>
          <a:p>
            <a:pPr marL="0" lvl="0" indent="0" algn="just">
              <a:spcBef>
                <a:spcPts val="1200"/>
              </a:spcBef>
              <a:buClr>
                <a:schemeClr val="dk1"/>
              </a:buClr>
              <a:buSzPct val="84615"/>
              <a:buNone/>
            </a:pPr>
            <a:r>
              <a:rPr lang="en-US" b="1" dirty="0">
                <a:solidFill>
                  <a:schemeClr val="dk1"/>
                </a:solidFill>
              </a:rPr>
              <a:t>Lower Data Requirements:</a:t>
            </a:r>
            <a:r>
              <a:rPr lang="en-US" dirty="0">
                <a:solidFill>
                  <a:schemeClr val="dk1"/>
                </a:solidFill>
              </a:rPr>
              <a:t> Transfer learning can be effective even with small datasets. The pre-trained model provides a strong foundation, allowing the new model to learn from a smaller amount of data.</a:t>
            </a:r>
          </a:p>
          <a:p>
            <a:pPr marL="0" lvl="0" indent="0" algn="just">
              <a:spcBef>
                <a:spcPts val="1200"/>
              </a:spcBef>
              <a:buClr>
                <a:schemeClr val="dk1"/>
              </a:buClr>
              <a:buSzPct val="84615"/>
              <a:buNone/>
            </a:pPr>
            <a:r>
              <a:rPr lang="en-US" b="1" dirty="0">
                <a:solidFill>
                  <a:schemeClr val="dk1"/>
                </a:solidFill>
              </a:rPr>
              <a:t>Increased Accessibility:</a:t>
            </a:r>
            <a:r>
              <a:rPr lang="en-US" dirty="0">
                <a:solidFill>
                  <a:schemeClr val="dk1"/>
                </a:solidFill>
              </a:rPr>
              <a:t> Transfer learning makes advanced machine learning techniques more accessible to researchers and developers with limited resources. By using pre-trained models, you can build complex models without the need for extensive data or computational power.</a:t>
            </a:r>
          </a:p>
          <a:p>
            <a:pPr marL="0" lvl="0" indent="0" algn="just">
              <a:spcBef>
                <a:spcPts val="1200"/>
              </a:spcBef>
              <a:buClr>
                <a:schemeClr val="dk1"/>
              </a:buClr>
              <a:buSzPct val="84615"/>
              <a:buNone/>
            </a:pPr>
            <a:r>
              <a:rPr lang="en-US" b="1" dirty="0">
                <a:solidFill>
                  <a:schemeClr val="dk1"/>
                </a:solidFill>
              </a:rPr>
              <a:t>Enhanced Generalization:</a:t>
            </a:r>
            <a:r>
              <a:rPr lang="en-US" dirty="0">
                <a:solidFill>
                  <a:schemeClr val="dk1"/>
                </a:solidFill>
              </a:rPr>
              <a:t> Pre-trained models often have a broader understanding of the underlying features and patterns in the data. This can help the new model generalize better to unseen data, leading to improved performance on new tasks.</a:t>
            </a:r>
          </a:p>
          <a:p>
            <a:endParaRPr lang="en-IN" dirty="0"/>
          </a:p>
        </p:txBody>
      </p:sp>
    </p:spTree>
    <p:extLst>
      <p:ext uri="{BB962C8B-B14F-4D97-AF65-F5344CB8AC3E}">
        <p14:creationId xmlns:p14="http://schemas.microsoft.com/office/powerpoint/2010/main" val="3635149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FEFE-0EEC-459B-A11C-DCCDB9BBA8D4}"/>
              </a:ext>
            </a:extLst>
          </p:cNvPr>
          <p:cNvSpPr>
            <a:spLocks noGrp="1"/>
          </p:cNvSpPr>
          <p:nvPr>
            <p:ph type="title"/>
          </p:nvPr>
        </p:nvSpPr>
        <p:spPr>
          <a:xfrm>
            <a:off x="685800" y="2766218"/>
            <a:ext cx="10515600" cy="1325563"/>
          </a:xfrm>
        </p:spPr>
        <p:txBody>
          <a:bodyPr/>
          <a:lstStyle/>
          <a:p>
            <a:r>
              <a:rPr lang="en-US" dirty="0"/>
              <a:t>Representation Learning</a:t>
            </a:r>
            <a:endParaRPr lang="en-IN" dirty="0"/>
          </a:p>
        </p:txBody>
      </p:sp>
    </p:spTree>
    <p:extLst>
      <p:ext uri="{BB962C8B-B14F-4D97-AF65-F5344CB8AC3E}">
        <p14:creationId xmlns:p14="http://schemas.microsoft.com/office/powerpoint/2010/main" val="1544412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5975-5766-41B4-9AA7-917F8DFC0746}"/>
              </a:ext>
            </a:extLst>
          </p:cNvPr>
          <p:cNvSpPr>
            <a:spLocks noGrp="1"/>
          </p:cNvSpPr>
          <p:nvPr>
            <p:ph type="title"/>
          </p:nvPr>
        </p:nvSpPr>
        <p:spPr/>
        <p:txBody>
          <a:bodyPr/>
          <a:lstStyle/>
          <a:p>
            <a:r>
              <a:rPr lang="en-US" dirty="0"/>
              <a:t>Representation Learning</a:t>
            </a:r>
            <a:endParaRPr lang="en-IN" dirty="0"/>
          </a:p>
        </p:txBody>
      </p:sp>
      <p:sp>
        <p:nvSpPr>
          <p:cNvPr id="3" name="Content Placeholder 2">
            <a:extLst>
              <a:ext uri="{FF2B5EF4-FFF2-40B4-BE49-F238E27FC236}">
                <a16:creationId xmlns:a16="http://schemas.microsoft.com/office/drawing/2014/main" id="{173C3FE0-0772-4E0F-87F7-FB406E60A880}"/>
              </a:ext>
            </a:extLst>
          </p:cNvPr>
          <p:cNvSpPr>
            <a:spLocks noGrp="1"/>
          </p:cNvSpPr>
          <p:nvPr>
            <p:ph idx="1"/>
          </p:nvPr>
        </p:nvSpPr>
        <p:spPr>
          <a:xfrm>
            <a:off x="838200" y="1517513"/>
            <a:ext cx="10515600" cy="4975362"/>
          </a:xfrm>
        </p:spPr>
        <p:txBody>
          <a:bodyPr>
            <a:normAutofit/>
          </a:bodyPr>
          <a:lstStyle/>
          <a:p>
            <a:pPr algn="just"/>
            <a:r>
              <a:rPr lang="en-US" dirty="0"/>
              <a:t>Representation learning, also known as feature learning, is a type of machine learning technique where the system automatically discovers the representations needed for a task. </a:t>
            </a:r>
          </a:p>
          <a:p>
            <a:pPr algn="just"/>
            <a:r>
              <a:rPr lang="en-US" dirty="0"/>
              <a:t>Instead of relying on manually engineered features, representation learning algorithms learn to transform raw data into the representations that make it easier to perform the desired task, such as classification, regression, clustering, etc.</a:t>
            </a:r>
          </a:p>
          <a:p>
            <a:pPr lvl="1" algn="just"/>
            <a:r>
              <a:rPr lang="en-US" b="1" dirty="0"/>
              <a:t>Basic Concepts</a:t>
            </a:r>
          </a:p>
          <a:p>
            <a:pPr lvl="2" algn="just"/>
            <a:r>
              <a:rPr lang="en-US" b="1" dirty="0"/>
              <a:t>Raw Data</a:t>
            </a:r>
            <a:r>
              <a:rPr lang="en-US" dirty="0"/>
              <a:t>: The initial form of data that hasn't been transformed or processed, such as pixels in an image or words in a sentence.</a:t>
            </a:r>
          </a:p>
          <a:p>
            <a:pPr lvl="2" algn="just"/>
            <a:r>
              <a:rPr lang="en-US" b="1" dirty="0"/>
              <a:t>Features</a:t>
            </a:r>
            <a:r>
              <a:rPr lang="en-US" dirty="0"/>
              <a:t>: A feature is an individual measurable property or characteristic of a phenomenon being observed. In representation learning, the features are learned automatically from the data.</a:t>
            </a:r>
          </a:p>
          <a:p>
            <a:endParaRPr lang="en-IN" dirty="0"/>
          </a:p>
        </p:txBody>
      </p:sp>
    </p:spTree>
    <p:extLst>
      <p:ext uri="{BB962C8B-B14F-4D97-AF65-F5344CB8AC3E}">
        <p14:creationId xmlns:p14="http://schemas.microsoft.com/office/powerpoint/2010/main" val="2936192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D45F-28FE-4541-9168-E5404A00931E}"/>
              </a:ext>
            </a:extLst>
          </p:cNvPr>
          <p:cNvSpPr>
            <a:spLocks noGrp="1"/>
          </p:cNvSpPr>
          <p:nvPr>
            <p:ph type="title"/>
          </p:nvPr>
        </p:nvSpPr>
        <p:spPr>
          <a:xfrm>
            <a:off x="838200" y="18255"/>
            <a:ext cx="10515600" cy="1325563"/>
          </a:xfrm>
        </p:spPr>
        <p:txBody>
          <a:bodyPr/>
          <a:lstStyle/>
          <a:p>
            <a:r>
              <a:rPr lang="en-US" dirty="0"/>
              <a:t>Latent Space</a:t>
            </a:r>
            <a:endParaRPr lang="en-IN" dirty="0"/>
          </a:p>
        </p:txBody>
      </p:sp>
      <p:sp>
        <p:nvSpPr>
          <p:cNvPr id="3" name="Content Placeholder 2">
            <a:extLst>
              <a:ext uri="{FF2B5EF4-FFF2-40B4-BE49-F238E27FC236}">
                <a16:creationId xmlns:a16="http://schemas.microsoft.com/office/drawing/2014/main" id="{840146B9-8563-4F46-AB49-3CD61774C638}"/>
              </a:ext>
            </a:extLst>
          </p:cNvPr>
          <p:cNvSpPr>
            <a:spLocks noGrp="1"/>
          </p:cNvSpPr>
          <p:nvPr>
            <p:ph idx="1"/>
          </p:nvPr>
        </p:nvSpPr>
        <p:spPr>
          <a:xfrm>
            <a:off x="838200" y="1343817"/>
            <a:ext cx="10515600" cy="5086799"/>
          </a:xfrm>
        </p:spPr>
        <p:txBody>
          <a:bodyPr>
            <a:normAutofit lnSpcReduction="10000"/>
          </a:bodyPr>
          <a:lstStyle/>
          <a:p>
            <a:r>
              <a:rPr lang="en-US" dirty="0"/>
              <a:t>Representation learning is a field within machine learning that focuses on learning efficient, meaningful, and often lower-dimensional representations of data, which can then be used for various tasks such as classification, clustering, or generation. These representations often reside in what we refer to as a "latent space."</a:t>
            </a:r>
            <a:endParaRPr lang="en-IN" dirty="0"/>
          </a:p>
          <a:p>
            <a:endParaRPr lang="en-US" dirty="0"/>
          </a:p>
          <a:p>
            <a:pPr lvl="1"/>
            <a:r>
              <a:rPr lang="en-US" b="1" dirty="0"/>
              <a:t>Feature Space vs. Latent Space</a:t>
            </a:r>
          </a:p>
          <a:p>
            <a:pPr lvl="2"/>
            <a:r>
              <a:rPr lang="en-US" b="1" dirty="0"/>
              <a:t>Feature Space</a:t>
            </a:r>
            <a:r>
              <a:rPr lang="en-US" dirty="0"/>
              <a:t>: The feature space refers to the original space where the raw data is represented by its features or attributes. For instance, in image data, each pixel is a feature, so an image is represented by a vector of pixel values. This space can be very high-dimensional, especially for complex data like images, text, or audio.</a:t>
            </a:r>
          </a:p>
          <a:p>
            <a:pPr lvl="2"/>
            <a:r>
              <a:rPr lang="en-US" b="1" dirty="0"/>
              <a:t>Latent Space</a:t>
            </a:r>
            <a:r>
              <a:rPr lang="en-US" dirty="0"/>
              <a:t>: Latent space, on the other hand, is the transformed version of this feature space, typically lower-dimensional, where the model encodes the essential information needed to describe the data. It captures the underlying patterns or structures in the data, often in a way that is more efficient or more interpretable than the original feature space.</a:t>
            </a:r>
          </a:p>
        </p:txBody>
      </p:sp>
    </p:spTree>
    <p:extLst>
      <p:ext uri="{BB962C8B-B14F-4D97-AF65-F5344CB8AC3E}">
        <p14:creationId xmlns:p14="http://schemas.microsoft.com/office/powerpoint/2010/main" val="358258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1198511-B84E-40B9-A5C5-9DEDC07716BA}"/>
              </a:ext>
            </a:extLst>
          </p:cNvPr>
          <p:cNvSpPr>
            <a:spLocks noGrp="1" noChangeArrowheads="1"/>
          </p:cNvSpPr>
          <p:nvPr>
            <p:ph idx="1"/>
          </p:nvPr>
        </p:nvSpPr>
        <p:spPr bwMode="auto">
          <a:xfrm>
            <a:off x="430695" y="1235769"/>
            <a:ext cx="10515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rPr>
              <a:t>Definition</a:t>
            </a:r>
            <a:r>
              <a:rPr kumimoji="0" lang="en-US" altLang="en-US" sz="2100" b="0" i="0" u="none" strike="noStrike" cap="none" normalizeH="0" baseline="0" dirty="0">
                <a:ln>
                  <a:noFill/>
                </a:ln>
                <a:solidFill>
                  <a:schemeClr val="tx1"/>
                </a:solidFill>
                <a:effectLst/>
              </a:rPr>
              <a:t>: Each individual character in the text becomes a token.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rPr>
              <a:t>Example</a:t>
            </a:r>
            <a:r>
              <a:rPr kumimoji="0" lang="en-US" altLang="en-US" sz="21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0" i="0" u="none" strike="noStrike" cap="none" normalizeH="0" baseline="0" dirty="0">
                <a:ln>
                  <a:noFill/>
                </a:ln>
                <a:solidFill>
                  <a:schemeClr val="tx1"/>
                </a:solidFill>
                <a:effectLst/>
              </a:rPr>
              <a:t>For the word "Hello", character-level tokens would be ['H', 'e', 'l', 'l', 'o’].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rPr>
              <a:t>Use Cases</a:t>
            </a:r>
            <a:r>
              <a:rPr kumimoji="0" lang="en-US" altLang="en-US" sz="2100" b="0" i="0" u="none" strike="noStrike" cap="none" normalizeH="0" baseline="0" dirty="0">
                <a:ln>
                  <a:noFill/>
                </a:ln>
                <a:solidFill>
                  <a:schemeClr val="tx1"/>
                </a:solidFill>
                <a:effectLst/>
              </a:rPr>
              <a:t>: Useful for languages with complex character structures, such as Chinese or Arabic, where characters carry semantic meaning. It’s also helpful in text generation, spelling correction, and applications where minor textual variations (e.g., typos) need to be considered.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rPr>
              <a:t>Pros</a:t>
            </a:r>
            <a:r>
              <a:rPr kumimoji="0" lang="en-US" altLang="en-US" sz="2100" b="0" i="0" u="none" strike="noStrike" cap="none" normalizeH="0" baseline="0" dirty="0">
                <a:ln>
                  <a:noFill/>
                </a:ln>
                <a:solidFill>
                  <a:schemeClr val="tx1"/>
                </a:solidFill>
                <a:effectLst/>
              </a:rPr>
              <a:t>: Captures details at the finest level, making it adaptable to handling unknown words or spelling variations.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rPr>
              <a:t>Cons</a:t>
            </a:r>
            <a:r>
              <a:rPr kumimoji="0" lang="en-US" altLang="en-US" sz="2100" b="0" i="0" u="none" strike="noStrike" cap="none" normalizeH="0" baseline="0" dirty="0">
                <a:ln>
                  <a:noFill/>
                </a:ln>
                <a:solidFill>
                  <a:schemeClr val="tx1"/>
                </a:solidFill>
                <a:effectLst/>
              </a:rPr>
              <a:t>: Results in a large number of tokens, which can increase computational complexity and lead to issues like long sequence lengths in deep learning models. </a:t>
            </a:r>
          </a:p>
        </p:txBody>
      </p:sp>
      <p:pic>
        <p:nvPicPr>
          <p:cNvPr id="5" name="Picture 4">
            <a:extLst>
              <a:ext uri="{FF2B5EF4-FFF2-40B4-BE49-F238E27FC236}">
                <a16:creationId xmlns:a16="http://schemas.microsoft.com/office/drawing/2014/main" id="{84246BF2-2403-4711-804E-1239103CB631}"/>
              </a:ext>
            </a:extLst>
          </p:cNvPr>
          <p:cNvPicPr>
            <a:picLocks noChangeAspect="1"/>
          </p:cNvPicPr>
          <p:nvPr/>
        </p:nvPicPr>
        <p:blipFill rotWithShape="1">
          <a:blip r:embed="rId2"/>
          <a:srcRect t="31090" r="17332"/>
          <a:stretch/>
        </p:blipFill>
        <p:spPr>
          <a:xfrm>
            <a:off x="0" y="294409"/>
            <a:ext cx="12192000" cy="569314"/>
          </a:xfrm>
          <a:prstGeom prst="rect">
            <a:avLst/>
          </a:prstGeom>
        </p:spPr>
      </p:pic>
      <p:sp>
        <p:nvSpPr>
          <p:cNvPr id="6" name="Rectangle 5">
            <a:extLst>
              <a:ext uri="{FF2B5EF4-FFF2-40B4-BE49-F238E27FC236}">
                <a16:creationId xmlns:a16="http://schemas.microsoft.com/office/drawing/2014/main" id="{DC5783E5-832B-474F-8BDA-A1AE1CE32104}"/>
              </a:ext>
            </a:extLst>
          </p:cNvPr>
          <p:cNvSpPr/>
          <p:nvPr/>
        </p:nvSpPr>
        <p:spPr>
          <a:xfrm>
            <a:off x="297471" y="256854"/>
            <a:ext cx="7513029" cy="646331"/>
          </a:xfrm>
          <a:prstGeom prst="rect">
            <a:avLst/>
          </a:prstGeom>
        </p:spPr>
        <p:txBody>
          <a:bodyPr wrap="square">
            <a:spAutoFit/>
          </a:bodyPr>
          <a:lstStyle/>
          <a:p>
            <a:pPr>
              <a:spcBef>
                <a:spcPct val="0"/>
              </a:spcBef>
              <a:spcAft>
                <a:spcPts val="600"/>
              </a:spcAft>
            </a:pPr>
            <a:r>
              <a:rPr lang="en-US" sz="3600" b="1" dirty="0">
                <a:solidFill>
                  <a:schemeClr val="bg1"/>
                </a:solidFill>
                <a:ea typeface="+mj-ea"/>
                <a:cs typeface="+mj-cs"/>
              </a:rPr>
              <a:t>Character-Level Tokenization</a:t>
            </a:r>
            <a:endParaRPr lang="en-US" sz="3600" b="1" kern="1200" dirty="0">
              <a:solidFill>
                <a:schemeClr val="bg1"/>
              </a:solidFill>
              <a:ea typeface="+mj-ea"/>
              <a:cs typeface="+mj-cs"/>
            </a:endParaRPr>
          </a:p>
        </p:txBody>
      </p:sp>
    </p:spTree>
    <p:extLst>
      <p:ext uri="{BB962C8B-B14F-4D97-AF65-F5344CB8AC3E}">
        <p14:creationId xmlns:p14="http://schemas.microsoft.com/office/powerpoint/2010/main" val="223198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BA07-F8FB-49F9-9D85-D9009EB9EE21}"/>
              </a:ext>
            </a:extLst>
          </p:cNvPr>
          <p:cNvSpPr>
            <a:spLocks noGrp="1"/>
          </p:cNvSpPr>
          <p:nvPr>
            <p:ph type="title"/>
          </p:nvPr>
        </p:nvSpPr>
        <p:spPr/>
        <p:txBody>
          <a:bodyPr/>
          <a:lstStyle/>
          <a:p>
            <a:r>
              <a:rPr lang="en-US" dirty="0"/>
              <a:t>RNN</a:t>
            </a:r>
            <a:endParaRPr lang="en-IN" dirty="0"/>
          </a:p>
        </p:txBody>
      </p:sp>
      <p:sp>
        <p:nvSpPr>
          <p:cNvPr id="3" name="Content Placeholder 2">
            <a:extLst>
              <a:ext uri="{FF2B5EF4-FFF2-40B4-BE49-F238E27FC236}">
                <a16:creationId xmlns:a16="http://schemas.microsoft.com/office/drawing/2014/main" id="{05376D13-DB50-484C-8035-C7147CDD68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08927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ACF3-7E60-40B3-B072-8FEA494937F8}"/>
              </a:ext>
            </a:extLst>
          </p:cNvPr>
          <p:cNvSpPr>
            <a:spLocks noGrp="1"/>
          </p:cNvSpPr>
          <p:nvPr>
            <p:ph type="title"/>
          </p:nvPr>
        </p:nvSpPr>
        <p:spPr/>
        <p:txBody>
          <a:bodyPr/>
          <a:lstStyle/>
          <a:p>
            <a:r>
              <a:rPr lang="en-US" dirty="0"/>
              <a:t>NN with Hidden Layer</a:t>
            </a:r>
            <a:endParaRPr lang="en-IN" dirty="0"/>
          </a:p>
        </p:txBody>
      </p:sp>
      <p:pic>
        <p:nvPicPr>
          <p:cNvPr id="3074" name="Picture 2" descr="Understanding the Structure of Neural Networks | by savannah ...">
            <a:extLst>
              <a:ext uri="{FF2B5EF4-FFF2-40B4-BE49-F238E27FC236}">
                <a16:creationId xmlns:a16="http://schemas.microsoft.com/office/drawing/2014/main" id="{0D267643-0BBE-4A8B-907E-E45AA6810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80" y="2170618"/>
            <a:ext cx="6697980" cy="455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24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6F75-AB91-4737-AE10-409996A20E48}"/>
              </a:ext>
            </a:extLst>
          </p:cNvPr>
          <p:cNvSpPr>
            <a:spLocks noGrp="1"/>
          </p:cNvSpPr>
          <p:nvPr>
            <p:ph type="title"/>
          </p:nvPr>
        </p:nvSpPr>
        <p:spPr/>
        <p:txBody>
          <a:bodyPr/>
          <a:lstStyle/>
          <a:p>
            <a:r>
              <a:rPr lang="en-US" dirty="0"/>
              <a:t>RNN architecture – Forward Network</a:t>
            </a:r>
            <a:endParaRPr lang="en-IN" dirty="0"/>
          </a:p>
        </p:txBody>
      </p:sp>
      <p:sp>
        <p:nvSpPr>
          <p:cNvPr id="4" name="Rectangle 3">
            <a:extLst>
              <a:ext uri="{FF2B5EF4-FFF2-40B4-BE49-F238E27FC236}">
                <a16:creationId xmlns:a16="http://schemas.microsoft.com/office/drawing/2014/main" id="{6347DB7A-8A2B-4982-93E7-4150CE83394E}"/>
              </a:ext>
            </a:extLst>
          </p:cNvPr>
          <p:cNvSpPr/>
          <p:nvPr/>
        </p:nvSpPr>
        <p:spPr>
          <a:xfrm>
            <a:off x="223520" y="2997200"/>
            <a:ext cx="89408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F</a:t>
            </a:r>
            <a:endParaRPr lang="en-IN" sz="5400" dirty="0"/>
          </a:p>
        </p:txBody>
      </p:sp>
      <p:sp>
        <p:nvSpPr>
          <p:cNvPr id="5" name="TextBox 4">
            <a:extLst>
              <a:ext uri="{FF2B5EF4-FFF2-40B4-BE49-F238E27FC236}">
                <a16:creationId xmlns:a16="http://schemas.microsoft.com/office/drawing/2014/main" id="{199783B4-FEE3-45C1-AEC0-9FB48E687ACC}"/>
              </a:ext>
            </a:extLst>
          </p:cNvPr>
          <p:cNvSpPr txBox="1"/>
          <p:nvPr/>
        </p:nvSpPr>
        <p:spPr>
          <a:xfrm>
            <a:off x="467360" y="6187440"/>
            <a:ext cx="508000" cy="369332"/>
          </a:xfrm>
          <a:prstGeom prst="rect">
            <a:avLst/>
          </a:prstGeom>
          <a:noFill/>
        </p:spPr>
        <p:txBody>
          <a:bodyPr wrap="square" rtlCol="0">
            <a:spAutoFit/>
          </a:bodyPr>
          <a:lstStyle/>
          <a:p>
            <a:r>
              <a:rPr lang="en-US" dirty="0"/>
              <a:t>X</a:t>
            </a:r>
            <a:r>
              <a:rPr lang="en-US" baseline="-25000" dirty="0"/>
              <a:t>1t</a:t>
            </a:r>
            <a:endParaRPr lang="en-IN" baseline="-25000" dirty="0"/>
          </a:p>
        </p:txBody>
      </p:sp>
      <p:sp>
        <p:nvSpPr>
          <p:cNvPr id="6" name="Arrow: Down 5">
            <a:extLst>
              <a:ext uri="{FF2B5EF4-FFF2-40B4-BE49-F238E27FC236}">
                <a16:creationId xmlns:a16="http://schemas.microsoft.com/office/drawing/2014/main" id="{119A6802-334B-4765-BD4A-12C85BD03F38}"/>
              </a:ext>
            </a:extLst>
          </p:cNvPr>
          <p:cNvSpPr/>
          <p:nvPr/>
        </p:nvSpPr>
        <p:spPr>
          <a:xfrm rot="10800000">
            <a:off x="518160" y="5659120"/>
            <a:ext cx="30480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E041E3B7-2389-4C9C-A0A3-484F54B3A678}"/>
              </a:ext>
            </a:extLst>
          </p:cNvPr>
          <p:cNvSpPr/>
          <p:nvPr/>
        </p:nvSpPr>
        <p:spPr>
          <a:xfrm rot="10800000">
            <a:off x="477521" y="2281754"/>
            <a:ext cx="30480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82B91E0-9A9B-457E-BA47-39CAD90A02C1}"/>
              </a:ext>
            </a:extLst>
          </p:cNvPr>
          <p:cNvSpPr txBox="1"/>
          <p:nvPr/>
        </p:nvSpPr>
        <p:spPr>
          <a:xfrm>
            <a:off x="223520" y="1707436"/>
            <a:ext cx="894080" cy="369332"/>
          </a:xfrm>
          <a:prstGeom prst="rect">
            <a:avLst/>
          </a:prstGeom>
          <a:noFill/>
        </p:spPr>
        <p:txBody>
          <a:bodyPr wrap="square" rtlCol="0">
            <a:spAutoFit/>
          </a:bodyPr>
          <a:lstStyle/>
          <a:p>
            <a:r>
              <a:rPr lang="en-US" dirty="0" err="1"/>
              <a:t>Y</a:t>
            </a:r>
            <a:r>
              <a:rPr lang="en-US" baseline="-25000" dirty="0" err="1"/>
              <a:t>Predicted</a:t>
            </a:r>
            <a:endParaRPr lang="en-IN" baseline="-25000" dirty="0"/>
          </a:p>
        </p:txBody>
      </p:sp>
      <p:sp>
        <p:nvSpPr>
          <p:cNvPr id="13" name="Arrow: Curved Left 12">
            <a:extLst>
              <a:ext uri="{FF2B5EF4-FFF2-40B4-BE49-F238E27FC236}">
                <a16:creationId xmlns:a16="http://schemas.microsoft.com/office/drawing/2014/main" id="{69E348F2-E74C-458C-B134-38AFF322674E}"/>
              </a:ext>
            </a:extLst>
          </p:cNvPr>
          <p:cNvSpPr/>
          <p:nvPr/>
        </p:nvSpPr>
        <p:spPr>
          <a:xfrm>
            <a:off x="1117600" y="3429000"/>
            <a:ext cx="985520" cy="1352233"/>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4" name="TextBox 13">
            <a:extLst>
              <a:ext uri="{FF2B5EF4-FFF2-40B4-BE49-F238E27FC236}">
                <a16:creationId xmlns:a16="http://schemas.microsoft.com/office/drawing/2014/main" id="{FF44B051-997D-4755-9F9C-9EDC94F26895}"/>
              </a:ext>
            </a:extLst>
          </p:cNvPr>
          <p:cNvSpPr txBox="1"/>
          <p:nvPr/>
        </p:nvSpPr>
        <p:spPr>
          <a:xfrm>
            <a:off x="1280160" y="3836908"/>
            <a:ext cx="457200" cy="369332"/>
          </a:xfrm>
          <a:prstGeom prst="rect">
            <a:avLst/>
          </a:prstGeom>
          <a:noFill/>
        </p:spPr>
        <p:txBody>
          <a:bodyPr wrap="square" rtlCol="0">
            <a:spAutoFit/>
          </a:bodyPr>
          <a:lstStyle/>
          <a:p>
            <a:r>
              <a:rPr lang="en-US" dirty="0" err="1"/>
              <a:t>O</a:t>
            </a:r>
            <a:r>
              <a:rPr lang="en-US" baseline="-25000" dirty="0" err="1"/>
              <a:t>t</a:t>
            </a:r>
            <a:endParaRPr lang="en-IN" baseline="-25000" dirty="0"/>
          </a:p>
        </p:txBody>
      </p:sp>
      <p:sp>
        <p:nvSpPr>
          <p:cNvPr id="15" name="TextBox 14">
            <a:extLst>
              <a:ext uri="{FF2B5EF4-FFF2-40B4-BE49-F238E27FC236}">
                <a16:creationId xmlns:a16="http://schemas.microsoft.com/office/drawing/2014/main" id="{E80D3DF5-0F3C-4F46-B415-282236661136}"/>
              </a:ext>
            </a:extLst>
          </p:cNvPr>
          <p:cNvSpPr txBox="1"/>
          <p:nvPr/>
        </p:nvSpPr>
        <p:spPr>
          <a:xfrm>
            <a:off x="5039357" y="6123543"/>
            <a:ext cx="3251203" cy="369332"/>
          </a:xfrm>
          <a:prstGeom prst="rect">
            <a:avLst/>
          </a:prstGeom>
          <a:noFill/>
        </p:spPr>
        <p:txBody>
          <a:bodyPr wrap="square" rtlCol="0">
            <a:spAutoFit/>
          </a:bodyPr>
          <a:lstStyle/>
          <a:p>
            <a:r>
              <a:rPr lang="en-US" dirty="0" err="1"/>
              <a:t>X</a:t>
            </a:r>
            <a:r>
              <a:rPr lang="en-US" baseline="-25000" dirty="0" err="1"/>
              <a:t>s</a:t>
            </a:r>
            <a:r>
              <a:rPr lang="en-US" baseline="30000" dirty="0"/>
              <a:t> </a:t>
            </a:r>
            <a:r>
              <a:rPr lang="en-US" dirty="0"/>
              <a:t> =        &lt; X</a:t>
            </a:r>
            <a:r>
              <a:rPr lang="en-US" baseline="-25000" dirty="0"/>
              <a:t>11</a:t>
            </a:r>
            <a:r>
              <a:rPr lang="en-US" dirty="0"/>
              <a:t>, X</a:t>
            </a:r>
            <a:r>
              <a:rPr lang="en-US" baseline="-25000" dirty="0"/>
              <a:t>12</a:t>
            </a:r>
            <a:r>
              <a:rPr lang="en-US" dirty="0"/>
              <a:t>, X</a:t>
            </a:r>
            <a:r>
              <a:rPr lang="en-US" baseline="-25000" dirty="0"/>
              <a:t>13</a:t>
            </a:r>
            <a:r>
              <a:rPr lang="en-US" dirty="0"/>
              <a:t>, X</a:t>
            </a:r>
            <a:r>
              <a:rPr lang="en-US" baseline="-25000" dirty="0"/>
              <a:t>14</a:t>
            </a:r>
            <a:r>
              <a:rPr lang="en-US" dirty="0"/>
              <a:t> &gt; 	Y</a:t>
            </a:r>
            <a:r>
              <a:rPr lang="en-US" baseline="-25000" dirty="0"/>
              <a:t>i</a:t>
            </a:r>
            <a:endParaRPr lang="en-IN" baseline="-25000" dirty="0"/>
          </a:p>
        </p:txBody>
      </p:sp>
      <p:sp>
        <p:nvSpPr>
          <p:cNvPr id="16" name="Rectangle 15">
            <a:extLst>
              <a:ext uri="{FF2B5EF4-FFF2-40B4-BE49-F238E27FC236}">
                <a16:creationId xmlns:a16="http://schemas.microsoft.com/office/drawing/2014/main" id="{46A27DAB-E0C4-4EAB-806B-03E84D1E79AF}"/>
              </a:ext>
            </a:extLst>
          </p:cNvPr>
          <p:cNvSpPr/>
          <p:nvPr/>
        </p:nvSpPr>
        <p:spPr>
          <a:xfrm>
            <a:off x="2743200" y="2730194"/>
            <a:ext cx="304801" cy="215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p>
        </p:txBody>
      </p:sp>
      <p:sp>
        <p:nvSpPr>
          <p:cNvPr id="20" name="TextBox 19">
            <a:extLst>
              <a:ext uri="{FF2B5EF4-FFF2-40B4-BE49-F238E27FC236}">
                <a16:creationId xmlns:a16="http://schemas.microsoft.com/office/drawing/2014/main" id="{3149BF83-67E4-4087-B046-CE1E32275D7D}"/>
              </a:ext>
            </a:extLst>
          </p:cNvPr>
          <p:cNvSpPr txBox="1"/>
          <p:nvPr/>
        </p:nvSpPr>
        <p:spPr>
          <a:xfrm>
            <a:off x="2743197" y="5584428"/>
            <a:ext cx="690880" cy="369332"/>
          </a:xfrm>
          <a:prstGeom prst="rect">
            <a:avLst/>
          </a:prstGeom>
          <a:noFill/>
        </p:spPr>
        <p:txBody>
          <a:bodyPr wrap="square" rtlCol="0">
            <a:spAutoFit/>
          </a:bodyPr>
          <a:lstStyle/>
          <a:p>
            <a:r>
              <a:rPr lang="en-US" dirty="0"/>
              <a:t>X</a:t>
            </a:r>
            <a:r>
              <a:rPr lang="en-US" baseline="-25000" dirty="0"/>
              <a:t>11</a:t>
            </a:r>
            <a:endParaRPr lang="en-IN" dirty="0"/>
          </a:p>
        </p:txBody>
      </p:sp>
      <p:sp>
        <p:nvSpPr>
          <p:cNvPr id="21" name="TextBox 20">
            <a:extLst>
              <a:ext uri="{FF2B5EF4-FFF2-40B4-BE49-F238E27FC236}">
                <a16:creationId xmlns:a16="http://schemas.microsoft.com/office/drawing/2014/main" id="{6BF6778E-170C-4DB0-92D0-B74E0981C156}"/>
              </a:ext>
            </a:extLst>
          </p:cNvPr>
          <p:cNvSpPr txBox="1"/>
          <p:nvPr/>
        </p:nvSpPr>
        <p:spPr>
          <a:xfrm>
            <a:off x="6339838" y="5584428"/>
            <a:ext cx="690880" cy="369332"/>
          </a:xfrm>
          <a:prstGeom prst="rect">
            <a:avLst/>
          </a:prstGeom>
          <a:noFill/>
        </p:spPr>
        <p:txBody>
          <a:bodyPr wrap="square" rtlCol="0">
            <a:spAutoFit/>
          </a:bodyPr>
          <a:lstStyle/>
          <a:p>
            <a:r>
              <a:rPr lang="en-US" dirty="0"/>
              <a:t>X</a:t>
            </a:r>
            <a:r>
              <a:rPr lang="en-US" baseline="-25000" dirty="0"/>
              <a:t>13</a:t>
            </a:r>
            <a:endParaRPr lang="en-IN" dirty="0"/>
          </a:p>
        </p:txBody>
      </p:sp>
      <p:sp>
        <p:nvSpPr>
          <p:cNvPr id="22" name="TextBox 21">
            <a:extLst>
              <a:ext uri="{FF2B5EF4-FFF2-40B4-BE49-F238E27FC236}">
                <a16:creationId xmlns:a16="http://schemas.microsoft.com/office/drawing/2014/main" id="{2A7C9D0D-4DD2-4158-99BC-6F2B672B937D}"/>
              </a:ext>
            </a:extLst>
          </p:cNvPr>
          <p:cNvSpPr txBox="1"/>
          <p:nvPr/>
        </p:nvSpPr>
        <p:spPr>
          <a:xfrm>
            <a:off x="4419597" y="5584428"/>
            <a:ext cx="690880" cy="369332"/>
          </a:xfrm>
          <a:prstGeom prst="rect">
            <a:avLst/>
          </a:prstGeom>
          <a:noFill/>
        </p:spPr>
        <p:txBody>
          <a:bodyPr wrap="square" rtlCol="0">
            <a:spAutoFit/>
          </a:bodyPr>
          <a:lstStyle/>
          <a:p>
            <a:r>
              <a:rPr lang="en-US" dirty="0"/>
              <a:t>X</a:t>
            </a:r>
            <a:r>
              <a:rPr lang="en-US" baseline="-25000" dirty="0"/>
              <a:t>12</a:t>
            </a:r>
            <a:endParaRPr lang="en-IN" dirty="0"/>
          </a:p>
        </p:txBody>
      </p:sp>
      <p:sp>
        <p:nvSpPr>
          <p:cNvPr id="24" name="Arrow: Down 23">
            <a:extLst>
              <a:ext uri="{FF2B5EF4-FFF2-40B4-BE49-F238E27FC236}">
                <a16:creationId xmlns:a16="http://schemas.microsoft.com/office/drawing/2014/main" id="{80AF1DA8-27E2-45F8-8E8A-D374AAF1539E}"/>
              </a:ext>
            </a:extLst>
          </p:cNvPr>
          <p:cNvSpPr/>
          <p:nvPr/>
        </p:nvSpPr>
        <p:spPr>
          <a:xfrm rot="10800000">
            <a:off x="2763517" y="5004139"/>
            <a:ext cx="30480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64CDAEB3-0728-4116-94AF-06957A0D9B16}"/>
              </a:ext>
            </a:extLst>
          </p:cNvPr>
          <p:cNvSpPr/>
          <p:nvPr/>
        </p:nvSpPr>
        <p:spPr>
          <a:xfrm rot="10800000">
            <a:off x="6299201" y="4995148"/>
            <a:ext cx="30480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4DD28582-828F-445A-A85F-3D1599B18DDE}"/>
              </a:ext>
            </a:extLst>
          </p:cNvPr>
          <p:cNvSpPr/>
          <p:nvPr/>
        </p:nvSpPr>
        <p:spPr>
          <a:xfrm rot="10800000">
            <a:off x="4368798" y="5004138"/>
            <a:ext cx="30480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93CB370-E6D1-45DB-8D5C-D5383B252AE1}"/>
              </a:ext>
            </a:extLst>
          </p:cNvPr>
          <p:cNvSpPr txBox="1"/>
          <p:nvPr/>
        </p:nvSpPr>
        <p:spPr>
          <a:xfrm>
            <a:off x="3134355" y="5130205"/>
            <a:ext cx="883920" cy="369332"/>
          </a:xfrm>
          <a:prstGeom prst="rect">
            <a:avLst/>
          </a:prstGeom>
          <a:noFill/>
        </p:spPr>
        <p:txBody>
          <a:bodyPr wrap="square" rtlCol="0">
            <a:spAutoFit/>
          </a:bodyPr>
          <a:lstStyle/>
          <a:p>
            <a:r>
              <a:rPr lang="en-US" dirty="0"/>
              <a:t>W</a:t>
            </a:r>
            <a:endParaRPr lang="en-IN" dirty="0"/>
          </a:p>
        </p:txBody>
      </p:sp>
      <p:sp>
        <p:nvSpPr>
          <p:cNvPr id="28" name="TextBox 27">
            <a:extLst>
              <a:ext uri="{FF2B5EF4-FFF2-40B4-BE49-F238E27FC236}">
                <a16:creationId xmlns:a16="http://schemas.microsoft.com/office/drawing/2014/main" id="{FBA16F3B-B0DD-493D-AFBC-275D61CF693F}"/>
              </a:ext>
            </a:extLst>
          </p:cNvPr>
          <p:cNvSpPr txBox="1"/>
          <p:nvPr/>
        </p:nvSpPr>
        <p:spPr>
          <a:xfrm>
            <a:off x="4765037" y="5215096"/>
            <a:ext cx="883920" cy="369332"/>
          </a:xfrm>
          <a:prstGeom prst="rect">
            <a:avLst/>
          </a:prstGeom>
          <a:noFill/>
        </p:spPr>
        <p:txBody>
          <a:bodyPr wrap="square" rtlCol="0">
            <a:spAutoFit/>
          </a:bodyPr>
          <a:lstStyle/>
          <a:p>
            <a:r>
              <a:rPr lang="en-US" dirty="0"/>
              <a:t>W</a:t>
            </a:r>
            <a:endParaRPr lang="en-IN" dirty="0"/>
          </a:p>
        </p:txBody>
      </p:sp>
      <p:sp>
        <p:nvSpPr>
          <p:cNvPr id="29" name="TextBox 28">
            <a:extLst>
              <a:ext uri="{FF2B5EF4-FFF2-40B4-BE49-F238E27FC236}">
                <a16:creationId xmlns:a16="http://schemas.microsoft.com/office/drawing/2014/main" id="{08E6AD28-1143-4898-8ACA-D0AD5F1AC388}"/>
              </a:ext>
            </a:extLst>
          </p:cNvPr>
          <p:cNvSpPr txBox="1"/>
          <p:nvPr/>
        </p:nvSpPr>
        <p:spPr>
          <a:xfrm>
            <a:off x="6710674" y="5194775"/>
            <a:ext cx="883920" cy="369332"/>
          </a:xfrm>
          <a:prstGeom prst="rect">
            <a:avLst/>
          </a:prstGeom>
          <a:noFill/>
        </p:spPr>
        <p:txBody>
          <a:bodyPr wrap="square" rtlCol="0">
            <a:spAutoFit/>
          </a:bodyPr>
          <a:lstStyle/>
          <a:p>
            <a:r>
              <a:rPr lang="en-US" dirty="0"/>
              <a:t>W</a:t>
            </a:r>
            <a:endParaRPr lang="en-IN" dirty="0"/>
          </a:p>
        </p:txBody>
      </p:sp>
      <p:sp>
        <p:nvSpPr>
          <p:cNvPr id="30" name="Circle: Hollow 29">
            <a:extLst>
              <a:ext uri="{FF2B5EF4-FFF2-40B4-BE49-F238E27FC236}">
                <a16:creationId xmlns:a16="http://schemas.microsoft.com/office/drawing/2014/main" id="{9AF078D9-A6FA-4652-935C-1ED557D90293}"/>
              </a:ext>
            </a:extLst>
          </p:cNvPr>
          <p:cNvSpPr/>
          <p:nvPr/>
        </p:nvSpPr>
        <p:spPr>
          <a:xfrm>
            <a:off x="2804158" y="2778821"/>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70C189C5-8BDE-47A2-A153-8EFE4CCAD8E4}"/>
              </a:ext>
            </a:extLst>
          </p:cNvPr>
          <p:cNvSpPr/>
          <p:nvPr/>
        </p:nvSpPr>
        <p:spPr>
          <a:xfrm>
            <a:off x="2814318" y="3202022"/>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5B94E66-C46D-47A3-A21E-E8FF980F58E9}"/>
              </a:ext>
            </a:extLst>
          </p:cNvPr>
          <p:cNvSpPr/>
          <p:nvPr/>
        </p:nvSpPr>
        <p:spPr>
          <a:xfrm>
            <a:off x="2804157" y="3693160"/>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D4F86581-6B89-42DE-A2C6-393311E23EB6}"/>
              </a:ext>
            </a:extLst>
          </p:cNvPr>
          <p:cNvSpPr/>
          <p:nvPr/>
        </p:nvSpPr>
        <p:spPr>
          <a:xfrm>
            <a:off x="2804158" y="4111993"/>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B78F97D7-0143-4C0C-BB4D-0FBFAB51C65F}"/>
              </a:ext>
            </a:extLst>
          </p:cNvPr>
          <p:cNvSpPr/>
          <p:nvPr/>
        </p:nvSpPr>
        <p:spPr>
          <a:xfrm>
            <a:off x="2793998" y="4566814"/>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1" name="Rectangle 40">
            <a:extLst>
              <a:ext uri="{FF2B5EF4-FFF2-40B4-BE49-F238E27FC236}">
                <a16:creationId xmlns:a16="http://schemas.microsoft.com/office/drawing/2014/main" id="{A770B942-E787-4001-9B15-88FCC8903248}"/>
              </a:ext>
            </a:extLst>
          </p:cNvPr>
          <p:cNvSpPr/>
          <p:nvPr/>
        </p:nvSpPr>
        <p:spPr>
          <a:xfrm>
            <a:off x="4358639" y="2730194"/>
            <a:ext cx="304801" cy="215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p>
        </p:txBody>
      </p:sp>
      <p:sp>
        <p:nvSpPr>
          <p:cNvPr id="42" name="Circle: Hollow 41">
            <a:extLst>
              <a:ext uri="{FF2B5EF4-FFF2-40B4-BE49-F238E27FC236}">
                <a16:creationId xmlns:a16="http://schemas.microsoft.com/office/drawing/2014/main" id="{9569A8BA-32AE-4444-A860-AC7CE29FC765}"/>
              </a:ext>
            </a:extLst>
          </p:cNvPr>
          <p:cNvSpPr/>
          <p:nvPr/>
        </p:nvSpPr>
        <p:spPr>
          <a:xfrm>
            <a:off x="4419597" y="2778821"/>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3" name="Circle: Hollow 42">
            <a:extLst>
              <a:ext uri="{FF2B5EF4-FFF2-40B4-BE49-F238E27FC236}">
                <a16:creationId xmlns:a16="http://schemas.microsoft.com/office/drawing/2014/main" id="{B4ABC60C-C687-490D-8272-E4C21664244C}"/>
              </a:ext>
            </a:extLst>
          </p:cNvPr>
          <p:cNvSpPr/>
          <p:nvPr/>
        </p:nvSpPr>
        <p:spPr>
          <a:xfrm>
            <a:off x="4429757" y="3202022"/>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4" name="Circle: Hollow 43">
            <a:extLst>
              <a:ext uri="{FF2B5EF4-FFF2-40B4-BE49-F238E27FC236}">
                <a16:creationId xmlns:a16="http://schemas.microsoft.com/office/drawing/2014/main" id="{2B22CA2B-A40C-42A1-8778-E3258EAA117E}"/>
              </a:ext>
            </a:extLst>
          </p:cNvPr>
          <p:cNvSpPr/>
          <p:nvPr/>
        </p:nvSpPr>
        <p:spPr>
          <a:xfrm>
            <a:off x="4419596" y="3693160"/>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5" name="Circle: Hollow 44">
            <a:extLst>
              <a:ext uri="{FF2B5EF4-FFF2-40B4-BE49-F238E27FC236}">
                <a16:creationId xmlns:a16="http://schemas.microsoft.com/office/drawing/2014/main" id="{9215B31C-D1C7-47F9-BA3D-CEFA18CED281}"/>
              </a:ext>
            </a:extLst>
          </p:cNvPr>
          <p:cNvSpPr/>
          <p:nvPr/>
        </p:nvSpPr>
        <p:spPr>
          <a:xfrm>
            <a:off x="4419597" y="4111993"/>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6" name="Circle: Hollow 45">
            <a:extLst>
              <a:ext uri="{FF2B5EF4-FFF2-40B4-BE49-F238E27FC236}">
                <a16:creationId xmlns:a16="http://schemas.microsoft.com/office/drawing/2014/main" id="{7DA1DC5B-CB99-4B7B-929C-E5DAF50C8FEE}"/>
              </a:ext>
            </a:extLst>
          </p:cNvPr>
          <p:cNvSpPr/>
          <p:nvPr/>
        </p:nvSpPr>
        <p:spPr>
          <a:xfrm>
            <a:off x="4409437" y="4566814"/>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7" name="Rectangle 46">
            <a:extLst>
              <a:ext uri="{FF2B5EF4-FFF2-40B4-BE49-F238E27FC236}">
                <a16:creationId xmlns:a16="http://schemas.microsoft.com/office/drawing/2014/main" id="{B7378D23-2954-4BFC-97ED-2030C291DFD6}"/>
              </a:ext>
            </a:extLst>
          </p:cNvPr>
          <p:cNvSpPr/>
          <p:nvPr/>
        </p:nvSpPr>
        <p:spPr>
          <a:xfrm>
            <a:off x="6289040" y="2730194"/>
            <a:ext cx="304801" cy="215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p>
        </p:txBody>
      </p:sp>
      <p:sp>
        <p:nvSpPr>
          <p:cNvPr id="48" name="Circle: Hollow 47">
            <a:extLst>
              <a:ext uri="{FF2B5EF4-FFF2-40B4-BE49-F238E27FC236}">
                <a16:creationId xmlns:a16="http://schemas.microsoft.com/office/drawing/2014/main" id="{E1F77EF0-EF58-4FF6-ABF2-B6AEFB3F956D}"/>
              </a:ext>
            </a:extLst>
          </p:cNvPr>
          <p:cNvSpPr/>
          <p:nvPr/>
        </p:nvSpPr>
        <p:spPr>
          <a:xfrm>
            <a:off x="6349998" y="2778821"/>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9" name="Circle: Hollow 48">
            <a:extLst>
              <a:ext uri="{FF2B5EF4-FFF2-40B4-BE49-F238E27FC236}">
                <a16:creationId xmlns:a16="http://schemas.microsoft.com/office/drawing/2014/main" id="{27E68977-4138-4FC6-B678-C04E25FCEF4A}"/>
              </a:ext>
            </a:extLst>
          </p:cNvPr>
          <p:cNvSpPr/>
          <p:nvPr/>
        </p:nvSpPr>
        <p:spPr>
          <a:xfrm>
            <a:off x="6360158" y="3202022"/>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50" name="Circle: Hollow 49">
            <a:extLst>
              <a:ext uri="{FF2B5EF4-FFF2-40B4-BE49-F238E27FC236}">
                <a16:creationId xmlns:a16="http://schemas.microsoft.com/office/drawing/2014/main" id="{2EDEAF8A-38C9-4535-A18D-C8E9345B21C8}"/>
              </a:ext>
            </a:extLst>
          </p:cNvPr>
          <p:cNvSpPr/>
          <p:nvPr/>
        </p:nvSpPr>
        <p:spPr>
          <a:xfrm>
            <a:off x="6349997" y="3693160"/>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51" name="Circle: Hollow 50">
            <a:extLst>
              <a:ext uri="{FF2B5EF4-FFF2-40B4-BE49-F238E27FC236}">
                <a16:creationId xmlns:a16="http://schemas.microsoft.com/office/drawing/2014/main" id="{4CD37B1F-FF3B-4EBB-972A-515B85A2A77E}"/>
              </a:ext>
            </a:extLst>
          </p:cNvPr>
          <p:cNvSpPr/>
          <p:nvPr/>
        </p:nvSpPr>
        <p:spPr>
          <a:xfrm>
            <a:off x="6349998" y="4111993"/>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52" name="Circle: Hollow 51">
            <a:extLst>
              <a:ext uri="{FF2B5EF4-FFF2-40B4-BE49-F238E27FC236}">
                <a16:creationId xmlns:a16="http://schemas.microsoft.com/office/drawing/2014/main" id="{CDFCFA15-E231-4644-A21B-98D81A36C8CF}"/>
              </a:ext>
            </a:extLst>
          </p:cNvPr>
          <p:cNvSpPr/>
          <p:nvPr/>
        </p:nvSpPr>
        <p:spPr>
          <a:xfrm>
            <a:off x="6339838" y="4566814"/>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53" name="Arrow: Right 52">
            <a:extLst>
              <a:ext uri="{FF2B5EF4-FFF2-40B4-BE49-F238E27FC236}">
                <a16:creationId xmlns:a16="http://schemas.microsoft.com/office/drawing/2014/main" id="{34A1BB4A-105B-4D20-BF88-8AB143CC129F}"/>
              </a:ext>
            </a:extLst>
          </p:cNvPr>
          <p:cNvSpPr/>
          <p:nvPr/>
        </p:nvSpPr>
        <p:spPr>
          <a:xfrm>
            <a:off x="3200404" y="3864412"/>
            <a:ext cx="914398" cy="196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8508B62F-7003-4E89-A00E-5178FE3BFA59}"/>
              </a:ext>
            </a:extLst>
          </p:cNvPr>
          <p:cNvSpPr/>
          <p:nvPr/>
        </p:nvSpPr>
        <p:spPr>
          <a:xfrm>
            <a:off x="5110477" y="3824577"/>
            <a:ext cx="914398" cy="196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3233F41-E73D-4A93-8D3A-76F8BD01B648}"/>
              </a:ext>
            </a:extLst>
          </p:cNvPr>
          <p:cNvSpPr/>
          <p:nvPr/>
        </p:nvSpPr>
        <p:spPr>
          <a:xfrm>
            <a:off x="7030717" y="3824577"/>
            <a:ext cx="914398" cy="196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DC6C7AA5-C8C0-458A-A299-F71F32A86369}"/>
              </a:ext>
            </a:extLst>
          </p:cNvPr>
          <p:cNvSpPr txBox="1"/>
          <p:nvPr/>
        </p:nvSpPr>
        <p:spPr>
          <a:xfrm>
            <a:off x="3423917" y="3469096"/>
            <a:ext cx="436880" cy="369332"/>
          </a:xfrm>
          <a:prstGeom prst="rect">
            <a:avLst/>
          </a:prstGeom>
          <a:noFill/>
        </p:spPr>
        <p:txBody>
          <a:bodyPr wrap="square" rtlCol="0">
            <a:spAutoFit/>
          </a:bodyPr>
          <a:lstStyle/>
          <a:p>
            <a:r>
              <a:rPr lang="en-US" dirty="0"/>
              <a:t>O</a:t>
            </a:r>
            <a:r>
              <a:rPr lang="en-US" baseline="-25000" dirty="0"/>
              <a:t>1</a:t>
            </a:r>
            <a:endParaRPr lang="en-IN" baseline="-25000" dirty="0"/>
          </a:p>
        </p:txBody>
      </p:sp>
      <p:sp>
        <p:nvSpPr>
          <p:cNvPr id="58" name="TextBox 57">
            <a:extLst>
              <a:ext uri="{FF2B5EF4-FFF2-40B4-BE49-F238E27FC236}">
                <a16:creationId xmlns:a16="http://schemas.microsoft.com/office/drawing/2014/main" id="{E65D24F7-3A9A-4646-8C5E-D1E7C4C9CA19}"/>
              </a:ext>
            </a:extLst>
          </p:cNvPr>
          <p:cNvSpPr txBox="1"/>
          <p:nvPr/>
        </p:nvSpPr>
        <p:spPr>
          <a:xfrm>
            <a:off x="3444242" y="4140881"/>
            <a:ext cx="711200" cy="369332"/>
          </a:xfrm>
          <a:prstGeom prst="rect">
            <a:avLst/>
          </a:prstGeom>
          <a:noFill/>
        </p:spPr>
        <p:txBody>
          <a:bodyPr wrap="square" rtlCol="0">
            <a:spAutoFit/>
          </a:bodyPr>
          <a:lstStyle/>
          <a:p>
            <a:r>
              <a:rPr lang="en-US" dirty="0"/>
              <a:t>W</a:t>
            </a:r>
            <a:r>
              <a:rPr lang="en-US" baseline="-25000" dirty="0"/>
              <a:t>1</a:t>
            </a:r>
            <a:endParaRPr lang="en-IN" baseline="-25000" dirty="0"/>
          </a:p>
        </p:txBody>
      </p:sp>
      <p:sp>
        <p:nvSpPr>
          <p:cNvPr id="59" name="TextBox 58">
            <a:extLst>
              <a:ext uri="{FF2B5EF4-FFF2-40B4-BE49-F238E27FC236}">
                <a16:creationId xmlns:a16="http://schemas.microsoft.com/office/drawing/2014/main" id="{3BC5955C-5746-4950-9E38-EEEBDA8E360A}"/>
              </a:ext>
            </a:extLst>
          </p:cNvPr>
          <p:cNvSpPr txBox="1"/>
          <p:nvPr/>
        </p:nvSpPr>
        <p:spPr>
          <a:xfrm>
            <a:off x="5273043" y="3415439"/>
            <a:ext cx="436880" cy="369332"/>
          </a:xfrm>
          <a:prstGeom prst="rect">
            <a:avLst/>
          </a:prstGeom>
          <a:noFill/>
        </p:spPr>
        <p:txBody>
          <a:bodyPr wrap="square" rtlCol="0">
            <a:spAutoFit/>
          </a:bodyPr>
          <a:lstStyle/>
          <a:p>
            <a:r>
              <a:rPr lang="en-US" dirty="0"/>
              <a:t>O</a:t>
            </a:r>
            <a:r>
              <a:rPr lang="en-US" baseline="-25000" dirty="0"/>
              <a:t>2</a:t>
            </a:r>
            <a:endParaRPr lang="en-IN" baseline="-25000" dirty="0"/>
          </a:p>
        </p:txBody>
      </p:sp>
      <p:sp>
        <p:nvSpPr>
          <p:cNvPr id="60" name="TextBox 59">
            <a:extLst>
              <a:ext uri="{FF2B5EF4-FFF2-40B4-BE49-F238E27FC236}">
                <a16:creationId xmlns:a16="http://schemas.microsoft.com/office/drawing/2014/main" id="{8F5618C8-3F8D-45D4-9E0C-AC68610D9ABF}"/>
              </a:ext>
            </a:extLst>
          </p:cNvPr>
          <p:cNvSpPr txBox="1"/>
          <p:nvPr/>
        </p:nvSpPr>
        <p:spPr>
          <a:xfrm>
            <a:off x="7269476" y="3455245"/>
            <a:ext cx="436880" cy="369332"/>
          </a:xfrm>
          <a:prstGeom prst="rect">
            <a:avLst/>
          </a:prstGeom>
          <a:noFill/>
        </p:spPr>
        <p:txBody>
          <a:bodyPr wrap="square" rtlCol="0">
            <a:spAutoFit/>
          </a:bodyPr>
          <a:lstStyle/>
          <a:p>
            <a:r>
              <a:rPr lang="en-US" dirty="0"/>
              <a:t>O</a:t>
            </a:r>
            <a:r>
              <a:rPr lang="en-US" baseline="-25000" dirty="0"/>
              <a:t>3</a:t>
            </a:r>
            <a:endParaRPr lang="en-IN" baseline="-25000" dirty="0"/>
          </a:p>
        </p:txBody>
      </p:sp>
      <p:sp>
        <p:nvSpPr>
          <p:cNvPr id="62" name="TextBox 61">
            <a:extLst>
              <a:ext uri="{FF2B5EF4-FFF2-40B4-BE49-F238E27FC236}">
                <a16:creationId xmlns:a16="http://schemas.microsoft.com/office/drawing/2014/main" id="{4BA84C3F-13D4-4FA3-BE2F-73F77532F557}"/>
              </a:ext>
            </a:extLst>
          </p:cNvPr>
          <p:cNvSpPr txBox="1"/>
          <p:nvPr/>
        </p:nvSpPr>
        <p:spPr>
          <a:xfrm>
            <a:off x="2098037" y="2274459"/>
            <a:ext cx="762000" cy="369332"/>
          </a:xfrm>
          <a:prstGeom prst="rect">
            <a:avLst/>
          </a:prstGeom>
          <a:noFill/>
        </p:spPr>
        <p:txBody>
          <a:bodyPr wrap="square" rtlCol="0">
            <a:spAutoFit/>
          </a:bodyPr>
          <a:lstStyle/>
          <a:p>
            <a:r>
              <a:rPr lang="en-US" dirty="0"/>
              <a:t>T</a:t>
            </a:r>
            <a:r>
              <a:rPr lang="en-US" baseline="-25000" dirty="0"/>
              <a:t>1</a:t>
            </a:r>
            <a:endParaRPr lang="en-IN" baseline="-25000" dirty="0"/>
          </a:p>
        </p:txBody>
      </p:sp>
      <p:sp>
        <p:nvSpPr>
          <p:cNvPr id="63" name="TextBox 62">
            <a:extLst>
              <a:ext uri="{FF2B5EF4-FFF2-40B4-BE49-F238E27FC236}">
                <a16:creationId xmlns:a16="http://schemas.microsoft.com/office/drawing/2014/main" id="{D3DB0999-7A98-4778-8CC4-7D0AE7996927}"/>
              </a:ext>
            </a:extLst>
          </p:cNvPr>
          <p:cNvSpPr txBox="1"/>
          <p:nvPr/>
        </p:nvSpPr>
        <p:spPr>
          <a:xfrm>
            <a:off x="3860803" y="2306023"/>
            <a:ext cx="762000" cy="369332"/>
          </a:xfrm>
          <a:prstGeom prst="rect">
            <a:avLst/>
          </a:prstGeom>
          <a:noFill/>
        </p:spPr>
        <p:txBody>
          <a:bodyPr wrap="square" rtlCol="0">
            <a:spAutoFit/>
          </a:bodyPr>
          <a:lstStyle/>
          <a:p>
            <a:r>
              <a:rPr lang="en-US" dirty="0"/>
              <a:t>T</a:t>
            </a:r>
            <a:r>
              <a:rPr lang="en-US" baseline="-25000" dirty="0"/>
              <a:t>2</a:t>
            </a:r>
            <a:endParaRPr lang="en-IN" baseline="-25000" dirty="0"/>
          </a:p>
        </p:txBody>
      </p:sp>
      <p:sp>
        <p:nvSpPr>
          <p:cNvPr id="64" name="TextBox 63">
            <a:extLst>
              <a:ext uri="{FF2B5EF4-FFF2-40B4-BE49-F238E27FC236}">
                <a16:creationId xmlns:a16="http://schemas.microsoft.com/office/drawing/2014/main" id="{80DE2B59-349B-407F-B803-FB9A46C712ED}"/>
              </a:ext>
            </a:extLst>
          </p:cNvPr>
          <p:cNvSpPr txBox="1"/>
          <p:nvPr/>
        </p:nvSpPr>
        <p:spPr>
          <a:xfrm>
            <a:off x="5781041" y="2346651"/>
            <a:ext cx="762000" cy="369332"/>
          </a:xfrm>
          <a:prstGeom prst="rect">
            <a:avLst/>
          </a:prstGeom>
          <a:noFill/>
        </p:spPr>
        <p:txBody>
          <a:bodyPr wrap="square" rtlCol="0">
            <a:spAutoFit/>
          </a:bodyPr>
          <a:lstStyle/>
          <a:p>
            <a:r>
              <a:rPr lang="en-US" dirty="0"/>
              <a:t>T</a:t>
            </a:r>
            <a:r>
              <a:rPr lang="en-US" baseline="-25000" dirty="0"/>
              <a:t>3</a:t>
            </a:r>
            <a:endParaRPr lang="en-IN" baseline="-25000" dirty="0"/>
          </a:p>
        </p:txBody>
      </p:sp>
      <p:sp>
        <p:nvSpPr>
          <p:cNvPr id="65" name="Arrow: Down 64">
            <a:extLst>
              <a:ext uri="{FF2B5EF4-FFF2-40B4-BE49-F238E27FC236}">
                <a16:creationId xmlns:a16="http://schemas.microsoft.com/office/drawing/2014/main" id="{806CA43C-34B6-4E6E-9703-BAEA2BA60B31}"/>
              </a:ext>
            </a:extLst>
          </p:cNvPr>
          <p:cNvSpPr/>
          <p:nvPr/>
        </p:nvSpPr>
        <p:spPr>
          <a:xfrm rot="10800000">
            <a:off x="8310883" y="5034983"/>
            <a:ext cx="304800" cy="528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20DE3DB3-7A78-4E41-9E19-20517046E8A0}"/>
              </a:ext>
            </a:extLst>
          </p:cNvPr>
          <p:cNvSpPr txBox="1"/>
          <p:nvPr/>
        </p:nvSpPr>
        <p:spPr>
          <a:xfrm>
            <a:off x="8722356" y="5234610"/>
            <a:ext cx="883920" cy="369332"/>
          </a:xfrm>
          <a:prstGeom prst="rect">
            <a:avLst/>
          </a:prstGeom>
          <a:noFill/>
        </p:spPr>
        <p:txBody>
          <a:bodyPr wrap="square" rtlCol="0">
            <a:spAutoFit/>
          </a:bodyPr>
          <a:lstStyle/>
          <a:p>
            <a:r>
              <a:rPr lang="en-US" dirty="0"/>
              <a:t>W</a:t>
            </a:r>
            <a:endParaRPr lang="en-IN" dirty="0"/>
          </a:p>
        </p:txBody>
      </p:sp>
      <p:sp>
        <p:nvSpPr>
          <p:cNvPr id="67" name="Rectangle 66">
            <a:extLst>
              <a:ext uri="{FF2B5EF4-FFF2-40B4-BE49-F238E27FC236}">
                <a16:creationId xmlns:a16="http://schemas.microsoft.com/office/drawing/2014/main" id="{30215541-27E1-41E9-BE4A-490BCA8A93CD}"/>
              </a:ext>
            </a:extLst>
          </p:cNvPr>
          <p:cNvSpPr/>
          <p:nvPr/>
        </p:nvSpPr>
        <p:spPr>
          <a:xfrm>
            <a:off x="8300722" y="2770029"/>
            <a:ext cx="304801" cy="215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p>
        </p:txBody>
      </p:sp>
      <p:sp>
        <p:nvSpPr>
          <p:cNvPr id="68" name="Circle: Hollow 67">
            <a:extLst>
              <a:ext uri="{FF2B5EF4-FFF2-40B4-BE49-F238E27FC236}">
                <a16:creationId xmlns:a16="http://schemas.microsoft.com/office/drawing/2014/main" id="{B56E612E-20AF-4EE9-B583-4C2A2C63F166}"/>
              </a:ext>
            </a:extLst>
          </p:cNvPr>
          <p:cNvSpPr/>
          <p:nvPr/>
        </p:nvSpPr>
        <p:spPr>
          <a:xfrm>
            <a:off x="8361680" y="2818656"/>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69" name="Circle: Hollow 68">
            <a:extLst>
              <a:ext uri="{FF2B5EF4-FFF2-40B4-BE49-F238E27FC236}">
                <a16:creationId xmlns:a16="http://schemas.microsoft.com/office/drawing/2014/main" id="{39B07C7B-5BD3-4117-967E-BE84E98DFCD2}"/>
              </a:ext>
            </a:extLst>
          </p:cNvPr>
          <p:cNvSpPr/>
          <p:nvPr/>
        </p:nvSpPr>
        <p:spPr>
          <a:xfrm>
            <a:off x="8371840" y="3241857"/>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70" name="Circle: Hollow 69">
            <a:extLst>
              <a:ext uri="{FF2B5EF4-FFF2-40B4-BE49-F238E27FC236}">
                <a16:creationId xmlns:a16="http://schemas.microsoft.com/office/drawing/2014/main" id="{09980CE7-83DF-46BB-8C2A-9839090E819B}"/>
              </a:ext>
            </a:extLst>
          </p:cNvPr>
          <p:cNvSpPr/>
          <p:nvPr/>
        </p:nvSpPr>
        <p:spPr>
          <a:xfrm>
            <a:off x="8361679" y="3732995"/>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71" name="Circle: Hollow 70">
            <a:extLst>
              <a:ext uri="{FF2B5EF4-FFF2-40B4-BE49-F238E27FC236}">
                <a16:creationId xmlns:a16="http://schemas.microsoft.com/office/drawing/2014/main" id="{31175517-47BD-4278-953F-EEF68CB761EE}"/>
              </a:ext>
            </a:extLst>
          </p:cNvPr>
          <p:cNvSpPr/>
          <p:nvPr/>
        </p:nvSpPr>
        <p:spPr>
          <a:xfrm>
            <a:off x="8361680" y="4151828"/>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72" name="Circle: Hollow 71">
            <a:extLst>
              <a:ext uri="{FF2B5EF4-FFF2-40B4-BE49-F238E27FC236}">
                <a16:creationId xmlns:a16="http://schemas.microsoft.com/office/drawing/2014/main" id="{16A6546F-B5A5-4287-9983-B6C66A19D4F5}"/>
              </a:ext>
            </a:extLst>
          </p:cNvPr>
          <p:cNvSpPr/>
          <p:nvPr/>
        </p:nvSpPr>
        <p:spPr>
          <a:xfrm>
            <a:off x="8351520" y="4606649"/>
            <a:ext cx="203203" cy="298768"/>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73" name="Arrow: Right 72">
            <a:extLst>
              <a:ext uri="{FF2B5EF4-FFF2-40B4-BE49-F238E27FC236}">
                <a16:creationId xmlns:a16="http://schemas.microsoft.com/office/drawing/2014/main" id="{FF1BB76C-CC0D-4652-B252-3D48DF772D93}"/>
              </a:ext>
            </a:extLst>
          </p:cNvPr>
          <p:cNvSpPr/>
          <p:nvPr/>
        </p:nvSpPr>
        <p:spPr>
          <a:xfrm>
            <a:off x="8768079" y="3864412"/>
            <a:ext cx="914398" cy="196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a:extLst>
              <a:ext uri="{FF2B5EF4-FFF2-40B4-BE49-F238E27FC236}">
                <a16:creationId xmlns:a16="http://schemas.microsoft.com/office/drawing/2014/main" id="{BE2BCC15-D624-480D-B033-C908ECFABFF0}"/>
              </a:ext>
            </a:extLst>
          </p:cNvPr>
          <p:cNvSpPr txBox="1"/>
          <p:nvPr/>
        </p:nvSpPr>
        <p:spPr>
          <a:xfrm>
            <a:off x="9006838" y="3495080"/>
            <a:ext cx="436880" cy="369332"/>
          </a:xfrm>
          <a:prstGeom prst="rect">
            <a:avLst/>
          </a:prstGeom>
          <a:noFill/>
        </p:spPr>
        <p:txBody>
          <a:bodyPr wrap="square" rtlCol="0">
            <a:spAutoFit/>
          </a:bodyPr>
          <a:lstStyle/>
          <a:p>
            <a:r>
              <a:rPr lang="en-US" dirty="0"/>
              <a:t>O</a:t>
            </a:r>
            <a:r>
              <a:rPr lang="en-US" baseline="-25000" dirty="0"/>
              <a:t>4</a:t>
            </a:r>
            <a:endParaRPr lang="en-IN" baseline="-25000" dirty="0"/>
          </a:p>
        </p:txBody>
      </p:sp>
      <p:sp>
        <p:nvSpPr>
          <p:cNvPr id="75" name="TextBox 74">
            <a:extLst>
              <a:ext uri="{FF2B5EF4-FFF2-40B4-BE49-F238E27FC236}">
                <a16:creationId xmlns:a16="http://schemas.microsoft.com/office/drawing/2014/main" id="{B153E3E6-C3C7-4960-BE2D-972770D6E4B9}"/>
              </a:ext>
            </a:extLst>
          </p:cNvPr>
          <p:cNvSpPr txBox="1"/>
          <p:nvPr/>
        </p:nvSpPr>
        <p:spPr>
          <a:xfrm>
            <a:off x="7792723" y="2386486"/>
            <a:ext cx="762000" cy="369332"/>
          </a:xfrm>
          <a:prstGeom prst="rect">
            <a:avLst/>
          </a:prstGeom>
          <a:noFill/>
        </p:spPr>
        <p:txBody>
          <a:bodyPr wrap="square" rtlCol="0">
            <a:spAutoFit/>
          </a:bodyPr>
          <a:lstStyle/>
          <a:p>
            <a:r>
              <a:rPr lang="en-US" dirty="0"/>
              <a:t>T</a:t>
            </a:r>
            <a:r>
              <a:rPr lang="en-US" baseline="-25000" dirty="0"/>
              <a:t>4</a:t>
            </a:r>
            <a:endParaRPr lang="en-IN" baseline="-25000" dirty="0"/>
          </a:p>
        </p:txBody>
      </p:sp>
      <p:sp>
        <p:nvSpPr>
          <p:cNvPr id="76" name="TextBox 75">
            <a:extLst>
              <a:ext uri="{FF2B5EF4-FFF2-40B4-BE49-F238E27FC236}">
                <a16:creationId xmlns:a16="http://schemas.microsoft.com/office/drawing/2014/main" id="{668F8098-A2B3-450A-ABD8-F916215EF1BE}"/>
              </a:ext>
            </a:extLst>
          </p:cNvPr>
          <p:cNvSpPr txBox="1"/>
          <p:nvPr/>
        </p:nvSpPr>
        <p:spPr>
          <a:xfrm>
            <a:off x="5369556" y="4202683"/>
            <a:ext cx="711200" cy="369332"/>
          </a:xfrm>
          <a:prstGeom prst="rect">
            <a:avLst/>
          </a:prstGeom>
          <a:noFill/>
        </p:spPr>
        <p:txBody>
          <a:bodyPr wrap="square" rtlCol="0">
            <a:spAutoFit/>
          </a:bodyPr>
          <a:lstStyle/>
          <a:p>
            <a:r>
              <a:rPr lang="en-US" dirty="0"/>
              <a:t>W</a:t>
            </a:r>
            <a:r>
              <a:rPr lang="en-US" baseline="-25000" dirty="0"/>
              <a:t>1</a:t>
            </a:r>
            <a:endParaRPr lang="en-IN" baseline="-25000" dirty="0"/>
          </a:p>
        </p:txBody>
      </p:sp>
      <p:sp>
        <p:nvSpPr>
          <p:cNvPr id="77" name="TextBox 76">
            <a:extLst>
              <a:ext uri="{FF2B5EF4-FFF2-40B4-BE49-F238E27FC236}">
                <a16:creationId xmlns:a16="http://schemas.microsoft.com/office/drawing/2014/main" id="{27EE09CF-0417-4BD5-8EDB-452D7471B814}"/>
              </a:ext>
            </a:extLst>
          </p:cNvPr>
          <p:cNvSpPr txBox="1"/>
          <p:nvPr/>
        </p:nvSpPr>
        <p:spPr>
          <a:xfrm>
            <a:off x="7350756" y="4222237"/>
            <a:ext cx="711200" cy="369332"/>
          </a:xfrm>
          <a:prstGeom prst="rect">
            <a:avLst/>
          </a:prstGeom>
          <a:noFill/>
        </p:spPr>
        <p:txBody>
          <a:bodyPr wrap="square" rtlCol="0">
            <a:spAutoFit/>
          </a:bodyPr>
          <a:lstStyle/>
          <a:p>
            <a:r>
              <a:rPr lang="en-US" dirty="0"/>
              <a:t>W</a:t>
            </a:r>
            <a:r>
              <a:rPr lang="en-US" baseline="-25000" dirty="0"/>
              <a:t>1</a:t>
            </a:r>
            <a:endParaRPr lang="en-IN" baseline="-25000" dirty="0"/>
          </a:p>
        </p:txBody>
      </p:sp>
      <p:sp>
        <p:nvSpPr>
          <p:cNvPr id="78" name="TextBox 77">
            <a:extLst>
              <a:ext uri="{FF2B5EF4-FFF2-40B4-BE49-F238E27FC236}">
                <a16:creationId xmlns:a16="http://schemas.microsoft.com/office/drawing/2014/main" id="{8BA5A1B8-1280-48F7-ABA3-7A26297B2377}"/>
              </a:ext>
            </a:extLst>
          </p:cNvPr>
          <p:cNvSpPr txBox="1"/>
          <p:nvPr/>
        </p:nvSpPr>
        <p:spPr>
          <a:xfrm>
            <a:off x="8971277" y="4278677"/>
            <a:ext cx="711200" cy="369332"/>
          </a:xfrm>
          <a:prstGeom prst="rect">
            <a:avLst/>
          </a:prstGeom>
          <a:noFill/>
        </p:spPr>
        <p:txBody>
          <a:bodyPr wrap="square" rtlCol="0">
            <a:spAutoFit/>
          </a:bodyPr>
          <a:lstStyle/>
          <a:p>
            <a:r>
              <a:rPr lang="en-US" dirty="0"/>
              <a:t>W</a:t>
            </a:r>
            <a:r>
              <a:rPr lang="en-US" baseline="30000" dirty="0"/>
              <a:t>11</a:t>
            </a:r>
            <a:endParaRPr lang="en-IN" baseline="30000" dirty="0"/>
          </a:p>
        </p:txBody>
      </p:sp>
      <p:sp>
        <p:nvSpPr>
          <p:cNvPr id="79" name="Rectangle 78">
            <a:extLst>
              <a:ext uri="{FF2B5EF4-FFF2-40B4-BE49-F238E27FC236}">
                <a16:creationId xmlns:a16="http://schemas.microsoft.com/office/drawing/2014/main" id="{76EF0410-21B3-4E36-8AAA-E8FF604BE788}"/>
              </a:ext>
            </a:extLst>
          </p:cNvPr>
          <p:cNvSpPr/>
          <p:nvPr/>
        </p:nvSpPr>
        <p:spPr>
          <a:xfrm>
            <a:off x="9784085" y="3546393"/>
            <a:ext cx="883919" cy="73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id="{26CD1BB0-3F58-4F56-847A-87A48BAA93AF}"/>
              </a:ext>
            </a:extLst>
          </p:cNvPr>
          <p:cNvCxnSpPr/>
          <p:nvPr/>
        </p:nvCxnSpPr>
        <p:spPr>
          <a:xfrm>
            <a:off x="9883143" y="4145387"/>
            <a:ext cx="44704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5E7924F1-FE97-446E-9AE2-66E79B08ADED}"/>
              </a:ext>
            </a:extLst>
          </p:cNvPr>
          <p:cNvCxnSpPr/>
          <p:nvPr/>
        </p:nvCxnSpPr>
        <p:spPr>
          <a:xfrm flipV="1">
            <a:off x="10330183" y="3649293"/>
            <a:ext cx="279404" cy="506254"/>
          </a:xfrm>
          <a:prstGeom prst="line">
            <a:avLst/>
          </a:prstGeom>
        </p:spPr>
        <p:style>
          <a:lnRef idx="1">
            <a:schemeClr val="accent2"/>
          </a:lnRef>
          <a:fillRef idx="0">
            <a:schemeClr val="accent2"/>
          </a:fillRef>
          <a:effectRef idx="0">
            <a:schemeClr val="accent2"/>
          </a:effectRef>
          <a:fontRef idx="minor">
            <a:schemeClr val="tx1"/>
          </a:fontRef>
        </p:style>
      </p:cxnSp>
      <p:sp>
        <p:nvSpPr>
          <p:cNvPr id="84" name="TextBox 83">
            <a:extLst>
              <a:ext uri="{FF2B5EF4-FFF2-40B4-BE49-F238E27FC236}">
                <a16:creationId xmlns:a16="http://schemas.microsoft.com/office/drawing/2014/main" id="{5028E7AD-A157-43DF-9491-6559AB07DF0B}"/>
              </a:ext>
            </a:extLst>
          </p:cNvPr>
          <p:cNvSpPr txBox="1"/>
          <p:nvPr/>
        </p:nvSpPr>
        <p:spPr>
          <a:xfrm>
            <a:off x="9784085" y="4349209"/>
            <a:ext cx="1402074" cy="369332"/>
          </a:xfrm>
          <a:prstGeom prst="rect">
            <a:avLst/>
          </a:prstGeom>
          <a:noFill/>
        </p:spPr>
        <p:txBody>
          <a:bodyPr wrap="square" rtlCol="0">
            <a:spAutoFit/>
          </a:bodyPr>
          <a:lstStyle/>
          <a:p>
            <a:r>
              <a:rPr lang="en-US" dirty="0" err="1"/>
              <a:t>Softmax</a:t>
            </a:r>
            <a:endParaRPr lang="en-IN" dirty="0"/>
          </a:p>
        </p:txBody>
      </p:sp>
      <p:sp>
        <p:nvSpPr>
          <p:cNvPr id="85" name="Arrow: Right 84">
            <a:extLst>
              <a:ext uri="{FF2B5EF4-FFF2-40B4-BE49-F238E27FC236}">
                <a16:creationId xmlns:a16="http://schemas.microsoft.com/office/drawing/2014/main" id="{BED85187-7C63-43AC-9402-712763C8F8D8}"/>
              </a:ext>
            </a:extLst>
          </p:cNvPr>
          <p:cNvSpPr/>
          <p:nvPr/>
        </p:nvSpPr>
        <p:spPr>
          <a:xfrm>
            <a:off x="10830560" y="3929329"/>
            <a:ext cx="457195"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TextBox 86">
            <a:extLst>
              <a:ext uri="{FF2B5EF4-FFF2-40B4-BE49-F238E27FC236}">
                <a16:creationId xmlns:a16="http://schemas.microsoft.com/office/drawing/2014/main" id="{B3B81960-85BA-4F40-A9CB-82A85E552071}"/>
              </a:ext>
            </a:extLst>
          </p:cNvPr>
          <p:cNvSpPr txBox="1"/>
          <p:nvPr/>
        </p:nvSpPr>
        <p:spPr>
          <a:xfrm>
            <a:off x="10104117" y="5567579"/>
            <a:ext cx="894080" cy="369332"/>
          </a:xfrm>
          <a:prstGeom prst="rect">
            <a:avLst/>
          </a:prstGeom>
          <a:noFill/>
        </p:spPr>
        <p:txBody>
          <a:bodyPr wrap="square" rtlCol="0">
            <a:spAutoFit/>
          </a:bodyPr>
          <a:lstStyle/>
          <a:p>
            <a:r>
              <a:rPr lang="en-US" dirty="0" err="1"/>
              <a:t>Y</a:t>
            </a:r>
            <a:r>
              <a:rPr lang="en-US" baseline="-25000" dirty="0" err="1"/>
              <a:t>Predicted</a:t>
            </a:r>
            <a:endParaRPr lang="en-IN" baseline="-25000" dirty="0"/>
          </a:p>
        </p:txBody>
      </p:sp>
      <p:sp>
        <p:nvSpPr>
          <p:cNvPr id="88" name="TextBox 87">
            <a:extLst>
              <a:ext uri="{FF2B5EF4-FFF2-40B4-BE49-F238E27FC236}">
                <a16:creationId xmlns:a16="http://schemas.microsoft.com/office/drawing/2014/main" id="{485D6551-BD1F-44A8-B466-5415BF73056B}"/>
              </a:ext>
            </a:extLst>
          </p:cNvPr>
          <p:cNvSpPr txBox="1"/>
          <p:nvPr/>
        </p:nvSpPr>
        <p:spPr>
          <a:xfrm>
            <a:off x="8290560" y="5628680"/>
            <a:ext cx="690880" cy="369332"/>
          </a:xfrm>
          <a:prstGeom prst="rect">
            <a:avLst/>
          </a:prstGeom>
          <a:noFill/>
        </p:spPr>
        <p:txBody>
          <a:bodyPr wrap="square" rtlCol="0">
            <a:spAutoFit/>
          </a:bodyPr>
          <a:lstStyle/>
          <a:p>
            <a:r>
              <a:rPr lang="en-US" dirty="0"/>
              <a:t>X</a:t>
            </a:r>
            <a:r>
              <a:rPr lang="en-US" baseline="-25000" dirty="0"/>
              <a:t>14</a:t>
            </a:r>
            <a:endParaRPr lang="en-IN" dirty="0"/>
          </a:p>
        </p:txBody>
      </p:sp>
      <p:sp>
        <p:nvSpPr>
          <p:cNvPr id="89" name="TextBox 88">
            <a:extLst>
              <a:ext uri="{FF2B5EF4-FFF2-40B4-BE49-F238E27FC236}">
                <a16:creationId xmlns:a16="http://schemas.microsoft.com/office/drawing/2014/main" id="{117C99CE-B381-4415-BF8F-DE4E9D164507}"/>
              </a:ext>
            </a:extLst>
          </p:cNvPr>
          <p:cNvSpPr txBox="1"/>
          <p:nvPr/>
        </p:nvSpPr>
        <p:spPr>
          <a:xfrm>
            <a:off x="9367520" y="5603942"/>
            <a:ext cx="2570480" cy="369332"/>
          </a:xfrm>
          <a:prstGeom prst="rect">
            <a:avLst/>
          </a:prstGeom>
          <a:noFill/>
        </p:spPr>
        <p:txBody>
          <a:bodyPr wrap="square" rtlCol="0">
            <a:spAutoFit/>
          </a:bodyPr>
          <a:lstStyle/>
          <a:p>
            <a:r>
              <a:rPr lang="en-US" dirty="0"/>
              <a:t>Loss = </a:t>
            </a:r>
            <a:endParaRPr lang="en-IN" dirty="0"/>
          </a:p>
        </p:txBody>
      </p:sp>
      <p:sp>
        <p:nvSpPr>
          <p:cNvPr id="90" name="TextBox 89">
            <a:extLst>
              <a:ext uri="{FF2B5EF4-FFF2-40B4-BE49-F238E27FC236}">
                <a16:creationId xmlns:a16="http://schemas.microsoft.com/office/drawing/2014/main" id="{5E2F52DC-D5F4-4939-B8A2-1B4FF5D687A4}"/>
              </a:ext>
            </a:extLst>
          </p:cNvPr>
          <p:cNvSpPr txBox="1"/>
          <p:nvPr/>
        </p:nvSpPr>
        <p:spPr>
          <a:xfrm>
            <a:off x="10911840" y="5489808"/>
            <a:ext cx="441960" cy="369332"/>
          </a:xfrm>
          <a:prstGeom prst="rect">
            <a:avLst/>
          </a:prstGeom>
          <a:noFill/>
        </p:spPr>
        <p:txBody>
          <a:bodyPr wrap="square" rtlCol="0">
            <a:spAutoFit/>
          </a:bodyPr>
          <a:lstStyle/>
          <a:p>
            <a:r>
              <a:rPr lang="en-US" dirty="0"/>
              <a:t>-</a:t>
            </a:r>
            <a:endParaRPr lang="en-IN" dirty="0"/>
          </a:p>
        </p:txBody>
      </p:sp>
      <p:sp>
        <p:nvSpPr>
          <p:cNvPr id="91" name="TextBox 90">
            <a:extLst>
              <a:ext uri="{FF2B5EF4-FFF2-40B4-BE49-F238E27FC236}">
                <a16:creationId xmlns:a16="http://schemas.microsoft.com/office/drawing/2014/main" id="{6C416F30-6D2E-44F1-831B-CF8210EA5F64}"/>
              </a:ext>
            </a:extLst>
          </p:cNvPr>
          <p:cNvSpPr txBox="1"/>
          <p:nvPr/>
        </p:nvSpPr>
        <p:spPr>
          <a:xfrm>
            <a:off x="11203940" y="5528694"/>
            <a:ext cx="441960" cy="369332"/>
          </a:xfrm>
          <a:prstGeom prst="rect">
            <a:avLst/>
          </a:prstGeom>
          <a:noFill/>
        </p:spPr>
        <p:txBody>
          <a:bodyPr wrap="square" rtlCol="0">
            <a:spAutoFit/>
          </a:bodyPr>
          <a:lstStyle/>
          <a:p>
            <a:r>
              <a:rPr lang="en-US" dirty="0"/>
              <a:t>Y</a:t>
            </a:r>
            <a:endParaRPr lang="en-IN" dirty="0"/>
          </a:p>
        </p:txBody>
      </p:sp>
      <p:sp>
        <p:nvSpPr>
          <p:cNvPr id="92" name="Arrow: Down 91">
            <a:extLst>
              <a:ext uri="{FF2B5EF4-FFF2-40B4-BE49-F238E27FC236}">
                <a16:creationId xmlns:a16="http://schemas.microsoft.com/office/drawing/2014/main" id="{33756FE3-1BBD-4DF4-87C7-075C9D52556A}"/>
              </a:ext>
            </a:extLst>
          </p:cNvPr>
          <p:cNvSpPr/>
          <p:nvPr/>
        </p:nvSpPr>
        <p:spPr>
          <a:xfrm>
            <a:off x="11607812" y="5499537"/>
            <a:ext cx="302253" cy="5085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F162CEF3-664B-4ECF-AD07-22A9A8E7A52C}"/>
              </a:ext>
            </a:extLst>
          </p:cNvPr>
          <p:cNvSpPr txBox="1"/>
          <p:nvPr/>
        </p:nvSpPr>
        <p:spPr>
          <a:xfrm>
            <a:off x="11343638" y="3679746"/>
            <a:ext cx="894080" cy="369332"/>
          </a:xfrm>
          <a:prstGeom prst="rect">
            <a:avLst/>
          </a:prstGeom>
          <a:noFill/>
        </p:spPr>
        <p:txBody>
          <a:bodyPr wrap="square" rtlCol="0">
            <a:spAutoFit/>
          </a:bodyPr>
          <a:lstStyle/>
          <a:p>
            <a:r>
              <a:rPr lang="en-US" dirty="0" err="1"/>
              <a:t>Y</a:t>
            </a:r>
            <a:r>
              <a:rPr lang="en-US" baseline="-25000" dirty="0" err="1"/>
              <a:t>Predicted</a:t>
            </a:r>
            <a:endParaRPr lang="en-IN" baseline="-25000" dirty="0"/>
          </a:p>
        </p:txBody>
      </p:sp>
      <p:sp>
        <p:nvSpPr>
          <p:cNvPr id="94" name="Arrow: Right 93">
            <a:extLst>
              <a:ext uri="{FF2B5EF4-FFF2-40B4-BE49-F238E27FC236}">
                <a16:creationId xmlns:a16="http://schemas.microsoft.com/office/drawing/2014/main" id="{7C391F19-6954-4E65-B2A0-BEC4B72E7DAC}"/>
              </a:ext>
            </a:extLst>
          </p:cNvPr>
          <p:cNvSpPr/>
          <p:nvPr/>
        </p:nvSpPr>
        <p:spPr>
          <a:xfrm>
            <a:off x="2166617" y="3855089"/>
            <a:ext cx="57149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TextBox 94">
            <a:extLst>
              <a:ext uri="{FF2B5EF4-FFF2-40B4-BE49-F238E27FC236}">
                <a16:creationId xmlns:a16="http://schemas.microsoft.com/office/drawing/2014/main" id="{6D4AB53A-F0DD-4A32-BA15-C44BEB0CF7E7}"/>
              </a:ext>
            </a:extLst>
          </p:cNvPr>
          <p:cNvSpPr txBox="1"/>
          <p:nvPr/>
        </p:nvSpPr>
        <p:spPr>
          <a:xfrm>
            <a:off x="2065012" y="3469096"/>
            <a:ext cx="436880" cy="369332"/>
          </a:xfrm>
          <a:prstGeom prst="rect">
            <a:avLst/>
          </a:prstGeom>
          <a:noFill/>
        </p:spPr>
        <p:txBody>
          <a:bodyPr wrap="square" rtlCol="0">
            <a:spAutoFit/>
          </a:bodyPr>
          <a:lstStyle/>
          <a:p>
            <a:r>
              <a:rPr lang="en-US" dirty="0"/>
              <a:t>O</a:t>
            </a:r>
            <a:r>
              <a:rPr lang="en-US" baseline="-25000" dirty="0"/>
              <a:t>0</a:t>
            </a:r>
            <a:endParaRPr lang="en-IN" baseline="-25000" dirty="0"/>
          </a:p>
        </p:txBody>
      </p:sp>
      <p:sp>
        <p:nvSpPr>
          <p:cNvPr id="96" name="TextBox 95">
            <a:extLst>
              <a:ext uri="{FF2B5EF4-FFF2-40B4-BE49-F238E27FC236}">
                <a16:creationId xmlns:a16="http://schemas.microsoft.com/office/drawing/2014/main" id="{1EA8910C-767A-44CB-8341-710BCEB86F54}"/>
              </a:ext>
            </a:extLst>
          </p:cNvPr>
          <p:cNvSpPr txBox="1"/>
          <p:nvPr/>
        </p:nvSpPr>
        <p:spPr>
          <a:xfrm>
            <a:off x="2085337" y="4140881"/>
            <a:ext cx="711200" cy="369332"/>
          </a:xfrm>
          <a:prstGeom prst="rect">
            <a:avLst/>
          </a:prstGeom>
          <a:noFill/>
        </p:spPr>
        <p:txBody>
          <a:bodyPr wrap="square" rtlCol="0">
            <a:spAutoFit/>
          </a:bodyPr>
          <a:lstStyle/>
          <a:p>
            <a:r>
              <a:rPr lang="en-US" dirty="0"/>
              <a:t>W</a:t>
            </a:r>
            <a:r>
              <a:rPr lang="en-US" baseline="-25000" dirty="0"/>
              <a:t>1</a:t>
            </a:r>
            <a:endParaRPr lang="en-IN" baseline="-25000" dirty="0"/>
          </a:p>
        </p:txBody>
      </p:sp>
    </p:spTree>
    <p:extLst>
      <p:ext uri="{BB962C8B-B14F-4D97-AF65-F5344CB8AC3E}">
        <p14:creationId xmlns:p14="http://schemas.microsoft.com/office/powerpoint/2010/main" val="166378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E70C-4ED3-7E49-F957-2455DF210185}"/>
              </a:ext>
            </a:extLst>
          </p:cNvPr>
          <p:cNvSpPr>
            <a:spLocks noGrp="1"/>
          </p:cNvSpPr>
          <p:nvPr>
            <p:ph type="title"/>
          </p:nvPr>
        </p:nvSpPr>
        <p:spPr/>
        <p:txBody>
          <a:bodyPr/>
          <a:lstStyle/>
          <a:p>
            <a:r>
              <a:rPr lang="en-IN" dirty="0"/>
              <a:t>Problem with this Simple RNN </a:t>
            </a:r>
          </a:p>
        </p:txBody>
      </p:sp>
      <p:sp>
        <p:nvSpPr>
          <p:cNvPr id="3" name="Content Placeholder 2">
            <a:extLst>
              <a:ext uri="{FF2B5EF4-FFF2-40B4-BE49-F238E27FC236}">
                <a16:creationId xmlns:a16="http://schemas.microsoft.com/office/drawing/2014/main" id="{01B665DC-34EE-1630-647F-01C700E3B171}"/>
              </a:ext>
            </a:extLst>
          </p:cNvPr>
          <p:cNvSpPr>
            <a:spLocks noGrp="1"/>
          </p:cNvSpPr>
          <p:nvPr>
            <p:ph idx="1"/>
          </p:nvPr>
        </p:nvSpPr>
        <p:spPr/>
        <p:txBody>
          <a:bodyPr/>
          <a:lstStyle/>
          <a:p>
            <a:r>
              <a:rPr lang="en-IN" dirty="0"/>
              <a:t>Suffers vanishing gradient and exploding gradient problem.</a:t>
            </a:r>
          </a:p>
          <a:p>
            <a:r>
              <a:rPr lang="en-IN" dirty="0"/>
              <a:t>Vanishing gradient problems when the weight updating is negligible</a:t>
            </a:r>
          </a:p>
          <a:p>
            <a:pPr lvl="1"/>
            <a:r>
              <a:rPr lang="en-IN" dirty="0"/>
              <a:t>Sigmoid 0 to 1</a:t>
            </a:r>
          </a:p>
          <a:p>
            <a:pPr lvl="1"/>
            <a:r>
              <a:rPr lang="en-IN" dirty="0"/>
              <a:t>Hyperbolic tangent(tanh) -1 to 1</a:t>
            </a:r>
          </a:p>
          <a:p>
            <a:pPr lvl="1"/>
            <a:r>
              <a:rPr lang="en-IN" dirty="0" err="1"/>
              <a:t>ReLu</a:t>
            </a:r>
            <a:r>
              <a:rPr lang="en-IN" dirty="0"/>
              <a:t> 0 to infinity</a:t>
            </a:r>
          </a:p>
          <a:p>
            <a:pPr lvl="1"/>
            <a:r>
              <a:rPr lang="en-IN" dirty="0" err="1"/>
              <a:t>Softmax</a:t>
            </a:r>
            <a:r>
              <a:rPr lang="en-IN" dirty="0"/>
              <a:t> 0 to 1</a:t>
            </a:r>
          </a:p>
          <a:p>
            <a:r>
              <a:rPr lang="en-IN" dirty="0"/>
              <a:t>Exploding gradient problem when weight updating is so large</a:t>
            </a:r>
          </a:p>
          <a:p>
            <a:pPr lvl="1"/>
            <a:r>
              <a:rPr lang="en-IN" dirty="0"/>
              <a:t>ELU negative infinity to positive infinity</a:t>
            </a:r>
          </a:p>
          <a:p>
            <a:pPr lvl="1"/>
            <a:r>
              <a:rPr lang="en-IN" dirty="0"/>
              <a:t>SELU negative infinity to positive infinity</a:t>
            </a:r>
          </a:p>
          <a:p>
            <a:pPr lvl="1"/>
            <a:endParaRPr lang="en-IN" dirty="0"/>
          </a:p>
          <a:p>
            <a:pPr marL="0" indent="0">
              <a:buNone/>
            </a:pPr>
            <a:endParaRPr lang="en-IN" dirty="0"/>
          </a:p>
          <a:p>
            <a:pPr marL="457200" lvl="1" indent="0">
              <a:buNone/>
            </a:pPr>
            <a:endParaRPr lang="en-IN" dirty="0"/>
          </a:p>
        </p:txBody>
      </p:sp>
    </p:spTree>
    <p:extLst>
      <p:ext uri="{BB962C8B-B14F-4D97-AF65-F5344CB8AC3E}">
        <p14:creationId xmlns:p14="http://schemas.microsoft.com/office/powerpoint/2010/main" val="132718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E082-194A-2631-FA61-72714DD1C169}"/>
              </a:ext>
            </a:extLst>
          </p:cNvPr>
          <p:cNvSpPr>
            <a:spLocks noGrp="1"/>
          </p:cNvSpPr>
          <p:nvPr>
            <p:ph type="title"/>
          </p:nvPr>
        </p:nvSpPr>
        <p:spPr/>
        <p:txBody>
          <a:bodyPr/>
          <a:lstStyle/>
          <a:p>
            <a:r>
              <a:rPr lang="en-IN" dirty="0"/>
              <a:t>LSTM example</a:t>
            </a:r>
          </a:p>
        </p:txBody>
      </p:sp>
      <p:sp>
        <p:nvSpPr>
          <p:cNvPr id="3" name="Content Placeholder 2">
            <a:extLst>
              <a:ext uri="{FF2B5EF4-FFF2-40B4-BE49-F238E27FC236}">
                <a16:creationId xmlns:a16="http://schemas.microsoft.com/office/drawing/2014/main" id="{835BF0AA-539D-080C-6D4A-0908FEA0FEB1}"/>
              </a:ext>
            </a:extLst>
          </p:cNvPr>
          <p:cNvSpPr>
            <a:spLocks noGrp="1"/>
          </p:cNvSpPr>
          <p:nvPr>
            <p:ph idx="1"/>
          </p:nvPr>
        </p:nvSpPr>
        <p:spPr/>
        <p:txBody>
          <a:bodyPr/>
          <a:lstStyle/>
          <a:p>
            <a:r>
              <a:rPr lang="en-IN" dirty="0">
                <a:solidFill>
                  <a:srgbClr val="FF0000"/>
                </a:solidFill>
              </a:rPr>
              <a:t>Today</a:t>
            </a:r>
            <a:r>
              <a:rPr lang="en-IN" dirty="0"/>
              <a:t>, due to my current job and family condition, I </a:t>
            </a:r>
            <a:r>
              <a:rPr lang="en-IN" dirty="0">
                <a:solidFill>
                  <a:srgbClr val="FF0000"/>
                </a:solidFill>
              </a:rPr>
              <a:t>need</a:t>
            </a:r>
            <a:r>
              <a:rPr lang="en-IN" dirty="0"/>
              <a:t> to take a loan</a:t>
            </a:r>
          </a:p>
          <a:p>
            <a:r>
              <a:rPr lang="en-IN" dirty="0">
                <a:solidFill>
                  <a:srgbClr val="FF0000"/>
                </a:solidFill>
              </a:rPr>
              <a:t>Last year</a:t>
            </a:r>
            <a:r>
              <a:rPr lang="en-IN" dirty="0"/>
              <a:t>, due to my current job and family condition, I </a:t>
            </a:r>
            <a:r>
              <a:rPr lang="en-IN" dirty="0">
                <a:solidFill>
                  <a:srgbClr val="FF0000"/>
                </a:solidFill>
              </a:rPr>
              <a:t>had</a:t>
            </a:r>
            <a:r>
              <a:rPr lang="en-IN" dirty="0"/>
              <a:t> to take a loan</a:t>
            </a:r>
          </a:p>
          <a:p>
            <a:endParaRPr lang="en-IN" dirty="0"/>
          </a:p>
        </p:txBody>
      </p:sp>
    </p:spTree>
    <p:extLst>
      <p:ext uri="{BB962C8B-B14F-4D97-AF65-F5344CB8AC3E}">
        <p14:creationId xmlns:p14="http://schemas.microsoft.com/office/powerpoint/2010/main" val="4109528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2564-3F15-F678-8277-25799011E3C1}"/>
              </a:ext>
            </a:extLst>
          </p:cNvPr>
          <p:cNvSpPr>
            <a:spLocks noGrp="1"/>
          </p:cNvSpPr>
          <p:nvPr>
            <p:ph type="title"/>
          </p:nvPr>
        </p:nvSpPr>
        <p:spPr/>
        <p:txBody>
          <a:bodyPr/>
          <a:lstStyle/>
          <a:p>
            <a:r>
              <a:rPr lang="en-IN" dirty="0"/>
              <a:t>RNN - LSTM</a:t>
            </a:r>
          </a:p>
        </p:txBody>
      </p:sp>
      <p:sp>
        <p:nvSpPr>
          <p:cNvPr id="3" name="Content Placeholder 2">
            <a:extLst>
              <a:ext uri="{FF2B5EF4-FFF2-40B4-BE49-F238E27FC236}">
                <a16:creationId xmlns:a16="http://schemas.microsoft.com/office/drawing/2014/main" id="{F8A68B32-A1AE-36CF-B7CA-513202703F64}"/>
              </a:ext>
            </a:extLst>
          </p:cNvPr>
          <p:cNvSpPr>
            <a:spLocks noGrp="1"/>
          </p:cNvSpPr>
          <p:nvPr>
            <p:ph idx="1"/>
          </p:nvPr>
        </p:nvSpPr>
        <p:spPr/>
        <p:txBody>
          <a:bodyPr/>
          <a:lstStyle/>
          <a:p>
            <a:r>
              <a:rPr lang="en-IN" dirty="0"/>
              <a:t>To solve vanishing and exploding gradients in RNN we need LSTM</a:t>
            </a:r>
          </a:p>
          <a:p>
            <a:pPr lvl="1"/>
            <a:r>
              <a:rPr lang="en-IN" dirty="0"/>
              <a:t>LSTM is designed to solve vanishing gradient problem with the help of bellow mentioned gates</a:t>
            </a:r>
          </a:p>
          <a:p>
            <a:pPr lvl="2"/>
            <a:r>
              <a:rPr lang="en-IN" dirty="0"/>
              <a:t>Memory Cell</a:t>
            </a:r>
          </a:p>
          <a:p>
            <a:pPr lvl="3"/>
            <a:r>
              <a:rPr lang="en-IN" dirty="0"/>
              <a:t>Forget gate</a:t>
            </a:r>
          </a:p>
          <a:p>
            <a:pPr lvl="3"/>
            <a:r>
              <a:rPr lang="en-IN" dirty="0"/>
              <a:t>Input Gate</a:t>
            </a:r>
          </a:p>
          <a:p>
            <a:pPr lvl="3"/>
            <a:r>
              <a:rPr lang="en-IN" dirty="0"/>
              <a:t>Output Gate</a:t>
            </a:r>
          </a:p>
        </p:txBody>
      </p:sp>
    </p:spTree>
    <p:extLst>
      <p:ext uri="{BB962C8B-B14F-4D97-AF65-F5344CB8AC3E}">
        <p14:creationId xmlns:p14="http://schemas.microsoft.com/office/powerpoint/2010/main" val="3117088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43C0-8B3D-2818-C602-143FA36F1087}"/>
              </a:ext>
            </a:extLst>
          </p:cNvPr>
          <p:cNvSpPr>
            <a:spLocks noGrp="1"/>
          </p:cNvSpPr>
          <p:nvPr>
            <p:ph type="title"/>
          </p:nvPr>
        </p:nvSpPr>
        <p:spPr/>
        <p:txBody>
          <a:bodyPr/>
          <a:lstStyle/>
          <a:p>
            <a:r>
              <a:rPr lang="en-IN" dirty="0"/>
              <a:t>Memory Cell</a:t>
            </a:r>
          </a:p>
        </p:txBody>
      </p:sp>
      <p:pic>
        <p:nvPicPr>
          <p:cNvPr id="5" name="Content Placeholder 4">
            <a:extLst>
              <a:ext uri="{FF2B5EF4-FFF2-40B4-BE49-F238E27FC236}">
                <a16:creationId xmlns:a16="http://schemas.microsoft.com/office/drawing/2014/main" id="{A32D2FB3-34CF-E087-0AF3-DF682AD1D9C7}"/>
              </a:ext>
            </a:extLst>
          </p:cNvPr>
          <p:cNvPicPr>
            <a:picLocks noGrp="1" noChangeAspect="1"/>
          </p:cNvPicPr>
          <p:nvPr>
            <p:ph idx="1"/>
          </p:nvPr>
        </p:nvPicPr>
        <p:blipFill>
          <a:blip r:embed="rId2"/>
          <a:stretch>
            <a:fillRect/>
          </a:stretch>
        </p:blipFill>
        <p:spPr>
          <a:xfrm>
            <a:off x="2403251" y="2061931"/>
            <a:ext cx="2988159" cy="4351338"/>
          </a:xfrm>
        </p:spPr>
      </p:pic>
      <p:pic>
        <p:nvPicPr>
          <p:cNvPr id="7" name="Picture 6">
            <a:extLst>
              <a:ext uri="{FF2B5EF4-FFF2-40B4-BE49-F238E27FC236}">
                <a16:creationId xmlns:a16="http://schemas.microsoft.com/office/drawing/2014/main" id="{CA5E857C-1A00-4035-03B3-1FE219E4B358}"/>
              </a:ext>
            </a:extLst>
          </p:cNvPr>
          <p:cNvPicPr>
            <a:picLocks noChangeAspect="1"/>
          </p:cNvPicPr>
          <p:nvPr/>
        </p:nvPicPr>
        <p:blipFill>
          <a:blip r:embed="rId3"/>
          <a:stretch>
            <a:fillRect/>
          </a:stretch>
        </p:blipFill>
        <p:spPr>
          <a:xfrm>
            <a:off x="5531778" y="2208775"/>
            <a:ext cx="6553200" cy="4057650"/>
          </a:xfrm>
          <a:prstGeom prst="rect">
            <a:avLst/>
          </a:prstGeom>
        </p:spPr>
      </p:pic>
      <p:pic>
        <p:nvPicPr>
          <p:cNvPr id="9" name="Picture 8">
            <a:extLst>
              <a:ext uri="{FF2B5EF4-FFF2-40B4-BE49-F238E27FC236}">
                <a16:creationId xmlns:a16="http://schemas.microsoft.com/office/drawing/2014/main" id="{6CE3C078-3DC8-DA0F-1683-E1062975EF2F}"/>
              </a:ext>
            </a:extLst>
          </p:cNvPr>
          <p:cNvPicPr>
            <a:picLocks noChangeAspect="1"/>
          </p:cNvPicPr>
          <p:nvPr/>
        </p:nvPicPr>
        <p:blipFill>
          <a:blip r:embed="rId4"/>
          <a:stretch>
            <a:fillRect/>
          </a:stretch>
        </p:blipFill>
        <p:spPr>
          <a:xfrm>
            <a:off x="226941" y="1758950"/>
            <a:ext cx="1895475" cy="4733925"/>
          </a:xfrm>
          <a:prstGeom prst="rect">
            <a:avLst/>
          </a:prstGeom>
        </p:spPr>
      </p:pic>
    </p:spTree>
    <p:extLst>
      <p:ext uri="{BB962C8B-B14F-4D97-AF65-F5344CB8AC3E}">
        <p14:creationId xmlns:p14="http://schemas.microsoft.com/office/powerpoint/2010/main" val="1736285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5E16-815D-E38D-2CC4-407AF3D49346}"/>
              </a:ext>
            </a:extLst>
          </p:cNvPr>
          <p:cNvSpPr>
            <a:spLocks noGrp="1"/>
          </p:cNvSpPr>
          <p:nvPr>
            <p:ph type="title"/>
          </p:nvPr>
        </p:nvSpPr>
        <p:spPr/>
        <p:txBody>
          <a:bodyPr/>
          <a:lstStyle/>
          <a:p>
            <a:r>
              <a:rPr lang="en-IN" dirty="0"/>
              <a:t>Forget gate</a:t>
            </a:r>
          </a:p>
        </p:txBody>
      </p:sp>
      <p:sp>
        <p:nvSpPr>
          <p:cNvPr id="3" name="Content Placeholder 2">
            <a:extLst>
              <a:ext uri="{FF2B5EF4-FFF2-40B4-BE49-F238E27FC236}">
                <a16:creationId xmlns:a16="http://schemas.microsoft.com/office/drawing/2014/main" id="{5D81E777-5A1B-DD3E-689C-5E315C1512F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E8ECB75-F3D5-FA49-A573-F17CAAB10435}"/>
              </a:ext>
            </a:extLst>
          </p:cNvPr>
          <p:cNvPicPr>
            <a:picLocks noChangeAspect="1"/>
          </p:cNvPicPr>
          <p:nvPr/>
        </p:nvPicPr>
        <p:blipFill>
          <a:blip r:embed="rId2"/>
          <a:stretch>
            <a:fillRect/>
          </a:stretch>
        </p:blipFill>
        <p:spPr>
          <a:xfrm>
            <a:off x="609600" y="1825624"/>
            <a:ext cx="10972800" cy="4955747"/>
          </a:xfrm>
          <a:prstGeom prst="rect">
            <a:avLst/>
          </a:prstGeom>
        </p:spPr>
      </p:pic>
    </p:spTree>
    <p:extLst>
      <p:ext uri="{BB962C8B-B14F-4D97-AF65-F5344CB8AC3E}">
        <p14:creationId xmlns:p14="http://schemas.microsoft.com/office/powerpoint/2010/main" val="265298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21C8-2243-E775-A508-70AB04238E7E}"/>
              </a:ext>
            </a:extLst>
          </p:cNvPr>
          <p:cNvSpPr>
            <a:spLocks noGrp="1"/>
          </p:cNvSpPr>
          <p:nvPr>
            <p:ph type="title"/>
          </p:nvPr>
        </p:nvSpPr>
        <p:spPr/>
        <p:txBody>
          <a:bodyPr/>
          <a:lstStyle/>
          <a:p>
            <a:r>
              <a:rPr lang="en-IN" dirty="0"/>
              <a:t>Input Gate</a:t>
            </a:r>
          </a:p>
        </p:txBody>
      </p:sp>
      <p:pic>
        <p:nvPicPr>
          <p:cNvPr id="5" name="Picture 4">
            <a:extLst>
              <a:ext uri="{FF2B5EF4-FFF2-40B4-BE49-F238E27FC236}">
                <a16:creationId xmlns:a16="http://schemas.microsoft.com/office/drawing/2014/main" id="{45F6668D-2242-6651-4597-D41796772854}"/>
              </a:ext>
            </a:extLst>
          </p:cNvPr>
          <p:cNvPicPr>
            <a:picLocks noChangeAspect="1"/>
          </p:cNvPicPr>
          <p:nvPr/>
        </p:nvPicPr>
        <p:blipFill>
          <a:blip r:embed="rId2"/>
          <a:stretch>
            <a:fillRect/>
          </a:stretch>
        </p:blipFill>
        <p:spPr>
          <a:xfrm>
            <a:off x="2356154" y="1916523"/>
            <a:ext cx="8088232" cy="4169541"/>
          </a:xfrm>
          <a:prstGeom prst="rect">
            <a:avLst/>
          </a:prstGeom>
        </p:spPr>
      </p:pic>
    </p:spTree>
    <p:extLst>
      <p:ext uri="{BB962C8B-B14F-4D97-AF65-F5344CB8AC3E}">
        <p14:creationId xmlns:p14="http://schemas.microsoft.com/office/powerpoint/2010/main" val="418681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A955C-05FB-94B9-D0AF-0C7AC7CAE0D2}"/>
              </a:ext>
            </a:extLst>
          </p:cNvPr>
          <p:cNvPicPr>
            <a:picLocks noChangeAspect="1"/>
          </p:cNvPicPr>
          <p:nvPr/>
        </p:nvPicPr>
        <p:blipFill>
          <a:blip r:embed="rId2"/>
          <a:stretch>
            <a:fillRect/>
          </a:stretch>
        </p:blipFill>
        <p:spPr>
          <a:xfrm>
            <a:off x="1407239" y="1588701"/>
            <a:ext cx="8116905" cy="4784702"/>
          </a:xfrm>
          <a:prstGeom prst="rect">
            <a:avLst/>
          </a:prstGeom>
        </p:spPr>
      </p:pic>
      <p:sp>
        <p:nvSpPr>
          <p:cNvPr id="3" name="Title 1">
            <a:extLst>
              <a:ext uri="{FF2B5EF4-FFF2-40B4-BE49-F238E27FC236}">
                <a16:creationId xmlns:a16="http://schemas.microsoft.com/office/drawing/2014/main" id="{084C5847-113D-461D-838B-B819E124AAC3}"/>
              </a:ext>
            </a:extLst>
          </p:cNvPr>
          <p:cNvSpPr>
            <a:spLocks noGrp="1"/>
          </p:cNvSpPr>
          <p:nvPr>
            <p:ph type="title"/>
          </p:nvPr>
        </p:nvSpPr>
        <p:spPr>
          <a:xfrm>
            <a:off x="838200" y="365125"/>
            <a:ext cx="10515600" cy="1325563"/>
          </a:xfrm>
        </p:spPr>
        <p:txBody>
          <a:bodyPr/>
          <a:lstStyle/>
          <a:p>
            <a:r>
              <a:rPr lang="en-IN" dirty="0"/>
              <a:t>Output Gate</a:t>
            </a:r>
          </a:p>
        </p:txBody>
      </p:sp>
    </p:spTree>
    <p:extLst>
      <p:ext uri="{BB962C8B-B14F-4D97-AF65-F5344CB8AC3E}">
        <p14:creationId xmlns:p14="http://schemas.microsoft.com/office/powerpoint/2010/main" val="143272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1198511-B84E-40B9-A5C5-9DEDC07716BA}"/>
              </a:ext>
            </a:extLst>
          </p:cNvPr>
          <p:cNvSpPr>
            <a:spLocks noGrp="1" noChangeArrowheads="1"/>
          </p:cNvSpPr>
          <p:nvPr>
            <p:ph idx="1"/>
          </p:nvPr>
        </p:nvSpPr>
        <p:spPr bwMode="auto">
          <a:xfrm>
            <a:off x="430695" y="912604"/>
            <a:ext cx="10515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100" b="1" dirty="0"/>
              <a:t>Definition:</a:t>
            </a:r>
            <a:r>
              <a:rPr lang="en-US" altLang="en-US" sz="2100" dirty="0"/>
              <a:t> The text is split into tokens based on words. Typically, words are separated by whitespace or punctuation.</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Example:</a:t>
            </a:r>
          </a:p>
          <a:p>
            <a:pPr marL="0" lvl="0" indent="0" eaLnBrk="0" fontAlgn="base" hangingPunct="0">
              <a:lnSpc>
                <a:spcPct val="100000"/>
              </a:lnSpc>
              <a:spcBef>
                <a:spcPct val="0"/>
              </a:spcBef>
              <a:spcAft>
                <a:spcPct val="0"/>
              </a:spcAft>
              <a:buNone/>
            </a:pPr>
            <a:r>
              <a:rPr lang="en-US" altLang="en-US" sz="2100" dirty="0"/>
              <a:t>For the sentence "The quick brown fox," word-level tokens would be ['The', 'quick', 'brown', 'fox’].</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Use Cases:</a:t>
            </a:r>
            <a:r>
              <a:rPr lang="en-US" altLang="en-US" sz="2100" dirty="0"/>
              <a:t> Commonly used in NLP tasks like sentiment analysis, machine translation, and text classification. Most word embeddings (like Word2Vec and </a:t>
            </a:r>
            <a:r>
              <a:rPr lang="en-US" altLang="en-US" sz="2100" dirty="0" err="1"/>
              <a:t>GloVe</a:t>
            </a:r>
            <a:r>
              <a:rPr lang="en-US" altLang="en-US" sz="2100" dirty="0"/>
              <a:t>) are designed for word-level tokens.</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Pros:</a:t>
            </a:r>
            <a:r>
              <a:rPr lang="en-US" altLang="en-US" sz="2100" dirty="0"/>
              <a:t> Captures semantic meaning more effectively than character-level tokenization, making it efficient and interpretable.</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Cons:</a:t>
            </a:r>
            <a:r>
              <a:rPr lang="en-US" altLang="en-US" sz="2100" dirty="0"/>
              <a:t> Cannot handle out-of-vocabulary (OOV) words, misspellings, or variations effectively. Models trained on word-level tokens may struggle with unseen words in new text. </a:t>
            </a:r>
          </a:p>
        </p:txBody>
      </p:sp>
      <p:pic>
        <p:nvPicPr>
          <p:cNvPr id="5" name="Picture 4">
            <a:extLst>
              <a:ext uri="{FF2B5EF4-FFF2-40B4-BE49-F238E27FC236}">
                <a16:creationId xmlns:a16="http://schemas.microsoft.com/office/drawing/2014/main" id="{84246BF2-2403-4711-804E-1239103CB631}"/>
              </a:ext>
            </a:extLst>
          </p:cNvPr>
          <p:cNvPicPr>
            <a:picLocks noChangeAspect="1"/>
          </p:cNvPicPr>
          <p:nvPr/>
        </p:nvPicPr>
        <p:blipFill rotWithShape="1">
          <a:blip r:embed="rId2"/>
          <a:srcRect t="31090" r="17332"/>
          <a:stretch/>
        </p:blipFill>
        <p:spPr>
          <a:xfrm>
            <a:off x="0" y="294409"/>
            <a:ext cx="12192000" cy="569314"/>
          </a:xfrm>
          <a:prstGeom prst="rect">
            <a:avLst/>
          </a:prstGeom>
        </p:spPr>
      </p:pic>
      <p:sp>
        <p:nvSpPr>
          <p:cNvPr id="6" name="Rectangle 5">
            <a:extLst>
              <a:ext uri="{FF2B5EF4-FFF2-40B4-BE49-F238E27FC236}">
                <a16:creationId xmlns:a16="http://schemas.microsoft.com/office/drawing/2014/main" id="{DC5783E5-832B-474F-8BDA-A1AE1CE32104}"/>
              </a:ext>
            </a:extLst>
          </p:cNvPr>
          <p:cNvSpPr/>
          <p:nvPr/>
        </p:nvSpPr>
        <p:spPr>
          <a:xfrm>
            <a:off x="297471" y="256854"/>
            <a:ext cx="7513029" cy="646331"/>
          </a:xfrm>
          <a:prstGeom prst="rect">
            <a:avLst/>
          </a:prstGeom>
        </p:spPr>
        <p:txBody>
          <a:bodyPr wrap="square">
            <a:spAutoFit/>
          </a:bodyPr>
          <a:lstStyle/>
          <a:p>
            <a:pPr>
              <a:spcBef>
                <a:spcPct val="0"/>
              </a:spcBef>
              <a:spcAft>
                <a:spcPts val="600"/>
              </a:spcAft>
            </a:pPr>
            <a:r>
              <a:rPr lang="en-US" sz="3600" b="1" dirty="0">
                <a:solidFill>
                  <a:schemeClr val="bg1"/>
                </a:solidFill>
                <a:ea typeface="+mj-ea"/>
                <a:cs typeface="+mj-cs"/>
              </a:rPr>
              <a:t>Word-Level Tokenization</a:t>
            </a:r>
            <a:endParaRPr lang="en-US" sz="3600" b="1" kern="1200" dirty="0">
              <a:solidFill>
                <a:schemeClr val="bg1"/>
              </a:solidFill>
              <a:ea typeface="+mj-ea"/>
              <a:cs typeface="+mj-cs"/>
            </a:endParaRPr>
          </a:p>
        </p:txBody>
      </p:sp>
    </p:spTree>
    <p:extLst>
      <p:ext uri="{BB962C8B-B14F-4D97-AF65-F5344CB8AC3E}">
        <p14:creationId xmlns:p14="http://schemas.microsoft.com/office/powerpoint/2010/main" val="706536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F4D-6921-3A9E-FD60-87D6A5FAE9B3}"/>
              </a:ext>
            </a:extLst>
          </p:cNvPr>
          <p:cNvSpPr>
            <a:spLocks noGrp="1"/>
          </p:cNvSpPr>
          <p:nvPr>
            <p:ph type="title"/>
          </p:nvPr>
        </p:nvSpPr>
        <p:spPr/>
        <p:txBody>
          <a:bodyPr/>
          <a:lstStyle/>
          <a:p>
            <a:r>
              <a:rPr lang="en-IN" dirty="0"/>
              <a:t>GRU Gates</a:t>
            </a:r>
          </a:p>
        </p:txBody>
      </p:sp>
      <p:pic>
        <p:nvPicPr>
          <p:cNvPr id="5" name="Content Placeholder 4">
            <a:extLst>
              <a:ext uri="{FF2B5EF4-FFF2-40B4-BE49-F238E27FC236}">
                <a16:creationId xmlns:a16="http://schemas.microsoft.com/office/drawing/2014/main" id="{12D91E30-D0A9-E017-0676-3658EC618808}"/>
              </a:ext>
            </a:extLst>
          </p:cNvPr>
          <p:cNvPicPr>
            <a:picLocks noGrp="1" noChangeAspect="1"/>
          </p:cNvPicPr>
          <p:nvPr>
            <p:ph idx="1"/>
          </p:nvPr>
        </p:nvPicPr>
        <p:blipFill>
          <a:blip r:embed="rId2"/>
          <a:stretch>
            <a:fillRect/>
          </a:stretch>
        </p:blipFill>
        <p:spPr>
          <a:xfrm>
            <a:off x="375001" y="2000286"/>
            <a:ext cx="7270690" cy="4351338"/>
          </a:xfrm>
        </p:spPr>
      </p:pic>
      <p:sp>
        <p:nvSpPr>
          <p:cNvPr id="6" name="Rectangle 5">
            <a:extLst>
              <a:ext uri="{FF2B5EF4-FFF2-40B4-BE49-F238E27FC236}">
                <a16:creationId xmlns:a16="http://schemas.microsoft.com/office/drawing/2014/main" id="{107C492A-5FF8-AAEB-6534-498BE7BEC439}"/>
              </a:ext>
            </a:extLst>
          </p:cNvPr>
          <p:cNvSpPr/>
          <p:nvPr/>
        </p:nvSpPr>
        <p:spPr>
          <a:xfrm>
            <a:off x="8116584" y="3051425"/>
            <a:ext cx="1078787"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Gate</a:t>
            </a:r>
          </a:p>
        </p:txBody>
      </p:sp>
      <p:sp>
        <p:nvSpPr>
          <p:cNvPr id="7" name="Rectangle 6">
            <a:extLst>
              <a:ext uri="{FF2B5EF4-FFF2-40B4-BE49-F238E27FC236}">
                <a16:creationId xmlns:a16="http://schemas.microsoft.com/office/drawing/2014/main" id="{1CE5730C-D4CE-09DD-96EE-6CBA91CF214B}"/>
              </a:ext>
            </a:extLst>
          </p:cNvPr>
          <p:cNvSpPr/>
          <p:nvPr/>
        </p:nvSpPr>
        <p:spPr>
          <a:xfrm>
            <a:off x="8116584" y="3806576"/>
            <a:ext cx="1078787"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Reset Gate</a:t>
            </a:r>
          </a:p>
        </p:txBody>
      </p:sp>
      <p:sp>
        <p:nvSpPr>
          <p:cNvPr id="8" name="TextBox 7">
            <a:extLst>
              <a:ext uri="{FF2B5EF4-FFF2-40B4-BE49-F238E27FC236}">
                <a16:creationId xmlns:a16="http://schemas.microsoft.com/office/drawing/2014/main" id="{51830B15-E760-82C7-009F-511F65F5287B}"/>
              </a:ext>
            </a:extLst>
          </p:cNvPr>
          <p:cNvSpPr txBox="1"/>
          <p:nvPr/>
        </p:nvSpPr>
        <p:spPr>
          <a:xfrm>
            <a:off x="9400854" y="3051425"/>
            <a:ext cx="2044557" cy="646331"/>
          </a:xfrm>
          <a:prstGeom prst="rect">
            <a:avLst/>
          </a:prstGeom>
          <a:noFill/>
        </p:spPr>
        <p:txBody>
          <a:bodyPr wrap="square" rtlCol="0">
            <a:spAutoFit/>
          </a:bodyPr>
          <a:lstStyle/>
          <a:p>
            <a:r>
              <a:rPr lang="en-IN" dirty="0"/>
              <a:t>How much past memory to retain</a:t>
            </a:r>
          </a:p>
        </p:txBody>
      </p:sp>
      <p:sp>
        <p:nvSpPr>
          <p:cNvPr id="9" name="TextBox 8">
            <a:extLst>
              <a:ext uri="{FF2B5EF4-FFF2-40B4-BE49-F238E27FC236}">
                <a16:creationId xmlns:a16="http://schemas.microsoft.com/office/drawing/2014/main" id="{3AF77B71-AE4D-6FD0-A852-FEE0EBBB31F9}"/>
              </a:ext>
            </a:extLst>
          </p:cNvPr>
          <p:cNvSpPr txBox="1"/>
          <p:nvPr/>
        </p:nvSpPr>
        <p:spPr>
          <a:xfrm>
            <a:off x="9400853" y="3719715"/>
            <a:ext cx="2044557" cy="646331"/>
          </a:xfrm>
          <a:prstGeom prst="rect">
            <a:avLst/>
          </a:prstGeom>
          <a:noFill/>
        </p:spPr>
        <p:txBody>
          <a:bodyPr wrap="square" rtlCol="0">
            <a:spAutoFit/>
          </a:bodyPr>
          <a:lstStyle/>
          <a:p>
            <a:r>
              <a:rPr lang="en-IN" dirty="0"/>
              <a:t>How much past memory to forget</a:t>
            </a:r>
          </a:p>
        </p:txBody>
      </p:sp>
    </p:spTree>
    <p:extLst>
      <p:ext uri="{BB962C8B-B14F-4D97-AF65-F5344CB8AC3E}">
        <p14:creationId xmlns:p14="http://schemas.microsoft.com/office/powerpoint/2010/main" val="3758366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FE4E-4748-F72D-1041-047B8957141B}"/>
              </a:ext>
            </a:extLst>
          </p:cNvPr>
          <p:cNvSpPr>
            <a:spLocks noGrp="1"/>
          </p:cNvSpPr>
          <p:nvPr>
            <p:ph type="title"/>
          </p:nvPr>
        </p:nvSpPr>
        <p:spPr/>
        <p:txBody>
          <a:bodyPr/>
          <a:lstStyle/>
          <a:p>
            <a:r>
              <a:rPr lang="en-IN" dirty="0"/>
              <a:t>GRUs – Gated Recurrent Units</a:t>
            </a:r>
          </a:p>
        </p:txBody>
      </p:sp>
      <p:pic>
        <p:nvPicPr>
          <p:cNvPr id="5" name="Picture 4">
            <a:extLst>
              <a:ext uri="{FF2B5EF4-FFF2-40B4-BE49-F238E27FC236}">
                <a16:creationId xmlns:a16="http://schemas.microsoft.com/office/drawing/2014/main" id="{17661194-8AB8-0666-D999-F9F6DFD715A8}"/>
              </a:ext>
            </a:extLst>
          </p:cNvPr>
          <p:cNvPicPr>
            <a:picLocks noChangeAspect="1"/>
          </p:cNvPicPr>
          <p:nvPr/>
        </p:nvPicPr>
        <p:blipFill>
          <a:blip r:embed="rId2"/>
          <a:stretch>
            <a:fillRect/>
          </a:stretch>
        </p:blipFill>
        <p:spPr>
          <a:xfrm>
            <a:off x="252412" y="2085012"/>
            <a:ext cx="11687175" cy="4229100"/>
          </a:xfrm>
          <a:prstGeom prst="rect">
            <a:avLst/>
          </a:prstGeom>
        </p:spPr>
      </p:pic>
    </p:spTree>
    <p:extLst>
      <p:ext uri="{BB962C8B-B14F-4D97-AF65-F5344CB8AC3E}">
        <p14:creationId xmlns:p14="http://schemas.microsoft.com/office/powerpoint/2010/main" val="1361121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C833-E7F9-022B-E08B-E1F158BB6CCA}"/>
              </a:ext>
            </a:extLst>
          </p:cNvPr>
          <p:cNvSpPr>
            <a:spLocks noGrp="1"/>
          </p:cNvSpPr>
          <p:nvPr>
            <p:ph type="title"/>
          </p:nvPr>
        </p:nvSpPr>
        <p:spPr/>
        <p:txBody>
          <a:bodyPr/>
          <a:lstStyle/>
          <a:p>
            <a:r>
              <a:rPr lang="en-IN" dirty="0"/>
              <a:t>Reset Gate</a:t>
            </a:r>
          </a:p>
        </p:txBody>
      </p:sp>
      <p:pic>
        <p:nvPicPr>
          <p:cNvPr id="5" name="Picture 4">
            <a:extLst>
              <a:ext uri="{FF2B5EF4-FFF2-40B4-BE49-F238E27FC236}">
                <a16:creationId xmlns:a16="http://schemas.microsoft.com/office/drawing/2014/main" id="{8310A4A4-947A-7C71-BE65-105B953D7FF6}"/>
              </a:ext>
            </a:extLst>
          </p:cNvPr>
          <p:cNvPicPr>
            <a:picLocks noChangeAspect="1"/>
          </p:cNvPicPr>
          <p:nvPr/>
        </p:nvPicPr>
        <p:blipFill>
          <a:blip r:embed="rId2"/>
          <a:stretch>
            <a:fillRect/>
          </a:stretch>
        </p:blipFill>
        <p:spPr>
          <a:xfrm>
            <a:off x="557640" y="1634715"/>
            <a:ext cx="10154999" cy="5223285"/>
          </a:xfrm>
          <a:prstGeom prst="rect">
            <a:avLst/>
          </a:prstGeom>
        </p:spPr>
      </p:pic>
    </p:spTree>
    <p:extLst>
      <p:ext uri="{BB962C8B-B14F-4D97-AF65-F5344CB8AC3E}">
        <p14:creationId xmlns:p14="http://schemas.microsoft.com/office/powerpoint/2010/main" val="1688645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4293-415F-9A96-9976-D591CC130E1A}"/>
              </a:ext>
            </a:extLst>
          </p:cNvPr>
          <p:cNvSpPr>
            <a:spLocks noGrp="1"/>
          </p:cNvSpPr>
          <p:nvPr>
            <p:ph type="title"/>
          </p:nvPr>
        </p:nvSpPr>
        <p:spPr/>
        <p:txBody>
          <a:bodyPr/>
          <a:lstStyle/>
          <a:p>
            <a:r>
              <a:rPr lang="en-IN" dirty="0"/>
              <a:t>Update Gate</a:t>
            </a:r>
          </a:p>
        </p:txBody>
      </p:sp>
      <p:pic>
        <p:nvPicPr>
          <p:cNvPr id="5" name="Picture 4">
            <a:extLst>
              <a:ext uri="{FF2B5EF4-FFF2-40B4-BE49-F238E27FC236}">
                <a16:creationId xmlns:a16="http://schemas.microsoft.com/office/drawing/2014/main" id="{7377DF61-0068-8587-B630-6EE26CDEDE0F}"/>
              </a:ext>
            </a:extLst>
          </p:cNvPr>
          <p:cNvPicPr>
            <a:picLocks noChangeAspect="1"/>
          </p:cNvPicPr>
          <p:nvPr/>
        </p:nvPicPr>
        <p:blipFill>
          <a:blip r:embed="rId2"/>
          <a:stretch>
            <a:fillRect/>
          </a:stretch>
        </p:blipFill>
        <p:spPr>
          <a:xfrm>
            <a:off x="223837" y="1325367"/>
            <a:ext cx="11744325" cy="5270642"/>
          </a:xfrm>
          <a:prstGeom prst="rect">
            <a:avLst/>
          </a:prstGeom>
        </p:spPr>
      </p:pic>
    </p:spTree>
    <p:extLst>
      <p:ext uri="{BB962C8B-B14F-4D97-AF65-F5344CB8AC3E}">
        <p14:creationId xmlns:p14="http://schemas.microsoft.com/office/powerpoint/2010/main" val="118578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1198511-B84E-40B9-A5C5-9DEDC07716BA}"/>
              </a:ext>
            </a:extLst>
          </p:cNvPr>
          <p:cNvSpPr>
            <a:spLocks noGrp="1" noChangeArrowheads="1"/>
          </p:cNvSpPr>
          <p:nvPr>
            <p:ph idx="1"/>
          </p:nvPr>
        </p:nvSpPr>
        <p:spPr bwMode="auto">
          <a:xfrm>
            <a:off x="430695" y="1074186"/>
            <a:ext cx="105156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100" b="1" dirty="0"/>
              <a:t>Definition:</a:t>
            </a:r>
            <a:r>
              <a:rPr lang="en-US" altLang="en-US" sz="2100" dirty="0"/>
              <a:t> The text is split into individual sentences, which are treated as tokens.</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Example:</a:t>
            </a:r>
          </a:p>
          <a:p>
            <a:pPr marL="0" lvl="0" indent="0" eaLnBrk="0" fontAlgn="base" hangingPunct="0">
              <a:lnSpc>
                <a:spcPct val="100000"/>
              </a:lnSpc>
              <a:spcBef>
                <a:spcPct val="0"/>
              </a:spcBef>
              <a:spcAft>
                <a:spcPct val="0"/>
              </a:spcAft>
              <a:buNone/>
            </a:pPr>
            <a:r>
              <a:rPr lang="en-US" altLang="en-US" sz="2100" dirty="0"/>
              <a:t>For the text "Hello world! How are you?", sentence-level tokens would be ['Hello world!', 'How are you?’].</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Use Cases:</a:t>
            </a:r>
            <a:r>
              <a:rPr lang="en-US" altLang="en-US" sz="2100" dirty="0"/>
              <a:t> Useful for tasks requiring context within a sentence, such as summarization, sentence classification, or text segmentation. Sentence-level tokenization can help retain contextual information that spans multiple words.</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Pros:</a:t>
            </a:r>
            <a:r>
              <a:rPr lang="en-US" altLang="en-US" sz="2100" dirty="0"/>
              <a:t> Preserves sentence structure, which is beneficial for tasks requiring an understanding of complete thoughts or ideas.</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Cons:</a:t>
            </a:r>
            <a:r>
              <a:rPr lang="en-US" altLang="en-US" sz="2100" dirty="0"/>
              <a:t> Sentence boundaries can be challenging to identify in certain languages or informal writing styles. Additionally, it may overlook finer details within each sentence. </a:t>
            </a:r>
          </a:p>
        </p:txBody>
      </p:sp>
      <p:pic>
        <p:nvPicPr>
          <p:cNvPr id="5" name="Picture 4">
            <a:extLst>
              <a:ext uri="{FF2B5EF4-FFF2-40B4-BE49-F238E27FC236}">
                <a16:creationId xmlns:a16="http://schemas.microsoft.com/office/drawing/2014/main" id="{84246BF2-2403-4711-804E-1239103CB631}"/>
              </a:ext>
            </a:extLst>
          </p:cNvPr>
          <p:cNvPicPr>
            <a:picLocks noChangeAspect="1"/>
          </p:cNvPicPr>
          <p:nvPr/>
        </p:nvPicPr>
        <p:blipFill rotWithShape="1">
          <a:blip r:embed="rId2"/>
          <a:srcRect t="31090" r="17332"/>
          <a:stretch/>
        </p:blipFill>
        <p:spPr>
          <a:xfrm>
            <a:off x="0" y="294409"/>
            <a:ext cx="12192000" cy="569314"/>
          </a:xfrm>
          <a:prstGeom prst="rect">
            <a:avLst/>
          </a:prstGeom>
        </p:spPr>
      </p:pic>
      <p:sp>
        <p:nvSpPr>
          <p:cNvPr id="6" name="Rectangle 5">
            <a:extLst>
              <a:ext uri="{FF2B5EF4-FFF2-40B4-BE49-F238E27FC236}">
                <a16:creationId xmlns:a16="http://schemas.microsoft.com/office/drawing/2014/main" id="{DC5783E5-832B-474F-8BDA-A1AE1CE32104}"/>
              </a:ext>
            </a:extLst>
          </p:cNvPr>
          <p:cNvSpPr/>
          <p:nvPr/>
        </p:nvSpPr>
        <p:spPr>
          <a:xfrm>
            <a:off x="297471" y="256854"/>
            <a:ext cx="7513029" cy="646331"/>
          </a:xfrm>
          <a:prstGeom prst="rect">
            <a:avLst/>
          </a:prstGeom>
        </p:spPr>
        <p:txBody>
          <a:bodyPr wrap="square">
            <a:spAutoFit/>
          </a:bodyPr>
          <a:lstStyle/>
          <a:p>
            <a:pPr>
              <a:spcBef>
                <a:spcPct val="0"/>
              </a:spcBef>
              <a:spcAft>
                <a:spcPts val="600"/>
              </a:spcAft>
            </a:pPr>
            <a:r>
              <a:rPr lang="en-US" sz="3600" b="1" dirty="0">
                <a:solidFill>
                  <a:schemeClr val="bg1"/>
                </a:solidFill>
                <a:ea typeface="+mj-ea"/>
                <a:cs typeface="+mj-cs"/>
              </a:rPr>
              <a:t>Sentence-Level Tokenization</a:t>
            </a:r>
            <a:endParaRPr lang="en-US" sz="3600" b="1" kern="1200" dirty="0">
              <a:solidFill>
                <a:schemeClr val="bg1"/>
              </a:solidFill>
              <a:ea typeface="+mj-ea"/>
              <a:cs typeface="+mj-cs"/>
            </a:endParaRPr>
          </a:p>
        </p:txBody>
      </p:sp>
    </p:spTree>
    <p:extLst>
      <p:ext uri="{BB962C8B-B14F-4D97-AF65-F5344CB8AC3E}">
        <p14:creationId xmlns:p14="http://schemas.microsoft.com/office/powerpoint/2010/main" val="389578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1198511-B84E-40B9-A5C5-9DEDC07716BA}"/>
              </a:ext>
            </a:extLst>
          </p:cNvPr>
          <p:cNvSpPr>
            <a:spLocks noGrp="1" noChangeArrowheads="1"/>
          </p:cNvSpPr>
          <p:nvPr>
            <p:ph idx="1"/>
          </p:nvPr>
        </p:nvSpPr>
        <p:spPr bwMode="auto">
          <a:xfrm>
            <a:off x="430695" y="912604"/>
            <a:ext cx="10515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100" b="1" dirty="0"/>
              <a:t>Definition:</a:t>
            </a:r>
            <a:r>
              <a:rPr lang="en-US" altLang="en-US" sz="2100" dirty="0"/>
              <a:t> The text is divided into paragraphs, often separated by newlines or indentation.</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Example:</a:t>
            </a:r>
          </a:p>
          <a:p>
            <a:pPr marL="0" lvl="0" indent="0" eaLnBrk="0" fontAlgn="base" hangingPunct="0">
              <a:lnSpc>
                <a:spcPct val="100000"/>
              </a:lnSpc>
              <a:spcBef>
                <a:spcPct val="0"/>
              </a:spcBef>
              <a:spcAft>
                <a:spcPct val="0"/>
              </a:spcAft>
              <a:buNone/>
            </a:pPr>
            <a:r>
              <a:rPr lang="en-US" altLang="en-US" sz="2100" dirty="0"/>
              <a:t>For a text with two paragraphs, "Hello world! This is the first paragraph.\</a:t>
            </a:r>
            <a:r>
              <a:rPr lang="en-US" altLang="en-US" sz="2100" dirty="0" err="1"/>
              <a:t>nAnd</a:t>
            </a:r>
            <a:r>
              <a:rPr lang="en-US" altLang="en-US" sz="2100" dirty="0"/>
              <a:t> here’s the second paragraph," the tokens would be:</a:t>
            </a:r>
          </a:p>
          <a:p>
            <a:pPr marL="0" lvl="0" indent="0" eaLnBrk="0" fontAlgn="base" hangingPunct="0">
              <a:lnSpc>
                <a:spcPct val="100000"/>
              </a:lnSpc>
              <a:spcBef>
                <a:spcPct val="0"/>
              </a:spcBef>
              <a:spcAft>
                <a:spcPct val="0"/>
              </a:spcAft>
              <a:buNone/>
            </a:pPr>
            <a:r>
              <a:rPr lang="en-US" altLang="en-US" sz="2100" dirty="0"/>
              <a:t>['Hello world! This is the first paragraph.', 'And here’s the second paragraph.’]</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Use Cases:</a:t>
            </a:r>
            <a:r>
              <a:rPr lang="en-US" altLang="en-US" sz="2100" dirty="0"/>
              <a:t> Used in applications like document summarization, topic modeling, and legal or medical text analysis, where entire paragraphs may hold unique, contextually complete thoughts.</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Pros:</a:t>
            </a:r>
            <a:r>
              <a:rPr lang="en-US" altLang="en-US" sz="2100" dirty="0"/>
              <a:t> Retains the highest level of context, making it suitable for analyses that rely on larger portions of text or where paragraph structure has meaning.</a:t>
            </a:r>
          </a:p>
          <a:p>
            <a:pPr marL="0" lvl="0" indent="0" eaLnBrk="0" fontAlgn="base" hangingPunct="0">
              <a:lnSpc>
                <a:spcPct val="100000"/>
              </a:lnSpc>
              <a:spcBef>
                <a:spcPct val="0"/>
              </a:spcBef>
              <a:spcAft>
                <a:spcPct val="0"/>
              </a:spcAft>
              <a:buNone/>
            </a:pPr>
            <a:endParaRPr lang="en-US" altLang="en-US" sz="2100" dirty="0"/>
          </a:p>
          <a:p>
            <a:pPr marL="0" lvl="0" indent="0" eaLnBrk="0" fontAlgn="base" hangingPunct="0">
              <a:lnSpc>
                <a:spcPct val="100000"/>
              </a:lnSpc>
              <a:spcBef>
                <a:spcPct val="0"/>
              </a:spcBef>
              <a:spcAft>
                <a:spcPct val="0"/>
              </a:spcAft>
              <a:buNone/>
            </a:pPr>
            <a:r>
              <a:rPr lang="en-US" altLang="en-US" sz="2100" b="1" dirty="0"/>
              <a:t>Cons:</a:t>
            </a:r>
            <a:r>
              <a:rPr lang="en-US" altLang="en-US" sz="2100" dirty="0"/>
              <a:t> This approach is less granular, so it may overlook important details within sentences or words. Additionally, it’s less suitable for tasks that require detailed text analysis at a finer level. </a:t>
            </a:r>
          </a:p>
        </p:txBody>
      </p:sp>
      <p:pic>
        <p:nvPicPr>
          <p:cNvPr id="5" name="Picture 4">
            <a:extLst>
              <a:ext uri="{FF2B5EF4-FFF2-40B4-BE49-F238E27FC236}">
                <a16:creationId xmlns:a16="http://schemas.microsoft.com/office/drawing/2014/main" id="{84246BF2-2403-4711-804E-1239103CB631}"/>
              </a:ext>
            </a:extLst>
          </p:cNvPr>
          <p:cNvPicPr>
            <a:picLocks noChangeAspect="1"/>
          </p:cNvPicPr>
          <p:nvPr/>
        </p:nvPicPr>
        <p:blipFill rotWithShape="1">
          <a:blip r:embed="rId2"/>
          <a:srcRect t="31090" r="17332"/>
          <a:stretch/>
        </p:blipFill>
        <p:spPr>
          <a:xfrm>
            <a:off x="0" y="294409"/>
            <a:ext cx="12192000" cy="569314"/>
          </a:xfrm>
          <a:prstGeom prst="rect">
            <a:avLst/>
          </a:prstGeom>
        </p:spPr>
      </p:pic>
      <p:sp>
        <p:nvSpPr>
          <p:cNvPr id="6" name="Rectangle 5">
            <a:extLst>
              <a:ext uri="{FF2B5EF4-FFF2-40B4-BE49-F238E27FC236}">
                <a16:creationId xmlns:a16="http://schemas.microsoft.com/office/drawing/2014/main" id="{DC5783E5-832B-474F-8BDA-A1AE1CE32104}"/>
              </a:ext>
            </a:extLst>
          </p:cNvPr>
          <p:cNvSpPr/>
          <p:nvPr/>
        </p:nvSpPr>
        <p:spPr>
          <a:xfrm>
            <a:off x="297471" y="256854"/>
            <a:ext cx="7513029" cy="646331"/>
          </a:xfrm>
          <a:prstGeom prst="rect">
            <a:avLst/>
          </a:prstGeom>
        </p:spPr>
        <p:txBody>
          <a:bodyPr wrap="square">
            <a:spAutoFit/>
          </a:bodyPr>
          <a:lstStyle/>
          <a:p>
            <a:pPr>
              <a:spcBef>
                <a:spcPct val="0"/>
              </a:spcBef>
              <a:spcAft>
                <a:spcPts val="600"/>
              </a:spcAft>
            </a:pPr>
            <a:r>
              <a:rPr lang="en-US" sz="3600" b="1" dirty="0">
                <a:solidFill>
                  <a:schemeClr val="bg1"/>
                </a:solidFill>
                <a:ea typeface="+mj-ea"/>
                <a:cs typeface="+mj-cs"/>
              </a:rPr>
              <a:t>Paragraph-Level Tokenization</a:t>
            </a:r>
            <a:endParaRPr lang="en-US" sz="3600" b="1" kern="1200" dirty="0">
              <a:solidFill>
                <a:schemeClr val="bg1"/>
              </a:solidFill>
              <a:ea typeface="+mj-ea"/>
              <a:cs typeface="+mj-cs"/>
            </a:endParaRPr>
          </a:p>
        </p:txBody>
      </p:sp>
    </p:spTree>
    <p:extLst>
      <p:ext uri="{BB962C8B-B14F-4D97-AF65-F5344CB8AC3E}">
        <p14:creationId xmlns:p14="http://schemas.microsoft.com/office/powerpoint/2010/main" val="246947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B390-2605-4D67-B709-E67144A6B63E}"/>
              </a:ext>
            </a:extLst>
          </p:cNvPr>
          <p:cNvSpPr>
            <a:spLocks noGrp="1"/>
          </p:cNvSpPr>
          <p:nvPr>
            <p:ph type="title"/>
          </p:nvPr>
        </p:nvSpPr>
        <p:spPr/>
        <p:txBody>
          <a:bodyPr/>
          <a:lstStyle/>
          <a:p>
            <a:r>
              <a:rPr lang="en-IN" dirty="0"/>
              <a:t>N-Gram Tokenization</a:t>
            </a:r>
            <a:br>
              <a:rPr lang="en-IN" dirty="0"/>
            </a:br>
            <a:endParaRPr lang="en-IN" dirty="0"/>
          </a:p>
        </p:txBody>
      </p:sp>
      <p:sp>
        <p:nvSpPr>
          <p:cNvPr id="4" name="Rectangle 1">
            <a:extLst>
              <a:ext uri="{FF2B5EF4-FFF2-40B4-BE49-F238E27FC236}">
                <a16:creationId xmlns:a16="http://schemas.microsoft.com/office/drawing/2014/main" id="{62A74730-868C-41CC-AFD1-46FDCD8BCA98}"/>
              </a:ext>
            </a:extLst>
          </p:cNvPr>
          <p:cNvSpPr>
            <a:spLocks noGrp="1" noChangeArrowheads="1"/>
          </p:cNvSpPr>
          <p:nvPr>
            <p:ph idx="1"/>
          </p:nvPr>
        </p:nvSpPr>
        <p:spPr bwMode="auto">
          <a:xfrm>
            <a:off x="838200" y="1236111"/>
            <a:ext cx="1051560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Breaks text into continuous sequences of </a:t>
            </a:r>
            <a:r>
              <a:rPr kumimoji="0" lang="en-US" altLang="en-US" b="0" i="0" u="none" strike="noStrike" cap="none" normalizeH="0" baseline="0" dirty="0">
                <a:ln>
                  <a:noFill/>
                </a:ln>
                <a:solidFill>
                  <a:schemeClr val="tx1"/>
                </a:solidFill>
                <a:effectLst/>
                <a:latin typeface="+mj-lt"/>
              </a:rPr>
              <a:t>n</a:t>
            </a:r>
            <a:r>
              <a:rPr kumimoji="0" lang="en-US" altLang="en-US" sz="2000" b="0" i="0" u="none" strike="noStrike" cap="none" normalizeH="0" baseline="0" dirty="0">
                <a:ln>
                  <a:noFill/>
                </a:ln>
                <a:solidFill>
                  <a:schemeClr val="tx1"/>
                </a:solidFill>
                <a:effectLst/>
                <a:latin typeface="+mj-lt"/>
              </a:rPr>
              <a:t> words or characters, known as n-grams. Common values are bigrams (2 words), trigrams (3 words), etc.</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For the sentence "I love NLP," bigram tokenization produces </a:t>
            </a:r>
            <a:r>
              <a:rPr kumimoji="0" lang="en-US" altLang="en-US" sz="1100" b="0" i="0" u="none" strike="noStrike" cap="none" normalizeH="0" baseline="0" dirty="0">
                <a:ln>
                  <a:noFill/>
                </a:ln>
                <a:solidFill>
                  <a:schemeClr val="tx1"/>
                </a:solidFill>
                <a:effectLst/>
                <a:latin typeface="Arial Unicode MS"/>
              </a:rPr>
              <a:t>['I love', 'love NLP’]</a:t>
            </a:r>
            <a:r>
              <a:rPr kumimoji="0" lang="en-US" altLang="en-US" sz="10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 Cases</a:t>
            </a:r>
            <a:r>
              <a:rPr kumimoji="0" lang="en-US" altLang="en-US" sz="2400" b="0" i="0" u="none" strike="noStrike" cap="none" normalizeH="0" baseline="0" dirty="0">
                <a:ln>
                  <a:noFill/>
                </a:ln>
                <a:solidFill>
                  <a:schemeClr val="tx1"/>
                </a:solidFill>
                <a:effectLst/>
                <a:latin typeface="Arial" panose="020B0604020202020204" pitchFamily="34" charset="0"/>
              </a:rPr>
              <a:t>: Useful in text classification, sentiment analysis, and language modeling, as it captures context within neighboring tokens.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Pros</a:t>
            </a:r>
            <a:r>
              <a:rPr kumimoji="0" lang="en-US" altLang="en-US" sz="2400" b="0" i="0" u="none" strike="noStrike" cap="none" normalizeH="0" baseline="0" dirty="0">
                <a:ln>
                  <a:noFill/>
                </a:ln>
                <a:solidFill>
                  <a:schemeClr val="tx1"/>
                </a:solidFill>
                <a:effectLst/>
                <a:latin typeface="Arial" panose="020B0604020202020204" pitchFamily="34" charset="0"/>
              </a:rPr>
              <a:t>: Captures local context and word associations, making it effective for analyzing phrases or short sequences.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Cons</a:t>
            </a:r>
            <a:r>
              <a:rPr kumimoji="0" lang="en-US" altLang="en-US" sz="2400" b="0" i="0" u="none" strike="noStrike" cap="none" normalizeH="0" baseline="0" dirty="0">
                <a:ln>
                  <a:noFill/>
                </a:ln>
                <a:solidFill>
                  <a:schemeClr val="tx1"/>
                </a:solidFill>
                <a:effectLst/>
                <a:latin typeface="Arial" panose="020B0604020202020204" pitchFamily="34" charset="0"/>
              </a:rPr>
              <a:t>: Large n-grams can lead to very large feature spaces, which increases computational cost. </a:t>
            </a:r>
          </a:p>
        </p:txBody>
      </p:sp>
    </p:spTree>
    <p:extLst>
      <p:ext uri="{BB962C8B-B14F-4D97-AF65-F5344CB8AC3E}">
        <p14:creationId xmlns:p14="http://schemas.microsoft.com/office/powerpoint/2010/main" val="345027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51EB-1E9E-4B5E-A066-FA4C26007CD3}"/>
              </a:ext>
            </a:extLst>
          </p:cNvPr>
          <p:cNvSpPr>
            <a:spLocks noGrp="1"/>
          </p:cNvSpPr>
          <p:nvPr>
            <p:ph type="title"/>
          </p:nvPr>
        </p:nvSpPr>
        <p:spPr/>
        <p:txBody>
          <a:bodyPr/>
          <a:lstStyle/>
          <a:p>
            <a:r>
              <a:rPr lang="en-IN" dirty="0"/>
              <a:t>Regex-Based Tokenization</a:t>
            </a:r>
            <a:br>
              <a:rPr lang="en-IN" dirty="0"/>
            </a:br>
            <a:endParaRPr lang="en-IN" dirty="0"/>
          </a:p>
        </p:txBody>
      </p:sp>
      <p:sp>
        <p:nvSpPr>
          <p:cNvPr id="4" name="Rectangle 1">
            <a:extLst>
              <a:ext uri="{FF2B5EF4-FFF2-40B4-BE49-F238E27FC236}">
                <a16:creationId xmlns:a16="http://schemas.microsoft.com/office/drawing/2014/main" id="{78AA27CC-8A80-48D8-A7A3-34C4D4FB24AB}"/>
              </a:ext>
            </a:extLst>
          </p:cNvPr>
          <p:cNvSpPr>
            <a:spLocks noGrp="1" noChangeArrowheads="1"/>
          </p:cNvSpPr>
          <p:nvPr>
            <p:ph idx="1"/>
          </p:nvPr>
        </p:nvSpPr>
        <p:spPr bwMode="auto">
          <a:xfrm>
            <a:off x="838200" y="2154636"/>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Uses regular expressions to define custom patterns for tokenization, often for domain-specific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Splitting text based on dates or URLs, like turning "See more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https://example.com</a:t>
            </a:r>
            <a:r>
              <a:rPr kumimoji="0" lang="en-US" altLang="en-US" sz="1800" b="0" i="0" u="none" strike="noStrike" cap="none" normalizeH="0" baseline="0" dirty="0">
                <a:ln>
                  <a:noFill/>
                </a:ln>
                <a:solidFill>
                  <a:schemeClr val="tx1"/>
                </a:solidFill>
                <a:effectLst/>
                <a:latin typeface="Arial" panose="020B0604020202020204" pitchFamily="34" charset="0"/>
              </a:rPr>
              <a:t> on 12/12/2023" into </a:t>
            </a:r>
            <a:r>
              <a:rPr kumimoji="0" lang="en-US" altLang="en-US" sz="1000" b="0" i="0" u="none" strike="noStrike" cap="none" normalizeH="0" baseline="0" dirty="0">
                <a:ln>
                  <a:noFill/>
                </a:ln>
                <a:solidFill>
                  <a:schemeClr val="tx1"/>
                </a:solidFill>
                <a:effectLst/>
                <a:latin typeface="Arial Unicode MS"/>
              </a:rPr>
              <a:t>['https://example.com', '12/12/2023’]</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in text preprocessing for cleaning or splitting based on specific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Highly customizable for specific tokenization needs, especially in preprocessing.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expertise in regular expressions and can be error-prone if patterns are not defined carefully. </a:t>
            </a:r>
          </a:p>
        </p:txBody>
      </p:sp>
    </p:spTree>
    <p:extLst>
      <p:ext uri="{BB962C8B-B14F-4D97-AF65-F5344CB8AC3E}">
        <p14:creationId xmlns:p14="http://schemas.microsoft.com/office/powerpoint/2010/main" val="392243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C99B-9272-4146-AE0F-B9F03251E39A}"/>
              </a:ext>
            </a:extLst>
          </p:cNvPr>
          <p:cNvSpPr>
            <a:spLocks noGrp="1"/>
          </p:cNvSpPr>
          <p:nvPr>
            <p:ph type="title"/>
          </p:nvPr>
        </p:nvSpPr>
        <p:spPr>
          <a:xfrm>
            <a:off x="838200" y="2476314"/>
            <a:ext cx="10515600" cy="1325563"/>
          </a:xfrm>
        </p:spPr>
        <p:txBody>
          <a:bodyPr/>
          <a:lstStyle/>
          <a:p>
            <a:r>
              <a:rPr lang="en-US" dirty="0"/>
              <a:t>Vectorization</a:t>
            </a:r>
            <a:endParaRPr lang="en-IN" dirty="0"/>
          </a:p>
        </p:txBody>
      </p:sp>
    </p:spTree>
    <p:extLst>
      <p:ext uri="{BB962C8B-B14F-4D97-AF65-F5344CB8AC3E}">
        <p14:creationId xmlns:p14="http://schemas.microsoft.com/office/powerpoint/2010/main" val="90709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2708</TotalTime>
  <Words>3354</Words>
  <Application>Microsoft Office PowerPoint</Application>
  <PresentationFormat>Widescreen</PresentationFormat>
  <Paragraphs>327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Black</vt:lpstr>
      <vt:lpstr>Arial Unicode MS</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N-Gram Tokenization </vt:lpstr>
      <vt:lpstr>Regex-Based Tokenization </vt:lpstr>
      <vt:lpstr>Vectorization</vt:lpstr>
      <vt:lpstr>Vectorization</vt:lpstr>
      <vt:lpstr>PowerPoint Presentation</vt:lpstr>
      <vt:lpstr>Count Vectorization (Term Frequency) </vt:lpstr>
      <vt:lpstr>TF-IDF</vt:lpstr>
      <vt:lpstr>Word2Vec / GloVe</vt:lpstr>
      <vt:lpstr>FastText</vt:lpstr>
      <vt:lpstr>Contextualized Embeddings (ELMo, BERT)</vt:lpstr>
      <vt:lpstr>Transformer-Based Models and Beyond (GPT, T5)</vt:lpstr>
      <vt:lpstr>Sentence Embeddings (Sentence-BERT, Universal Sentence Encoder)</vt:lpstr>
      <vt:lpstr>Vector Database</vt:lpstr>
      <vt:lpstr>VectorDB</vt:lpstr>
      <vt:lpstr>Key Concepts in Vector Databases</vt:lpstr>
      <vt:lpstr>Why Use a Vector Database?</vt:lpstr>
      <vt:lpstr>Popular Vector Databases</vt:lpstr>
      <vt:lpstr>Transfer Learning</vt:lpstr>
      <vt:lpstr>Transfer learning</vt:lpstr>
      <vt:lpstr>Benefits of transfer Learning </vt:lpstr>
      <vt:lpstr>Representation Learning</vt:lpstr>
      <vt:lpstr>Representation Learning</vt:lpstr>
      <vt:lpstr>Latent Space</vt:lpstr>
      <vt:lpstr>RNN</vt:lpstr>
      <vt:lpstr>NN with Hidden Layer</vt:lpstr>
      <vt:lpstr>RNN architecture – Forward Network</vt:lpstr>
      <vt:lpstr>Problem with this Simple RNN </vt:lpstr>
      <vt:lpstr>LSTM example</vt:lpstr>
      <vt:lpstr>RNN - LSTM</vt:lpstr>
      <vt:lpstr>Memory Cell</vt:lpstr>
      <vt:lpstr>Forget gate</vt:lpstr>
      <vt:lpstr>Input Gate</vt:lpstr>
      <vt:lpstr>Output Gate</vt:lpstr>
      <vt:lpstr>GRU Gates</vt:lpstr>
      <vt:lpstr>GRUs – Gated Recurrent Units</vt:lpstr>
      <vt:lpstr>Reset Gate</vt:lpstr>
      <vt:lpstr>Update Gate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Basics</dc:title>
  <dc:creator>Admin</dc:creator>
  <cp:lastModifiedBy>Admin</cp:lastModifiedBy>
  <cp:revision>38</cp:revision>
  <dcterms:created xsi:type="dcterms:W3CDTF">2024-11-11T07:13:41Z</dcterms:created>
  <dcterms:modified xsi:type="dcterms:W3CDTF">2025-02-26T18:55:06Z</dcterms:modified>
</cp:coreProperties>
</file>