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4" r:id="rId9"/>
    <p:sldId id="266" r:id="rId10"/>
    <p:sldId id="267" r:id="rId11"/>
    <p:sldId id="268" r:id="rId12"/>
    <p:sldId id="271" r:id="rId13"/>
    <p:sldId id="274" r:id="rId14"/>
    <p:sldId id="273" r:id="rId15"/>
    <p:sldId id="280" r:id="rId16"/>
    <p:sldId id="279" r:id="rId17"/>
    <p:sldId id="272" r:id="rId18"/>
    <p:sldId id="275" r:id="rId19"/>
    <p:sldId id="278" r:id="rId20"/>
    <p:sldId id="277" r:id="rId21"/>
    <p:sldId id="276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C6AF-EDA5-4B2B-A616-48200F02C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32BED-41D4-4C85-9251-CD79C3338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3355-A5BD-4E36-B9BA-CD65042A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7BF-6D72-4D7E-A891-FE3932716C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8164B-C798-4053-A0AA-C1D5C550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A1E64-3F18-4907-811D-639BCAB2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8D0B-5CA4-427A-AAE6-0DC60375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5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E908-8802-4612-9A18-DE36FF71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CD6B2-1DCF-4899-B350-9AB9FE5E6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C481-EA60-48F3-B846-467C3C7E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7BF-6D72-4D7E-A891-FE3932716C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B16DE-1EEB-469E-9F8A-4F8B4392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5CE70-2BFA-439D-8418-EA94B1B0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8D0B-5CA4-427A-AAE6-0DC60375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1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8FA61-4355-4EBA-9E30-66AAA86E9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29CF8-9424-4BB8-B1F4-5CF4BB8A4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B75F-87C7-48A7-91F6-195EE45F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7BF-6D72-4D7E-A891-FE3932716C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5F860-884E-4C21-A102-107905A3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58294-0D01-46DD-B0AB-1BBC083C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8D0B-5CA4-427A-AAE6-0DC60375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0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9F30-473B-44AC-910E-9EC0A376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8F2E-8A12-42DC-ACC1-B79CAE42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7AA8-7247-4689-9A4F-53C27BAB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7BF-6D72-4D7E-A891-FE3932716C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D30A-33E3-4C8B-8C2A-F4257FE3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5330-118E-42FB-9B76-786BB7B8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8D0B-5CA4-427A-AAE6-0DC60375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6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3365-049D-4715-A336-E7E0BFEE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42B84-16EC-45D2-98CB-3B629EBD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2DD77-8657-4B28-BB43-943B6953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7BF-6D72-4D7E-A891-FE3932716C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94F92-A780-4E76-A24D-BED0292B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6BFE1-F598-46A2-97EB-9B6499FA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8D0B-5CA4-427A-AAE6-0DC60375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297E-272F-489A-8C32-46C8FA17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5B5C-8D24-4742-9524-77E9B28D8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59945-50C9-4DB7-ADF7-BAF3F8F6A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EC32C-C91E-4A4B-810C-D010479C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7BF-6D72-4D7E-A891-FE3932716C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569D3-A677-4069-A09F-8BACCA36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4F416-5E97-47DE-BB98-07E6B807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8D0B-5CA4-427A-AAE6-0DC60375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8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3FA0-E7E2-4597-8492-EF54D5D3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AABFE-4DD4-441C-9A92-693B64F58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4E104-00AE-4219-B452-2BECCAA18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1B943-187C-4EB1-ADB6-843105DE5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C6581-3A64-4E6C-B842-C2E31FE41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48663-A64B-4530-B2EF-862BD34B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7BF-6D72-4D7E-A891-FE3932716C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576A1-B638-40BA-8B45-470944AB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A641D-7380-4921-BF11-6D553B9F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8D0B-5CA4-427A-AAE6-0DC60375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1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AA5E-8C9A-4F16-BFFD-1D2631DDD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73895-6C28-4EFC-9C43-030C1EC2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7BF-6D72-4D7E-A891-FE3932716C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3559D-8BB5-46F1-B9FC-F4048B24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49B83-21FF-4608-8FBB-96A1C292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8D0B-5CA4-427A-AAE6-0DC60375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A142E-1E7C-4DB8-8A8B-288DB61F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7BF-6D72-4D7E-A891-FE3932716C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BB844-DDB9-4312-826C-5E83265C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F4DB6-754E-4FEC-BBD4-79D8E3FE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8D0B-5CA4-427A-AAE6-0DC60375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1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B573-BC81-419A-9B18-96FC6810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9B67-B075-48AC-85FB-326E8245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237B8-F89A-46BD-966B-8DEFF67C5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F58B6-A14A-40DE-8CCE-C579C44F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7BF-6D72-4D7E-A891-FE3932716C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1BFCD-D052-49BD-B84B-6EC48EE5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78290-7B40-4404-B2EF-7383B5E0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8D0B-5CA4-427A-AAE6-0DC60375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D0AC-1520-4081-BF45-765A79AF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39C2D-0EA2-455D-B59F-F8E1C64E5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45F47-8DF7-4BE3-96D6-D26A93BF9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A6389-30EE-4EE0-87F9-1689E4F7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7BF-6D72-4D7E-A891-FE3932716C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ED163-CF3C-4ACF-BC58-25590102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A3BE2-D795-45CC-8627-EE024256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8D0B-5CA4-427A-AAE6-0DC60375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59197-1902-491F-A3C9-1765545A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36B8A-7F1B-4EC3-8A54-02DF90ECF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90E4-1943-4B0F-90FD-9639AD355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F7BF-6D72-4D7E-A891-FE3932716C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C5C33-8CF0-46FC-9841-3B497B55B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49DFC-2AE7-45CC-96D2-412404DB1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28D0B-5CA4-427A-AAE6-0DC60375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6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A6F5F-FD92-42AE-8D58-649147E33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627" y="709128"/>
            <a:ext cx="8573002" cy="3025844"/>
          </a:xfrm>
        </p:spPr>
        <p:txBody>
          <a:bodyPr anchor="ctr">
            <a:normAutofit/>
          </a:bodyPr>
          <a:lstStyle/>
          <a:p>
            <a:r>
              <a:rPr lang="en-US" sz="40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 in Research</a:t>
            </a:r>
            <a:br>
              <a:rPr lang="en-US" sz="40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(COSC 6323)</a:t>
            </a:r>
            <a:br>
              <a:rPr lang="en-US" sz="40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Science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4105A-AC8C-4285-9764-4F2E0BD6B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660" y="4841593"/>
            <a:ext cx="10012680" cy="1234345"/>
          </a:xfrm>
        </p:spPr>
        <p:txBody>
          <a:bodyPr anchor="ctr">
            <a:normAutofit/>
          </a:bodyPr>
          <a:lstStyle/>
          <a:p>
            <a:pPr algn="r"/>
            <a:r>
              <a:rPr lang="en-US" sz="2600" dirty="0">
                <a:solidFill>
                  <a:srgbClr val="1B1B1B"/>
                </a:solidFill>
              </a:rPr>
              <a:t> </a:t>
            </a:r>
            <a:r>
              <a:rPr lang="en-US" sz="26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r"/>
            <a:r>
              <a:rPr lang="en-US" sz="26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Sachin Shubham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993864AE-CFCE-4BB3-9484-6F3C0A7E2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6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3FA22-5EC2-4DAF-A88C-D4C773A2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3B </a:t>
            </a:r>
            <a:b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76ACD933-0ECD-47C2-BFCF-A9BED78A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CIP-SA Coupling in Cross-Domain Articles (2009-2018)</a:t>
            </a:r>
          </a:p>
          <a:p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FF1D76-6DE2-4AB8-93B7-85D1AA6B7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984" y="952500"/>
            <a:ext cx="5519958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ACD53-F50F-4E87-893D-082355E8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3B </a:t>
            </a:r>
            <a:b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282735-C6B4-404B-B4B9-6261FE86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705187"/>
            <a:ext cx="2669407" cy="2077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SA and CIP Coupling Networks (2009-2018)</a:t>
            </a:r>
          </a:p>
          <a:p>
            <a:endParaRPr lang="en-US" sz="16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AB035A-CA08-4459-956F-548CAFB96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848" y="952500"/>
            <a:ext cx="5504231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5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E393-22AF-448E-B296-C4D5C699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910085"/>
          </a:xfrm>
        </p:spPr>
        <p:txBody>
          <a:bodyPr anchor="b"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 3: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9D628DA3-D4C7-4E7F-A1B3-C22A985D4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86" r="13580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7963-4949-42F5-A046-6661F8F2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2242" y="2056705"/>
            <a:ext cx="2942813" cy="3694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the manuscript's Figure 5 and Tables from S1 to S5.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Figure shows the Propensity for X and citation impact attributable to cross-domain activity at the article level.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6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ACD53-F50F-4E87-893D-082355E8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80968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5A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282735-C6B4-404B-B4B9-6261FE86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705187"/>
            <a:ext cx="2669407" cy="2077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growth rate in the likelihood P(X) of research having cross domain attributes represented generically by X.</a:t>
            </a:r>
          </a:p>
          <a:p>
            <a:pPr algn="ctr"/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631967-6034-4109-AF13-B18C82C09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377" y="952500"/>
            <a:ext cx="69342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4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ACD53-F50F-4E87-893D-082355E8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80968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5B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282735-C6B4-404B-B4B9-6261FE86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705187"/>
            <a:ext cx="2669407" cy="2077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likelihood P(X) after 2014</a:t>
            </a:r>
          </a:p>
          <a:p>
            <a:pPr marL="0" indent="0" algn="ctr">
              <a:buNone/>
            </a:pPr>
            <a:endParaRPr lang="en-US" sz="1800" b="1" dirty="0"/>
          </a:p>
          <a:p>
            <a:pPr algn="ctr"/>
            <a:endParaRPr 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9940CC-ADCD-4694-A720-6AED55C4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560" y="611156"/>
            <a:ext cx="701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ACD53-F50F-4E87-893D-082355E8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80968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5C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282735-C6B4-404B-B4B9-6261FE86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50" y="3476587"/>
            <a:ext cx="2905253" cy="25051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 premium estimated as the percent increase in cp attributable to cross-domain mixture X, measured relative to mono-domain (M) research articles representing the counterfactual baseline. Calculated using a researcher fixed-effect model specification which accounts for time independent individual-specific factors.</a:t>
            </a:r>
          </a:p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1A230-C81F-46BB-B86F-E288F86D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913" y="647700"/>
            <a:ext cx="74295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5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ACD53-F50F-4E87-893D-082355E8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80968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5D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282735-C6B4-404B-B4B9-6261FE86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705187"/>
            <a:ext cx="2669407" cy="20772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algn="ctr"/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49A1A-F265-45EB-97D9-B885E50F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62" y="587536"/>
            <a:ext cx="7153275" cy="5514975"/>
          </a:xfrm>
          <a:prstGeom prst="rect">
            <a:avLst/>
          </a:prstGeom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1851552F-C62C-40F2-824A-2298AF221064}"/>
              </a:ext>
            </a:extLst>
          </p:cNvPr>
          <p:cNvSpPr txBox="1">
            <a:spLocks/>
          </p:cNvSpPr>
          <p:nvPr/>
        </p:nvSpPr>
        <p:spPr>
          <a:xfrm>
            <a:off x="966951" y="3705186"/>
            <a:ext cx="2905253" cy="250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Difference-in-Difference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+) estimate of the “Flagship project effect” on the citation impact of cross-domain research.</a:t>
            </a:r>
          </a:p>
          <a:p>
            <a:pPr marL="0" indent="0" algn="ctr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70545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ACD53-F50F-4E87-893D-082355E8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80968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S1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282735-C6B4-404B-B4B9-6261FE86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705187"/>
            <a:ext cx="2669407" cy="20772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algn="ctr"/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B0F79-22EF-4625-9E36-5D46FEC73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452" y="476250"/>
            <a:ext cx="7809724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0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ACD53-F50F-4E87-893D-082355E8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80968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S2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282735-C6B4-404B-B4B9-6261FE86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705187"/>
            <a:ext cx="2669407" cy="20772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algn="ctr"/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A861C-E4AD-4BCF-AE80-521175D0C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532" y="328612"/>
            <a:ext cx="769299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7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ACD53-F50F-4E87-893D-082355E8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80968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S3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E22D3E-EA3B-4201-B7B4-69029EC1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784" y="442912"/>
            <a:ext cx="7903028" cy="582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3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E393-22AF-448E-B296-C4D5C699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844771"/>
          </a:xfrm>
        </p:spPr>
        <p:txBody>
          <a:bodyPr anchor="b"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 1: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9D628DA3-D4C7-4E7F-A1B3-C22A985D4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86" r="13580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7963-4949-42F5-A046-6661F8F2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1823784"/>
            <a:ext cx="2942813" cy="4134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the manuscript's Figure 2A and 2B. Figures illustrates the trends in cross-domain scholarship in Human Brain Science.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Language &amp; Gephi software.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7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ACD53-F50F-4E87-893D-082355E8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80968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S4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282735-C6B4-404B-B4B9-6261FE86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705187"/>
            <a:ext cx="2669407" cy="20772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F3D796-C13D-4357-9957-9B6F4C00D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983" y="552450"/>
            <a:ext cx="7780539" cy="55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67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ACD53-F50F-4E87-893D-082355E8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80968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S5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F363F-C2B9-460F-B103-F892183D5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460" y="195262"/>
            <a:ext cx="7633723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74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D71EA-9C7E-46C2-AE28-28EEA4C1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44" y="223838"/>
            <a:ext cx="10535055" cy="54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4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76C18-54A6-4635-8B75-EFACCC15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621" y="1162069"/>
            <a:ext cx="2669406" cy="17811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2A</a:t>
            </a:r>
            <a:br>
              <a:rPr lang="en-US" sz="32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r>
              <a:rPr lang="en-US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Cross-Topic (SA)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242883-16DF-41C2-B546-044E5055E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270476"/>
            <a:ext cx="6903723" cy="419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2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8CF2B-1F16-40F2-8691-6673C57B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2A</a:t>
            </a:r>
            <a:br>
              <a:rPr lang="en-US" sz="32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r>
              <a:rPr lang="en-US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Cross-Discipline (CIP)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FC7AE6-ACEA-4C94-81A8-8D60D67E3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149660"/>
            <a:ext cx="6903723" cy="443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0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1B715-0A72-46C9-BEF1-62E7D66C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2A</a:t>
            </a:r>
            <a:br>
              <a:rPr lang="en-US" sz="32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3</a:t>
            </a:r>
            <a:r>
              <a:rPr lang="en-US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– </a:t>
            </a:r>
            <a:b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 &amp; CIP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6823BE-4A37-409D-91E1-A8C7F08E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955" y="952500"/>
            <a:ext cx="6662017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0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02356F-E6D1-48F8-9775-002D44C2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 of the collaboration network at 10-year intervals indicating researcher population sizes by region, and the densification of convergence science at cross-disciplinary interfaces.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3F98B7-D742-42E9-89AB-001732C5A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12" y="307910"/>
            <a:ext cx="5355771" cy="615820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7AC5DF-D45E-464C-830D-B5F69273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Figure: 2B</a:t>
            </a:r>
            <a:r>
              <a:rPr lang="en-US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3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E393-22AF-448E-B296-C4D5C699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910085"/>
          </a:xfrm>
        </p:spPr>
        <p:txBody>
          <a:bodyPr anchor="b"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 2: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9D628DA3-D4C7-4E7F-A1B3-C22A985D4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86" r="13580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7963-4949-42F5-A046-6661F8F2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1889098"/>
            <a:ext cx="2942813" cy="406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the manuscript's Figure 3A and 3B. Figures Evolution of SA boundary-crossing within and across disciplinary clusters.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&amp; Sankey Diagrams.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0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5984C-A4A2-4216-8938-508A1207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DDC310-5937-45C9-BC4D-01497A75D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429000"/>
            <a:ext cx="2669407" cy="2353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Disciplinary Clusters (CIP) Correspondence with topical (SA’s) cluster as fraction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5-year period.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E81C43-9B8C-47D8-AC1E-C3FC94E84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977068"/>
            <a:ext cx="6903723" cy="47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3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AB35B-004E-45C8-A866-BD9A647F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3B</a:t>
            </a:r>
            <a:b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 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675B77-F45A-4F6C-803E-CF16A4F53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CIP-SA Coupling in Mono-Domain Articles (2009-2018)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2CE855-DAB8-4CAB-93F1-F47AD6A69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984" y="952500"/>
            <a:ext cx="5519958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364</Words>
  <Application>Microsoft Office PowerPoint</Application>
  <PresentationFormat>Widescreen</PresentationFormat>
  <Paragraphs>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Statistical Methods in Research (COSC 6323)   Brain Science</vt:lpstr>
      <vt:lpstr>Milestone 1:</vt:lpstr>
      <vt:lpstr>Figure 2A Part 1:  Cross-Topic (SA)</vt:lpstr>
      <vt:lpstr>Figure 2A Part 2: Cross-Discipline (CIP)</vt:lpstr>
      <vt:lpstr>Figure 2A Part 3:  Cross –  SA &amp; CIP</vt:lpstr>
      <vt:lpstr>Figure: 2B </vt:lpstr>
      <vt:lpstr>Milestone 2:</vt:lpstr>
      <vt:lpstr>Figure 3A</vt:lpstr>
      <vt:lpstr>Figure 3B  Part 1</vt:lpstr>
      <vt:lpstr>Figure 3B  Part 2</vt:lpstr>
      <vt:lpstr>Figure 3B  Part 3</vt:lpstr>
      <vt:lpstr>Milestone 3:</vt:lpstr>
      <vt:lpstr>Figure 5A</vt:lpstr>
      <vt:lpstr>Figure 5B</vt:lpstr>
      <vt:lpstr>Figure 5C</vt:lpstr>
      <vt:lpstr>Figure 5D</vt:lpstr>
      <vt:lpstr>Table S1</vt:lpstr>
      <vt:lpstr>Table S2</vt:lpstr>
      <vt:lpstr>Table S3</vt:lpstr>
      <vt:lpstr>Table S4</vt:lpstr>
      <vt:lpstr>Table S5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sehta</dc:creator>
  <cp:lastModifiedBy>Shubham, Sachin</cp:lastModifiedBy>
  <cp:revision>76</cp:revision>
  <dcterms:created xsi:type="dcterms:W3CDTF">2021-05-05T20:00:31Z</dcterms:created>
  <dcterms:modified xsi:type="dcterms:W3CDTF">2021-05-06T05:58:24Z</dcterms:modified>
</cp:coreProperties>
</file>