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61" r:id="rId3"/>
    <p:sldId id="257" r:id="rId4"/>
    <p:sldId id="258" r:id="rId5"/>
    <p:sldId id="259" r:id="rId6"/>
    <p:sldId id="263" r:id="rId7"/>
    <p:sldId id="267" r:id="rId8"/>
    <p:sldId id="268" r:id="rId9"/>
    <p:sldId id="269" r:id="rId10"/>
    <p:sldId id="270" r:id="rId11"/>
    <p:sldId id="272" r:id="rId12"/>
    <p:sldId id="273" r:id="rId13"/>
    <p:sldId id="274" r:id="rId14"/>
    <p:sldId id="275" r:id="rId15"/>
    <p:sldId id="276" r:id="rId16"/>
    <p:sldId id="277"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765"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5B5814B-79BD-4553-9387-44DDF2B4F796}" type="datetimeFigureOut">
              <a:rPr lang="en-IN" smtClean="0"/>
              <a:t>07-03-2020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9036D3B-6BCE-4902-9058-3A4A5A0C32C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0566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B5814B-79BD-4553-9387-44DDF2B4F796}" type="datetimeFigureOut">
              <a:rPr lang="en-IN" smtClean="0"/>
              <a:t>07-03-2020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36D3B-6BCE-4902-9058-3A4A5A0C32C3}" type="slidenum">
              <a:rPr lang="en-IN" smtClean="0"/>
              <a:t>‹#›</a:t>
            </a:fld>
            <a:endParaRPr lang="en-IN"/>
          </a:p>
        </p:txBody>
      </p:sp>
    </p:spTree>
    <p:extLst>
      <p:ext uri="{BB962C8B-B14F-4D97-AF65-F5344CB8AC3E}">
        <p14:creationId xmlns:p14="http://schemas.microsoft.com/office/powerpoint/2010/main" val="35845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B5814B-79BD-4553-9387-44DDF2B4F796}"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36D3B-6BCE-4902-9058-3A4A5A0C32C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2357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B5814B-79BD-4553-9387-44DDF2B4F796}"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36D3B-6BCE-4902-9058-3A4A5A0C32C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3234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B5814B-79BD-4553-9387-44DDF2B4F796}"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36D3B-6BCE-4902-9058-3A4A5A0C32C3}" type="slidenum">
              <a:rPr lang="en-IN" smtClean="0"/>
              <a:t>‹#›</a:t>
            </a:fld>
            <a:endParaRPr lang="en-IN"/>
          </a:p>
        </p:txBody>
      </p:sp>
    </p:spTree>
    <p:extLst>
      <p:ext uri="{BB962C8B-B14F-4D97-AF65-F5344CB8AC3E}">
        <p14:creationId xmlns:p14="http://schemas.microsoft.com/office/powerpoint/2010/main" val="1904926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B5814B-79BD-4553-9387-44DDF2B4F796}"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36D3B-6BCE-4902-9058-3A4A5A0C32C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5184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B5814B-79BD-4553-9387-44DDF2B4F796}"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36D3B-6BCE-4902-9058-3A4A5A0C32C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3253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5814B-79BD-4553-9387-44DDF2B4F796}"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36D3B-6BCE-4902-9058-3A4A5A0C32C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1799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5814B-79BD-4553-9387-44DDF2B4F796}"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36D3B-6BCE-4902-9058-3A4A5A0C32C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893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5814B-79BD-4553-9387-44DDF2B4F796}"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36D3B-6BCE-4902-9058-3A4A5A0C32C3}" type="slidenum">
              <a:rPr lang="en-IN" smtClean="0"/>
              <a:t>‹#›</a:t>
            </a:fld>
            <a:endParaRPr lang="en-IN"/>
          </a:p>
        </p:txBody>
      </p:sp>
    </p:spTree>
    <p:extLst>
      <p:ext uri="{BB962C8B-B14F-4D97-AF65-F5344CB8AC3E}">
        <p14:creationId xmlns:p14="http://schemas.microsoft.com/office/powerpoint/2010/main" val="316847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B5814B-79BD-4553-9387-44DDF2B4F796}"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36D3B-6BCE-4902-9058-3A4A5A0C32C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9480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B5814B-79BD-4553-9387-44DDF2B4F796}" type="datetimeFigureOut">
              <a:rPr lang="en-IN" smtClean="0"/>
              <a:t>07-03-2020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36D3B-6BCE-4902-9058-3A4A5A0C32C3}" type="slidenum">
              <a:rPr lang="en-IN" smtClean="0"/>
              <a:t>‹#›</a:t>
            </a:fld>
            <a:endParaRPr lang="en-IN"/>
          </a:p>
        </p:txBody>
      </p:sp>
    </p:spTree>
    <p:extLst>
      <p:ext uri="{BB962C8B-B14F-4D97-AF65-F5344CB8AC3E}">
        <p14:creationId xmlns:p14="http://schemas.microsoft.com/office/powerpoint/2010/main" val="339903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B5814B-79BD-4553-9387-44DDF2B4F796}" type="datetimeFigureOut">
              <a:rPr lang="en-IN" smtClean="0"/>
              <a:t>07-03-2020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036D3B-6BCE-4902-9058-3A4A5A0C32C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7838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B5814B-79BD-4553-9387-44DDF2B4F796}" type="datetimeFigureOut">
              <a:rPr lang="en-IN" smtClean="0"/>
              <a:t>07-03-2020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036D3B-6BCE-4902-9058-3A4A5A0C32C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536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5814B-79BD-4553-9387-44DDF2B4F796}" type="datetimeFigureOut">
              <a:rPr lang="en-IN" smtClean="0"/>
              <a:t>07-03-2020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036D3B-6BCE-4902-9058-3A4A5A0C32C3}" type="slidenum">
              <a:rPr lang="en-IN" smtClean="0"/>
              <a:t>‹#›</a:t>
            </a:fld>
            <a:endParaRPr lang="en-IN"/>
          </a:p>
        </p:txBody>
      </p:sp>
    </p:spTree>
    <p:extLst>
      <p:ext uri="{BB962C8B-B14F-4D97-AF65-F5344CB8AC3E}">
        <p14:creationId xmlns:p14="http://schemas.microsoft.com/office/powerpoint/2010/main" val="267390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B5814B-79BD-4553-9387-44DDF2B4F796}" type="datetimeFigureOut">
              <a:rPr lang="en-IN" smtClean="0"/>
              <a:t>07-03-2020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36D3B-6BCE-4902-9058-3A4A5A0C32C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761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B5814B-79BD-4553-9387-44DDF2B4F796}" type="datetimeFigureOut">
              <a:rPr lang="en-IN" smtClean="0"/>
              <a:t>07-03-2020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36D3B-6BCE-4902-9058-3A4A5A0C32C3}" type="slidenum">
              <a:rPr lang="en-IN" smtClean="0"/>
              <a:t>‹#›</a:t>
            </a:fld>
            <a:endParaRPr lang="en-IN"/>
          </a:p>
        </p:txBody>
      </p:sp>
    </p:spTree>
    <p:extLst>
      <p:ext uri="{BB962C8B-B14F-4D97-AF65-F5344CB8AC3E}">
        <p14:creationId xmlns:p14="http://schemas.microsoft.com/office/powerpoint/2010/main" val="1969368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B5814B-79BD-4553-9387-44DDF2B4F796}" type="datetimeFigureOut">
              <a:rPr lang="en-IN" smtClean="0"/>
              <a:t>07-03-2020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036D3B-6BCE-4902-9058-3A4A5A0C32C3}" type="slidenum">
              <a:rPr lang="en-IN" smtClean="0"/>
              <a:t>‹#›</a:t>
            </a:fld>
            <a:endParaRPr lang="en-IN"/>
          </a:p>
        </p:txBody>
      </p:sp>
    </p:spTree>
    <p:extLst>
      <p:ext uri="{BB962C8B-B14F-4D97-AF65-F5344CB8AC3E}">
        <p14:creationId xmlns:p14="http://schemas.microsoft.com/office/powerpoint/2010/main" val="3739926061"/>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1B8146-F2B8-443A-AD00-3F2532194747}"/>
              </a:ext>
            </a:extLst>
          </p:cNvPr>
          <p:cNvSpPr>
            <a:spLocks noGrp="1"/>
          </p:cNvSpPr>
          <p:nvPr>
            <p:ph type="ctrTitle"/>
          </p:nvPr>
        </p:nvSpPr>
        <p:spPr>
          <a:xfrm>
            <a:off x="1855304" y="1871131"/>
            <a:ext cx="8176592" cy="1515533"/>
          </a:xfrm>
        </p:spPr>
        <p:txBody>
          <a:bodyPr/>
          <a:lstStyle/>
          <a:p>
            <a:r>
              <a:rPr lang="en-IN" dirty="0" smtClean="0">
                <a:latin typeface="Arial Black" panose="020B0A04020102020204" pitchFamily="34" charset="0"/>
              </a:rPr>
              <a:t>Credit </a:t>
            </a:r>
            <a:r>
              <a:rPr lang="en-IN" dirty="0">
                <a:latin typeface="Arial Black" panose="020B0A04020102020204" pitchFamily="34" charset="0"/>
              </a:rPr>
              <a:t>Card Consumption</a:t>
            </a:r>
          </a:p>
        </p:txBody>
      </p:sp>
      <p:sp>
        <p:nvSpPr>
          <p:cNvPr id="3" name="Subtitle 2">
            <a:extLst>
              <a:ext uri="{FF2B5EF4-FFF2-40B4-BE49-F238E27FC236}">
                <a16:creationId xmlns:a16="http://schemas.microsoft.com/office/drawing/2014/main" xmlns="" id="{B43382F7-A931-49F9-99F9-36C95906B5D9}"/>
              </a:ext>
            </a:extLst>
          </p:cNvPr>
          <p:cNvSpPr>
            <a:spLocks noGrp="1"/>
          </p:cNvSpPr>
          <p:nvPr>
            <p:ph type="subTitle" idx="1"/>
          </p:nvPr>
        </p:nvSpPr>
        <p:spPr/>
        <p:txBody>
          <a:bodyPr>
            <a:normAutofit fontScale="77500" lnSpcReduction="20000"/>
          </a:bodyPr>
          <a:lstStyle/>
          <a:p>
            <a:r>
              <a:rPr lang="en-IN" dirty="0"/>
              <a:t>Members:-Karun </a:t>
            </a:r>
            <a:r>
              <a:rPr lang="en-IN" dirty="0" err="1" smtClean="0"/>
              <a:t>Kaul</a:t>
            </a:r>
            <a:endParaRPr lang="en-IN" dirty="0" smtClean="0"/>
          </a:p>
          <a:p>
            <a:r>
              <a:rPr lang="en-IN" dirty="0" smtClean="0"/>
              <a:t>                  Sachin Singh</a:t>
            </a:r>
            <a:endParaRPr lang="en-IN" dirty="0"/>
          </a:p>
          <a:p>
            <a:r>
              <a:rPr lang="en-IN" dirty="0"/>
              <a:t>		</a:t>
            </a:r>
            <a:r>
              <a:rPr lang="en-IN" dirty="0"/>
              <a:t> </a:t>
            </a:r>
            <a:r>
              <a:rPr lang="en-IN" dirty="0" smtClean="0"/>
              <a:t>      </a:t>
            </a:r>
            <a:r>
              <a:rPr lang="en-IN" dirty="0" err="1" smtClean="0"/>
              <a:t>Sushant</a:t>
            </a:r>
            <a:r>
              <a:rPr lang="en-IN" dirty="0" smtClean="0"/>
              <a:t> </a:t>
            </a:r>
            <a:r>
              <a:rPr lang="en-IN" dirty="0" err="1"/>
              <a:t>Karande</a:t>
            </a:r>
            <a:endParaRPr lang="en-IN" dirty="0"/>
          </a:p>
          <a:p>
            <a:r>
              <a:rPr lang="en-IN" dirty="0"/>
              <a:t>                </a:t>
            </a:r>
            <a:r>
              <a:rPr lang="en-IN" dirty="0" smtClean="0"/>
              <a:t>   </a:t>
            </a:r>
            <a:r>
              <a:rPr lang="en-IN" dirty="0"/>
              <a:t>Nawaz </a:t>
            </a:r>
            <a:r>
              <a:rPr lang="en-IN" dirty="0" err="1"/>
              <a:t>M</a:t>
            </a:r>
            <a:r>
              <a:rPr lang="en-IN" dirty="0" err="1" smtClean="0"/>
              <a:t>irza</a:t>
            </a:r>
            <a:r>
              <a:rPr lang="en-IN" dirty="0" smtClean="0"/>
              <a:t> </a:t>
            </a:r>
          </a:p>
        </p:txBody>
      </p:sp>
    </p:spTree>
    <p:extLst>
      <p:ext uri="{BB962C8B-B14F-4D97-AF65-F5344CB8AC3E}">
        <p14:creationId xmlns:p14="http://schemas.microsoft.com/office/powerpoint/2010/main" val="1766707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467EA5E-E41A-4BD9-A867-2B2DA1FAE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18" y="584752"/>
            <a:ext cx="3242848" cy="2304222"/>
          </a:xfrm>
          <a:prstGeom prst="rect">
            <a:avLst/>
          </a:prstGeom>
        </p:spPr>
      </p:pic>
      <p:pic>
        <p:nvPicPr>
          <p:cNvPr id="5" name="Picture 4">
            <a:extLst>
              <a:ext uri="{FF2B5EF4-FFF2-40B4-BE49-F238E27FC236}">
                <a16:creationId xmlns:a16="http://schemas.microsoft.com/office/drawing/2014/main" xmlns="" id="{99C4E05D-DE5F-4FF6-846F-07326D3AC0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8466" y="584752"/>
            <a:ext cx="2508595" cy="2359095"/>
          </a:xfrm>
          <a:prstGeom prst="rect">
            <a:avLst/>
          </a:prstGeom>
        </p:spPr>
      </p:pic>
      <p:pic>
        <p:nvPicPr>
          <p:cNvPr id="7" name="Picture 6">
            <a:extLst>
              <a:ext uri="{FF2B5EF4-FFF2-40B4-BE49-F238E27FC236}">
                <a16:creationId xmlns:a16="http://schemas.microsoft.com/office/drawing/2014/main" xmlns="" id="{E5163B84-5756-4260-A313-0140DC6FC8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8366" y="639625"/>
            <a:ext cx="1881808" cy="2304222"/>
          </a:xfrm>
          <a:prstGeom prst="rect">
            <a:avLst/>
          </a:prstGeom>
        </p:spPr>
      </p:pic>
      <p:pic>
        <p:nvPicPr>
          <p:cNvPr id="9" name="Picture 8">
            <a:extLst>
              <a:ext uri="{FF2B5EF4-FFF2-40B4-BE49-F238E27FC236}">
                <a16:creationId xmlns:a16="http://schemas.microsoft.com/office/drawing/2014/main" xmlns="" id="{D0B984C4-EE1B-4587-99D5-ECD8042D37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9443" y="584752"/>
            <a:ext cx="2712761" cy="2547938"/>
          </a:xfrm>
          <a:prstGeom prst="rect">
            <a:avLst/>
          </a:prstGeom>
        </p:spPr>
      </p:pic>
      <p:pic>
        <p:nvPicPr>
          <p:cNvPr id="11" name="Picture 10">
            <a:extLst>
              <a:ext uri="{FF2B5EF4-FFF2-40B4-BE49-F238E27FC236}">
                <a16:creationId xmlns:a16="http://schemas.microsoft.com/office/drawing/2014/main" xmlns="" id="{0842DE83-0514-4228-872B-9248BAEDA0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619" y="3132690"/>
            <a:ext cx="3242848" cy="2547938"/>
          </a:xfrm>
          <a:prstGeom prst="rect">
            <a:avLst/>
          </a:prstGeom>
        </p:spPr>
      </p:pic>
      <p:pic>
        <p:nvPicPr>
          <p:cNvPr id="19" name="Picture 18">
            <a:extLst>
              <a:ext uri="{FF2B5EF4-FFF2-40B4-BE49-F238E27FC236}">
                <a16:creationId xmlns:a16="http://schemas.microsoft.com/office/drawing/2014/main" xmlns="" id="{FBA4601C-D0D3-45B4-B732-3CA402188C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40695" y="3132690"/>
            <a:ext cx="2508595" cy="2547938"/>
          </a:xfrm>
          <a:prstGeom prst="rect">
            <a:avLst/>
          </a:prstGeom>
        </p:spPr>
      </p:pic>
      <p:pic>
        <p:nvPicPr>
          <p:cNvPr id="21" name="Picture 20">
            <a:extLst>
              <a:ext uri="{FF2B5EF4-FFF2-40B4-BE49-F238E27FC236}">
                <a16:creationId xmlns:a16="http://schemas.microsoft.com/office/drawing/2014/main" xmlns="" id="{87DB295C-2216-462C-BC58-7C567B3DE1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28804" y="3132690"/>
            <a:ext cx="2116413" cy="2547938"/>
          </a:xfrm>
          <a:prstGeom prst="rect">
            <a:avLst/>
          </a:prstGeom>
        </p:spPr>
      </p:pic>
      <p:pic>
        <p:nvPicPr>
          <p:cNvPr id="25" name="Picture 24">
            <a:extLst>
              <a:ext uri="{FF2B5EF4-FFF2-40B4-BE49-F238E27FC236}">
                <a16:creationId xmlns:a16="http://schemas.microsoft.com/office/drawing/2014/main" xmlns="" id="{33CFC423-4CF2-499E-9EC9-D65233B5CE7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45217" y="3132690"/>
            <a:ext cx="2531165" cy="2547938"/>
          </a:xfrm>
          <a:prstGeom prst="rect">
            <a:avLst/>
          </a:prstGeom>
        </p:spPr>
      </p:pic>
    </p:spTree>
    <p:extLst>
      <p:ext uri="{BB962C8B-B14F-4D97-AF65-F5344CB8AC3E}">
        <p14:creationId xmlns:p14="http://schemas.microsoft.com/office/powerpoint/2010/main" val="203148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1454803-E131-418F-8381-658390890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339" y="2384476"/>
            <a:ext cx="10946296" cy="3883801"/>
          </a:xfrm>
          <a:prstGeom prst="rect">
            <a:avLst/>
          </a:prstGeom>
        </p:spPr>
      </p:pic>
      <p:sp>
        <p:nvSpPr>
          <p:cNvPr id="4" name="TextBox 3">
            <a:extLst>
              <a:ext uri="{FF2B5EF4-FFF2-40B4-BE49-F238E27FC236}">
                <a16:creationId xmlns:a16="http://schemas.microsoft.com/office/drawing/2014/main" xmlns="" id="{CE308C49-BC0C-4435-AE53-7C0DB5B1A3AB}"/>
              </a:ext>
            </a:extLst>
          </p:cNvPr>
          <p:cNvSpPr txBox="1"/>
          <p:nvPr/>
        </p:nvSpPr>
        <p:spPr>
          <a:xfrm flipH="1">
            <a:off x="1397441" y="1245704"/>
            <a:ext cx="9310316" cy="1138773"/>
          </a:xfrm>
          <a:prstGeom prst="rect">
            <a:avLst/>
          </a:prstGeom>
          <a:noFill/>
        </p:spPr>
        <p:txBody>
          <a:bodyPr wrap="square" rtlCol="0">
            <a:spAutoFit/>
          </a:bodyPr>
          <a:lstStyle/>
          <a:p>
            <a:r>
              <a:rPr lang="en-IN" sz="2400" b="1" dirty="0"/>
              <a:t>Relationship between Number of Age based on Account type and Gender</a:t>
            </a:r>
            <a:r>
              <a:rPr lang="en-IN" sz="2400" dirty="0"/>
              <a:t>.</a:t>
            </a:r>
          </a:p>
          <a:p>
            <a:pPr marL="342900" indent="-342900">
              <a:buFont typeface="Arial" panose="020B0604020202020204" pitchFamily="34" charset="0"/>
              <a:buChar char="•"/>
            </a:pPr>
            <a:r>
              <a:rPr lang="en-IN" sz="2000" dirty="0"/>
              <a:t>There are more number of Males current account holder than females.</a:t>
            </a:r>
          </a:p>
        </p:txBody>
      </p:sp>
    </p:spTree>
    <p:extLst>
      <p:ext uri="{BB962C8B-B14F-4D97-AF65-F5344CB8AC3E}">
        <p14:creationId xmlns:p14="http://schemas.microsoft.com/office/powerpoint/2010/main" val="145999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7B9C33F-772E-486D-B281-566E758B6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752" y="967409"/>
            <a:ext cx="10020300" cy="3604591"/>
          </a:xfrm>
          <a:prstGeom prst="rect">
            <a:avLst/>
          </a:prstGeom>
        </p:spPr>
      </p:pic>
      <p:sp>
        <p:nvSpPr>
          <p:cNvPr id="4" name="TextBox 3">
            <a:extLst>
              <a:ext uri="{FF2B5EF4-FFF2-40B4-BE49-F238E27FC236}">
                <a16:creationId xmlns:a16="http://schemas.microsoft.com/office/drawing/2014/main" xmlns="" id="{5B15016B-D249-4B9B-BFC1-ACA79DC30799}"/>
              </a:ext>
            </a:extLst>
          </p:cNvPr>
          <p:cNvSpPr txBox="1"/>
          <p:nvPr/>
        </p:nvSpPr>
        <p:spPr>
          <a:xfrm>
            <a:off x="1351722" y="4901432"/>
            <a:ext cx="9488556" cy="1015663"/>
          </a:xfrm>
          <a:prstGeom prst="rect">
            <a:avLst/>
          </a:prstGeom>
          <a:noFill/>
        </p:spPr>
        <p:txBody>
          <a:bodyPr wrap="square" rtlCol="0">
            <a:spAutoFit/>
          </a:bodyPr>
          <a:lstStyle/>
          <a:p>
            <a:pPr marL="342900" indent="-342900">
              <a:buFont typeface="Arial" panose="020B0604020202020204" pitchFamily="34" charset="0"/>
              <a:buChar char="•"/>
            </a:pPr>
            <a:r>
              <a:rPr lang="en-IN" sz="2000" dirty="0"/>
              <a:t>This is a </a:t>
            </a:r>
            <a:r>
              <a:rPr lang="en-IN" sz="2000" dirty="0" err="1"/>
              <a:t>Boxen</a:t>
            </a:r>
            <a:r>
              <a:rPr lang="en-IN" sz="2000" dirty="0"/>
              <a:t> plot showing the Relationship between the Gender and the Average Credit Spending Score of Three months.(</a:t>
            </a:r>
            <a:r>
              <a:rPr lang="en-IN" sz="2000" dirty="0" err="1"/>
              <a:t>April,May,June</a:t>
            </a:r>
            <a:r>
              <a:rPr lang="en-IN" sz="2000" dirty="0"/>
              <a:t>).</a:t>
            </a:r>
          </a:p>
          <a:p>
            <a:pPr marL="342900" indent="-342900">
              <a:buFont typeface="Arial" panose="020B0604020202020204" pitchFamily="34" charset="0"/>
              <a:buChar char="•"/>
            </a:pPr>
            <a:r>
              <a:rPr lang="en-IN" sz="2000" dirty="0"/>
              <a:t>We can see that Credit Spending score of Males is more than the spending of Females.</a:t>
            </a:r>
          </a:p>
        </p:txBody>
      </p:sp>
    </p:spTree>
    <p:extLst>
      <p:ext uri="{BB962C8B-B14F-4D97-AF65-F5344CB8AC3E}">
        <p14:creationId xmlns:p14="http://schemas.microsoft.com/office/powerpoint/2010/main" val="1696497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3FE4AF5-420C-427B-B309-CC07D441F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181" y="1717166"/>
            <a:ext cx="7142922" cy="2950913"/>
          </a:xfrm>
          <a:prstGeom prst="rect">
            <a:avLst/>
          </a:prstGeom>
        </p:spPr>
      </p:pic>
      <p:sp>
        <p:nvSpPr>
          <p:cNvPr id="5" name="TextBox 4">
            <a:extLst>
              <a:ext uri="{FF2B5EF4-FFF2-40B4-BE49-F238E27FC236}">
                <a16:creationId xmlns:a16="http://schemas.microsoft.com/office/drawing/2014/main" xmlns="" id="{B498BF3B-5C28-4ABB-BC8C-DAD90ACA06DB}"/>
              </a:ext>
            </a:extLst>
          </p:cNvPr>
          <p:cNvSpPr txBox="1"/>
          <p:nvPr/>
        </p:nvSpPr>
        <p:spPr>
          <a:xfrm flipH="1">
            <a:off x="2073301" y="4641575"/>
            <a:ext cx="8250141" cy="1600438"/>
          </a:xfrm>
          <a:prstGeom prst="rect">
            <a:avLst/>
          </a:prstGeom>
          <a:noFill/>
        </p:spPr>
        <p:txBody>
          <a:bodyPr wrap="square" rtlCol="0">
            <a:spAutoFit/>
          </a:bodyPr>
          <a:lstStyle/>
          <a:p>
            <a:pPr marL="342900" indent="-342900">
              <a:buFont typeface="Arial" panose="020B0604020202020204" pitchFamily="34" charset="0"/>
              <a:buChar char="•"/>
            </a:pPr>
            <a:r>
              <a:rPr lang="en-IN" sz="2000" dirty="0"/>
              <a:t>This is a </a:t>
            </a:r>
            <a:r>
              <a:rPr lang="en-IN" sz="2000" dirty="0" err="1"/>
              <a:t>Boxen</a:t>
            </a:r>
            <a:r>
              <a:rPr lang="en-IN" sz="2000" dirty="0"/>
              <a:t> plot showing the Relationship between the Gender and the Average Debit Spending Score of Three months.(</a:t>
            </a:r>
            <a:r>
              <a:rPr lang="en-IN" sz="2000" dirty="0" err="1"/>
              <a:t>April,May,June</a:t>
            </a:r>
            <a:r>
              <a:rPr lang="en-IN" sz="2000" dirty="0"/>
              <a:t>).</a:t>
            </a:r>
          </a:p>
          <a:p>
            <a:pPr marL="342900" indent="-342900">
              <a:buFont typeface="Arial" panose="020B0604020202020204" pitchFamily="34" charset="0"/>
              <a:buChar char="•"/>
            </a:pPr>
            <a:r>
              <a:rPr lang="en-IN" sz="2000" dirty="0"/>
              <a:t>We can see that Debit Spending score of Males is more than the spending of Females.</a:t>
            </a:r>
          </a:p>
          <a:p>
            <a:endParaRPr lang="en-IN" dirty="0"/>
          </a:p>
        </p:txBody>
      </p:sp>
      <p:sp>
        <p:nvSpPr>
          <p:cNvPr id="6" name="TextBox 5">
            <a:extLst>
              <a:ext uri="{FF2B5EF4-FFF2-40B4-BE49-F238E27FC236}">
                <a16:creationId xmlns:a16="http://schemas.microsoft.com/office/drawing/2014/main" xmlns="" id="{77D0CE90-4AEF-4ACA-9FAF-BC8B75475866}"/>
              </a:ext>
            </a:extLst>
          </p:cNvPr>
          <p:cNvSpPr txBox="1"/>
          <p:nvPr/>
        </p:nvSpPr>
        <p:spPr>
          <a:xfrm>
            <a:off x="1970929" y="727644"/>
            <a:ext cx="8250141" cy="830997"/>
          </a:xfrm>
          <a:prstGeom prst="rect">
            <a:avLst/>
          </a:prstGeom>
          <a:noFill/>
        </p:spPr>
        <p:txBody>
          <a:bodyPr wrap="square" rtlCol="0">
            <a:spAutoFit/>
          </a:bodyPr>
          <a:lstStyle/>
          <a:p>
            <a:r>
              <a:rPr lang="en-IN" sz="2400" b="1" dirty="0" err="1"/>
              <a:t>Realtionship</a:t>
            </a:r>
            <a:r>
              <a:rPr lang="en-IN" sz="2400" b="1" dirty="0"/>
              <a:t> between the Gender and Average Credit Card </a:t>
            </a:r>
            <a:r>
              <a:rPr lang="en-IN" sz="2400" b="1" dirty="0" err="1"/>
              <a:t>Spendings</a:t>
            </a:r>
            <a:r>
              <a:rPr lang="en-IN" sz="2400" b="1" dirty="0"/>
              <a:t> in 3 months</a:t>
            </a:r>
          </a:p>
        </p:txBody>
      </p:sp>
    </p:spTree>
    <p:extLst>
      <p:ext uri="{BB962C8B-B14F-4D97-AF65-F5344CB8AC3E}">
        <p14:creationId xmlns:p14="http://schemas.microsoft.com/office/powerpoint/2010/main" val="326571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1DF509A-6BB7-447C-BDAA-D7E277EC8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064" y="1605273"/>
            <a:ext cx="9409872" cy="3602831"/>
          </a:xfrm>
          <a:prstGeom prst="rect">
            <a:avLst/>
          </a:prstGeom>
        </p:spPr>
      </p:pic>
      <p:sp>
        <p:nvSpPr>
          <p:cNvPr id="4" name="TextBox 3">
            <a:extLst>
              <a:ext uri="{FF2B5EF4-FFF2-40B4-BE49-F238E27FC236}">
                <a16:creationId xmlns:a16="http://schemas.microsoft.com/office/drawing/2014/main" xmlns="" id="{EE0230E8-B0CC-4AA2-8A22-0AE676DA5340}"/>
              </a:ext>
            </a:extLst>
          </p:cNvPr>
          <p:cNvSpPr txBox="1"/>
          <p:nvPr/>
        </p:nvSpPr>
        <p:spPr>
          <a:xfrm flipH="1">
            <a:off x="1525655" y="757263"/>
            <a:ext cx="9409873" cy="830997"/>
          </a:xfrm>
          <a:prstGeom prst="rect">
            <a:avLst/>
          </a:prstGeom>
          <a:noFill/>
        </p:spPr>
        <p:txBody>
          <a:bodyPr wrap="square" rtlCol="0">
            <a:spAutoFit/>
          </a:bodyPr>
          <a:lstStyle/>
          <a:p>
            <a:r>
              <a:rPr lang="en-IN" sz="2400" b="1" dirty="0"/>
              <a:t>Relationship between Average Debit Card spend in 3 months according to Account Type</a:t>
            </a:r>
          </a:p>
        </p:txBody>
      </p:sp>
      <p:sp>
        <p:nvSpPr>
          <p:cNvPr id="5" name="TextBox 4">
            <a:extLst>
              <a:ext uri="{FF2B5EF4-FFF2-40B4-BE49-F238E27FC236}">
                <a16:creationId xmlns:a16="http://schemas.microsoft.com/office/drawing/2014/main" xmlns="" id="{A036A5C3-D4F3-40C6-8720-F0F402543FA6}"/>
              </a:ext>
            </a:extLst>
          </p:cNvPr>
          <p:cNvSpPr txBox="1"/>
          <p:nvPr/>
        </p:nvSpPr>
        <p:spPr>
          <a:xfrm flipH="1">
            <a:off x="1724437" y="5252727"/>
            <a:ext cx="8743126" cy="707886"/>
          </a:xfrm>
          <a:prstGeom prst="rect">
            <a:avLst/>
          </a:prstGeom>
          <a:noFill/>
        </p:spPr>
        <p:txBody>
          <a:bodyPr wrap="square" rtlCol="0">
            <a:spAutoFit/>
          </a:bodyPr>
          <a:lstStyle/>
          <a:p>
            <a:pPr marL="342900" indent="-342900">
              <a:buFont typeface="Arial" panose="020B0604020202020204" pitchFamily="34" charset="0"/>
              <a:buChar char="•"/>
            </a:pPr>
            <a:r>
              <a:rPr lang="en-IN" sz="2000" dirty="0"/>
              <a:t>The Majority of Current Account holder Debit Spending is more than Saving account holder in 3 months.</a:t>
            </a:r>
          </a:p>
        </p:txBody>
      </p:sp>
    </p:spTree>
    <p:extLst>
      <p:ext uri="{BB962C8B-B14F-4D97-AF65-F5344CB8AC3E}">
        <p14:creationId xmlns:p14="http://schemas.microsoft.com/office/powerpoint/2010/main" val="3623382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228A885-1742-469C-8363-D64737A33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 y="1709737"/>
            <a:ext cx="10020300" cy="3604385"/>
          </a:xfrm>
          <a:prstGeom prst="rect">
            <a:avLst/>
          </a:prstGeom>
        </p:spPr>
      </p:pic>
      <p:sp>
        <p:nvSpPr>
          <p:cNvPr id="5" name="TextBox 4">
            <a:extLst>
              <a:ext uri="{FF2B5EF4-FFF2-40B4-BE49-F238E27FC236}">
                <a16:creationId xmlns:a16="http://schemas.microsoft.com/office/drawing/2014/main" xmlns="" id="{C28DE1E3-4EC9-4FEC-8D28-79776F382230}"/>
              </a:ext>
            </a:extLst>
          </p:cNvPr>
          <p:cNvSpPr txBox="1"/>
          <p:nvPr/>
        </p:nvSpPr>
        <p:spPr>
          <a:xfrm flipH="1">
            <a:off x="1592578" y="878740"/>
            <a:ext cx="9006843" cy="830997"/>
          </a:xfrm>
          <a:prstGeom prst="rect">
            <a:avLst/>
          </a:prstGeom>
          <a:noFill/>
        </p:spPr>
        <p:txBody>
          <a:bodyPr wrap="square" rtlCol="0">
            <a:spAutoFit/>
          </a:bodyPr>
          <a:lstStyle/>
          <a:p>
            <a:r>
              <a:rPr lang="en-IN" sz="2400" b="1" dirty="0"/>
              <a:t>Relationship between Average Credit Card spend in 3 months according to Account Type</a:t>
            </a:r>
          </a:p>
        </p:txBody>
      </p:sp>
      <p:sp>
        <p:nvSpPr>
          <p:cNvPr id="6" name="TextBox 5">
            <a:extLst>
              <a:ext uri="{FF2B5EF4-FFF2-40B4-BE49-F238E27FC236}">
                <a16:creationId xmlns:a16="http://schemas.microsoft.com/office/drawing/2014/main" xmlns="" id="{0CE19175-04E5-4465-BE77-BB26729282EF}"/>
              </a:ext>
            </a:extLst>
          </p:cNvPr>
          <p:cNvSpPr txBox="1"/>
          <p:nvPr/>
        </p:nvSpPr>
        <p:spPr>
          <a:xfrm>
            <a:off x="1517373" y="5332929"/>
            <a:ext cx="9157252" cy="707886"/>
          </a:xfrm>
          <a:prstGeom prst="rect">
            <a:avLst/>
          </a:prstGeom>
          <a:noFill/>
        </p:spPr>
        <p:txBody>
          <a:bodyPr wrap="square" rtlCol="0">
            <a:spAutoFit/>
          </a:bodyPr>
          <a:lstStyle/>
          <a:p>
            <a:pPr marL="342900" indent="-342900">
              <a:buFont typeface="Arial" panose="020B0604020202020204" pitchFamily="34" charset="0"/>
              <a:buChar char="•"/>
            </a:pPr>
            <a:r>
              <a:rPr lang="en-IN" sz="2000" dirty="0"/>
              <a:t>The Majority of Current Account holder Debit Spending is more than Saving account holder in 3 months.</a:t>
            </a:r>
          </a:p>
        </p:txBody>
      </p:sp>
    </p:spTree>
    <p:extLst>
      <p:ext uri="{BB962C8B-B14F-4D97-AF65-F5344CB8AC3E}">
        <p14:creationId xmlns:p14="http://schemas.microsoft.com/office/powerpoint/2010/main" val="3288620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BB23804-9611-4187-811B-09519C869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78" y="1382656"/>
            <a:ext cx="9667461" cy="4620579"/>
          </a:xfrm>
          <a:prstGeom prst="rect">
            <a:avLst/>
          </a:prstGeom>
        </p:spPr>
      </p:pic>
      <p:sp>
        <p:nvSpPr>
          <p:cNvPr id="4" name="TextBox 3">
            <a:extLst>
              <a:ext uri="{FF2B5EF4-FFF2-40B4-BE49-F238E27FC236}">
                <a16:creationId xmlns:a16="http://schemas.microsoft.com/office/drawing/2014/main" xmlns="" id="{8A8A24C5-7E6E-43A8-8B5E-F62C62289458}"/>
              </a:ext>
            </a:extLst>
          </p:cNvPr>
          <p:cNvSpPr txBox="1"/>
          <p:nvPr/>
        </p:nvSpPr>
        <p:spPr>
          <a:xfrm flipH="1">
            <a:off x="1967284" y="854765"/>
            <a:ext cx="7694878" cy="461665"/>
          </a:xfrm>
          <a:prstGeom prst="rect">
            <a:avLst/>
          </a:prstGeom>
          <a:noFill/>
        </p:spPr>
        <p:txBody>
          <a:bodyPr wrap="square" rtlCol="0">
            <a:spAutoFit/>
          </a:bodyPr>
          <a:lstStyle/>
          <a:p>
            <a:r>
              <a:rPr lang="en-IN" sz="2400" b="1" dirty="0"/>
              <a:t>Visualization of </a:t>
            </a:r>
            <a:r>
              <a:rPr lang="en-IN" sz="2400" b="1" dirty="0" err="1"/>
              <a:t>Corelation</a:t>
            </a:r>
            <a:endParaRPr lang="en-IN" sz="2400" b="1" dirty="0"/>
          </a:p>
        </p:txBody>
      </p:sp>
    </p:spTree>
    <p:extLst>
      <p:ext uri="{BB962C8B-B14F-4D97-AF65-F5344CB8AC3E}">
        <p14:creationId xmlns:p14="http://schemas.microsoft.com/office/powerpoint/2010/main" val="574608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D839EA-41F1-4B0C-AFBF-1D996DCA8703}"/>
              </a:ext>
            </a:extLst>
          </p:cNvPr>
          <p:cNvSpPr>
            <a:spLocks noGrp="1"/>
          </p:cNvSpPr>
          <p:nvPr>
            <p:ph type="title"/>
          </p:nvPr>
        </p:nvSpPr>
        <p:spPr/>
        <p:txBody>
          <a:bodyPr/>
          <a:lstStyle/>
          <a:p>
            <a:r>
              <a:rPr lang="en-IN" dirty="0"/>
              <a:t>Model Building </a:t>
            </a:r>
          </a:p>
        </p:txBody>
      </p:sp>
      <p:sp>
        <p:nvSpPr>
          <p:cNvPr id="3" name="Content Placeholder 2">
            <a:extLst>
              <a:ext uri="{FF2B5EF4-FFF2-40B4-BE49-F238E27FC236}">
                <a16:creationId xmlns:a16="http://schemas.microsoft.com/office/drawing/2014/main" xmlns="" id="{02747D75-7A91-4655-9CB2-DB01E46848F5}"/>
              </a:ext>
            </a:extLst>
          </p:cNvPr>
          <p:cNvSpPr>
            <a:spLocks noGrp="1"/>
          </p:cNvSpPr>
          <p:nvPr>
            <p:ph idx="1"/>
          </p:nvPr>
        </p:nvSpPr>
        <p:spPr/>
        <p:txBody>
          <a:bodyPr/>
          <a:lstStyle/>
          <a:p>
            <a:r>
              <a:rPr lang="en-IN" dirty="0"/>
              <a:t>For model building we have done linear regression. </a:t>
            </a:r>
          </a:p>
          <a:p>
            <a:r>
              <a:rPr lang="en-IN" dirty="0"/>
              <a:t>We used other models such as </a:t>
            </a:r>
            <a:r>
              <a:rPr lang="en-IN" dirty="0" err="1"/>
              <a:t>RandomForestRegressor</a:t>
            </a:r>
            <a:r>
              <a:rPr lang="en-IN" dirty="0"/>
              <a:t>, </a:t>
            </a:r>
            <a:r>
              <a:rPr lang="en-IN" dirty="0" err="1"/>
              <a:t>RandomisedSearchCV</a:t>
            </a:r>
            <a:r>
              <a:rPr lang="en-IN"/>
              <a:t>.</a:t>
            </a:r>
            <a:endParaRPr lang="en-IN" dirty="0"/>
          </a:p>
          <a:p>
            <a:r>
              <a:rPr lang="en-IN" dirty="0"/>
              <a:t>The RMSLE score was similar and there was not much variance , Hence we chose to </a:t>
            </a:r>
            <a:r>
              <a:rPr lang="en-IN" dirty="0" err="1"/>
              <a:t>comitue</a:t>
            </a:r>
            <a:r>
              <a:rPr lang="en-IN" dirty="0"/>
              <a:t> with linear regression</a:t>
            </a:r>
          </a:p>
        </p:txBody>
      </p:sp>
    </p:spTree>
    <p:extLst>
      <p:ext uri="{BB962C8B-B14F-4D97-AF65-F5344CB8AC3E}">
        <p14:creationId xmlns:p14="http://schemas.microsoft.com/office/powerpoint/2010/main" val="1803551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8E4E67-1623-43EE-BEC7-FE5E009ADE26}"/>
              </a:ext>
            </a:extLst>
          </p:cNvPr>
          <p:cNvSpPr>
            <a:spLocks noGrp="1"/>
          </p:cNvSpPr>
          <p:nvPr>
            <p:ph type="title"/>
          </p:nvPr>
        </p:nvSpPr>
        <p:spPr/>
        <p:txBody>
          <a:bodyPr/>
          <a:lstStyle/>
          <a:p>
            <a:r>
              <a:rPr lang="en-IN" dirty="0"/>
              <a:t>CONCLUSION</a:t>
            </a:r>
          </a:p>
        </p:txBody>
      </p:sp>
      <p:graphicFrame>
        <p:nvGraphicFramePr>
          <p:cNvPr id="4" name="Table 4">
            <a:extLst>
              <a:ext uri="{FF2B5EF4-FFF2-40B4-BE49-F238E27FC236}">
                <a16:creationId xmlns:a16="http://schemas.microsoft.com/office/drawing/2014/main" xmlns="" id="{ECC92127-9154-4F0A-9EE2-DEA734D9FBF5}"/>
              </a:ext>
            </a:extLst>
          </p:cNvPr>
          <p:cNvGraphicFramePr>
            <a:graphicFrameLocks noGrp="1"/>
          </p:cNvGraphicFramePr>
          <p:nvPr>
            <p:ph idx="1"/>
            <p:extLst>
              <p:ext uri="{D42A27DB-BD31-4B8C-83A1-F6EECF244321}">
                <p14:modId xmlns:p14="http://schemas.microsoft.com/office/powerpoint/2010/main" val="2224068364"/>
              </p:ext>
            </p:extLst>
          </p:nvPr>
        </p:nvGraphicFramePr>
        <p:xfrm>
          <a:off x="1295400" y="2557463"/>
          <a:ext cx="9601200" cy="174244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xmlns="" val="2022222537"/>
                    </a:ext>
                  </a:extLst>
                </a:gridCol>
                <a:gridCol w="4800600">
                  <a:extLst>
                    <a:ext uri="{9D8B030D-6E8A-4147-A177-3AD203B41FA5}">
                      <a16:colId xmlns:a16="http://schemas.microsoft.com/office/drawing/2014/main" xmlns="" val="3079998649"/>
                    </a:ext>
                  </a:extLst>
                </a:gridCol>
              </a:tblGrid>
              <a:tr h="370840">
                <a:tc>
                  <a:txBody>
                    <a:bodyPr/>
                    <a:lstStyle/>
                    <a:p>
                      <a:r>
                        <a:rPr lang="en-IN" sz="2400" dirty="0">
                          <a:solidFill>
                            <a:schemeClr val="tx1"/>
                          </a:solidFill>
                        </a:rPr>
                        <a:t>Models</a:t>
                      </a:r>
                    </a:p>
                  </a:txBody>
                  <a:tcPr/>
                </a:tc>
                <a:tc>
                  <a:txBody>
                    <a:bodyPr/>
                    <a:lstStyle/>
                    <a:p>
                      <a:r>
                        <a:rPr kumimoji="0" lang="en-IN" sz="2400" b="1" i="0" u="none" strike="noStrike" kern="1200" cap="none" spc="0" normalizeH="0" baseline="0" noProof="0" dirty="0">
                          <a:ln>
                            <a:noFill/>
                          </a:ln>
                          <a:solidFill>
                            <a:schemeClr val="tx1"/>
                          </a:solidFill>
                          <a:effectLst/>
                          <a:uLnTx/>
                          <a:uFillTx/>
                          <a:latin typeface="+mn-lt"/>
                          <a:ea typeface="+mn-ea"/>
                          <a:cs typeface="+mn-cs"/>
                        </a:rPr>
                        <a:t>RMSLE score</a:t>
                      </a:r>
                      <a:endParaRPr lang="en-IN" b="1" dirty="0">
                        <a:solidFill>
                          <a:schemeClr val="tx1"/>
                        </a:solidFill>
                      </a:endParaRPr>
                    </a:p>
                  </a:txBody>
                  <a:tcPr/>
                </a:tc>
                <a:extLst>
                  <a:ext uri="{0D108BD9-81ED-4DB2-BD59-A6C34878D82A}">
                    <a16:rowId xmlns:a16="http://schemas.microsoft.com/office/drawing/2014/main" xmlns="" val="1524737529"/>
                  </a:ext>
                </a:extLst>
              </a:tr>
              <a:tr h="370840">
                <a:tc>
                  <a:txBody>
                    <a:bodyPr/>
                    <a:lstStyle/>
                    <a:p>
                      <a:r>
                        <a:rPr lang="en-IN" sz="2400" dirty="0" err="1"/>
                        <a:t>RandomForestRegressor</a:t>
                      </a:r>
                      <a:endParaRPr lang="en-IN" sz="2400" dirty="0"/>
                    </a:p>
                  </a:txBody>
                  <a:tcPr/>
                </a:tc>
                <a:tc>
                  <a:txBody>
                    <a:bodyPr/>
                    <a:lstStyle/>
                    <a:p>
                      <a:r>
                        <a:rPr lang="en-IN" sz="2400" dirty="0"/>
                        <a:t>1.61</a:t>
                      </a:r>
                    </a:p>
                  </a:txBody>
                  <a:tcPr/>
                </a:tc>
                <a:extLst>
                  <a:ext uri="{0D108BD9-81ED-4DB2-BD59-A6C34878D82A}">
                    <a16:rowId xmlns:a16="http://schemas.microsoft.com/office/drawing/2014/main" xmlns="" val="2588750261"/>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xmlns="" val="2931813794"/>
                  </a:ext>
                </a:extLst>
              </a:tr>
              <a:tr h="370840">
                <a:tc>
                  <a:txBody>
                    <a:bodyPr/>
                    <a:lstStyle/>
                    <a:p>
                      <a:r>
                        <a:rPr lang="en-IN" sz="2400" dirty="0"/>
                        <a:t>linear regression</a:t>
                      </a:r>
                    </a:p>
                  </a:txBody>
                  <a:tcPr/>
                </a:tc>
                <a:tc>
                  <a:txBody>
                    <a:bodyPr/>
                    <a:lstStyle/>
                    <a:p>
                      <a:r>
                        <a:rPr lang="en-IN" sz="2400" dirty="0"/>
                        <a:t>1.63</a:t>
                      </a:r>
                    </a:p>
                  </a:txBody>
                  <a:tcPr/>
                </a:tc>
                <a:extLst>
                  <a:ext uri="{0D108BD9-81ED-4DB2-BD59-A6C34878D82A}">
                    <a16:rowId xmlns:a16="http://schemas.microsoft.com/office/drawing/2014/main" xmlns="" val="3342727256"/>
                  </a:ext>
                </a:extLst>
              </a:tr>
            </a:tbl>
          </a:graphicData>
        </a:graphic>
      </p:graphicFrame>
    </p:spTree>
    <p:extLst>
      <p:ext uri="{BB962C8B-B14F-4D97-AF65-F5344CB8AC3E}">
        <p14:creationId xmlns:p14="http://schemas.microsoft.com/office/powerpoint/2010/main" val="2887762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80B47C-BA4F-4CBA-A69B-6471F4C7D47F}"/>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xmlns="" id="{01DEE722-F9BB-490D-A69F-4F8E848FF523}"/>
              </a:ext>
            </a:extLst>
          </p:cNvPr>
          <p:cNvSpPr>
            <a:spLocks noGrp="1"/>
          </p:cNvSpPr>
          <p:nvPr>
            <p:ph idx="1"/>
          </p:nvPr>
        </p:nvSpPr>
        <p:spPr/>
        <p:txBody>
          <a:bodyPr>
            <a:normAutofit fontScale="85000" lnSpcReduction="20000"/>
          </a:bodyPr>
          <a:lstStyle/>
          <a:p>
            <a:r>
              <a:rPr lang="en-IN" dirty="0"/>
              <a:t>The Common Man Bank Ltd (CMB) wants to understand these patterns thoroughly and get insights on the customer details and the spending patterns. So from their database, they have prepared the data of sample customers and their transaction history</a:t>
            </a:r>
          </a:p>
          <a:p>
            <a:r>
              <a:rPr lang="en-IN" dirty="0"/>
              <a:t>The Spends and Consumption Patterns of Credit Cards allow banks to build the to build strategic partnerships with vendors for discounts or other plans to reward and retain customers.</a:t>
            </a:r>
          </a:p>
          <a:p>
            <a:r>
              <a:rPr lang="en-IN" dirty="0"/>
              <a:t>Banks can </a:t>
            </a:r>
            <a:r>
              <a:rPr lang="en-IN" dirty="0" err="1"/>
              <a:t>visulaize</a:t>
            </a:r>
            <a:r>
              <a:rPr lang="en-IN" dirty="0"/>
              <a:t> from the spending patterns and profile people based on spending and tailor the loans or financial products based on those.</a:t>
            </a:r>
          </a:p>
          <a:p>
            <a:r>
              <a:rPr lang="en-IN" dirty="0"/>
              <a:t>It will be helpful for a bank to understand the relationship between the customer profile and their spending patterns.</a:t>
            </a:r>
          </a:p>
          <a:p>
            <a:endParaRPr lang="en-IN" dirty="0"/>
          </a:p>
        </p:txBody>
      </p:sp>
    </p:spTree>
    <p:extLst>
      <p:ext uri="{BB962C8B-B14F-4D97-AF65-F5344CB8AC3E}">
        <p14:creationId xmlns:p14="http://schemas.microsoft.com/office/powerpoint/2010/main" val="145447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6CD2523-7C48-44F0-8944-F6F769643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184" y="761173"/>
            <a:ext cx="6904382" cy="3704438"/>
          </a:xfrm>
          <a:prstGeom prst="rect">
            <a:avLst/>
          </a:prstGeom>
        </p:spPr>
      </p:pic>
      <p:sp>
        <p:nvSpPr>
          <p:cNvPr id="4" name="TextBox 3">
            <a:extLst>
              <a:ext uri="{FF2B5EF4-FFF2-40B4-BE49-F238E27FC236}">
                <a16:creationId xmlns:a16="http://schemas.microsoft.com/office/drawing/2014/main" xmlns="" id="{D88883EB-F257-4674-911C-F09F85DAB654}"/>
              </a:ext>
            </a:extLst>
          </p:cNvPr>
          <p:cNvSpPr txBox="1"/>
          <p:nvPr/>
        </p:nvSpPr>
        <p:spPr>
          <a:xfrm>
            <a:off x="1775791" y="4465611"/>
            <a:ext cx="9090992" cy="1631216"/>
          </a:xfrm>
          <a:prstGeom prst="rect">
            <a:avLst/>
          </a:prstGeom>
          <a:noFill/>
        </p:spPr>
        <p:txBody>
          <a:bodyPr wrap="square" rtlCol="0">
            <a:spAutoFit/>
          </a:bodyPr>
          <a:lstStyle/>
          <a:p>
            <a:r>
              <a:rPr lang="en-IN" sz="2000" dirty="0"/>
              <a:t>Pie chart of Gender stating that there are 86% females and 13% Males as credit card consumers.</a:t>
            </a:r>
          </a:p>
          <a:p>
            <a:r>
              <a:rPr lang="en-IN" sz="2000" b="1" dirty="0"/>
              <a:t>Count</a:t>
            </a:r>
            <a:r>
              <a:rPr lang="en-IN" sz="2000" dirty="0"/>
              <a:t>:-</a:t>
            </a:r>
          </a:p>
          <a:p>
            <a:r>
              <a:rPr lang="en-IN" sz="2000" dirty="0"/>
              <a:t>Male=11077 </a:t>
            </a:r>
          </a:p>
          <a:p>
            <a:r>
              <a:rPr lang="en-IN" sz="2000" dirty="0"/>
              <a:t>Female= 1767</a:t>
            </a:r>
          </a:p>
        </p:txBody>
      </p:sp>
    </p:spTree>
    <p:extLst>
      <p:ext uri="{BB962C8B-B14F-4D97-AF65-F5344CB8AC3E}">
        <p14:creationId xmlns:p14="http://schemas.microsoft.com/office/powerpoint/2010/main" val="2658600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BAB7445-2BFD-466A-875F-820638AFF0B8}"/>
              </a:ext>
            </a:extLst>
          </p:cNvPr>
          <p:cNvSpPr txBox="1"/>
          <p:nvPr/>
        </p:nvSpPr>
        <p:spPr>
          <a:xfrm flipH="1">
            <a:off x="1526981" y="808383"/>
            <a:ext cx="9138038" cy="646331"/>
          </a:xfrm>
          <a:prstGeom prst="rect">
            <a:avLst/>
          </a:prstGeom>
          <a:noFill/>
        </p:spPr>
        <p:txBody>
          <a:bodyPr wrap="square" rtlCol="0">
            <a:spAutoFit/>
          </a:bodyPr>
          <a:lstStyle/>
          <a:p>
            <a:r>
              <a:rPr lang="en-IN" sz="3600" dirty="0"/>
              <a:t>             Handling Outliers in dataset.</a:t>
            </a:r>
          </a:p>
        </p:txBody>
      </p:sp>
      <p:pic>
        <p:nvPicPr>
          <p:cNvPr id="4" name="Picture 3">
            <a:extLst>
              <a:ext uri="{FF2B5EF4-FFF2-40B4-BE49-F238E27FC236}">
                <a16:creationId xmlns:a16="http://schemas.microsoft.com/office/drawing/2014/main" xmlns="" id="{7B4095D8-690A-481D-A040-3282FA5D6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939" y="1651138"/>
            <a:ext cx="6347791" cy="3066636"/>
          </a:xfrm>
          <a:prstGeom prst="rect">
            <a:avLst/>
          </a:prstGeom>
        </p:spPr>
      </p:pic>
      <p:sp>
        <p:nvSpPr>
          <p:cNvPr id="5" name="TextBox 4">
            <a:extLst>
              <a:ext uri="{FF2B5EF4-FFF2-40B4-BE49-F238E27FC236}">
                <a16:creationId xmlns:a16="http://schemas.microsoft.com/office/drawing/2014/main" xmlns="" id="{144A5323-C654-48CF-B286-9F53801DCE9B}"/>
              </a:ext>
            </a:extLst>
          </p:cNvPr>
          <p:cNvSpPr txBox="1"/>
          <p:nvPr/>
        </p:nvSpPr>
        <p:spPr>
          <a:xfrm>
            <a:off x="1921565" y="4717774"/>
            <a:ext cx="8057321" cy="1569660"/>
          </a:xfrm>
          <a:prstGeom prst="rect">
            <a:avLst/>
          </a:prstGeom>
          <a:noFill/>
        </p:spPr>
        <p:txBody>
          <a:bodyPr wrap="square" rtlCol="0">
            <a:spAutoFit/>
          </a:bodyPr>
          <a:lstStyle/>
          <a:p>
            <a:r>
              <a:rPr lang="en-IN" sz="2400" dirty="0"/>
              <a:t>As we can observe that there are outliers in Age column.</a:t>
            </a:r>
          </a:p>
          <a:p>
            <a:r>
              <a:rPr lang="en-IN" sz="2400" dirty="0"/>
              <a:t>The Age is more than 200.</a:t>
            </a:r>
          </a:p>
          <a:p>
            <a:r>
              <a:rPr lang="en-IN" sz="2400" dirty="0"/>
              <a:t>So to deal with this </a:t>
            </a:r>
            <a:r>
              <a:rPr lang="en-IN" sz="2400" dirty="0" err="1"/>
              <a:t>ouliers</a:t>
            </a:r>
            <a:r>
              <a:rPr lang="en-IN" sz="2400" dirty="0"/>
              <a:t> we need to perform some Feature Engineering.</a:t>
            </a:r>
          </a:p>
        </p:txBody>
      </p:sp>
    </p:spTree>
    <p:extLst>
      <p:ext uri="{BB962C8B-B14F-4D97-AF65-F5344CB8AC3E}">
        <p14:creationId xmlns:p14="http://schemas.microsoft.com/office/powerpoint/2010/main" val="1017814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E8A0166-4E39-4268-B641-4C83FAFA5F84}"/>
              </a:ext>
            </a:extLst>
          </p:cNvPr>
          <p:cNvSpPr txBox="1"/>
          <p:nvPr/>
        </p:nvSpPr>
        <p:spPr>
          <a:xfrm flipH="1">
            <a:off x="1961322" y="1192696"/>
            <a:ext cx="8203094" cy="707886"/>
          </a:xfrm>
          <a:prstGeom prst="rect">
            <a:avLst/>
          </a:prstGeom>
          <a:noFill/>
        </p:spPr>
        <p:txBody>
          <a:bodyPr wrap="square" rtlCol="0">
            <a:spAutoFit/>
          </a:bodyPr>
          <a:lstStyle/>
          <a:p>
            <a:r>
              <a:rPr lang="en-IN" sz="2000" dirty="0"/>
              <a:t>So to deal with </a:t>
            </a:r>
            <a:r>
              <a:rPr lang="en-IN" sz="2000" dirty="0" err="1"/>
              <a:t>ouliers</a:t>
            </a:r>
            <a:r>
              <a:rPr lang="en-IN" sz="2000" dirty="0"/>
              <a:t> in Age column, We had substituted the Age above 75</a:t>
            </a:r>
          </a:p>
          <a:p>
            <a:r>
              <a:rPr lang="en-IN" sz="2000" dirty="0"/>
              <a:t>with the Median values.</a:t>
            </a:r>
          </a:p>
        </p:txBody>
      </p:sp>
      <p:pic>
        <p:nvPicPr>
          <p:cNvPr id="6" name="Picture 5">
            <a:extLst>
              <a:ext uri="{FF2B5EF4-FFF2-40B4-BE49-F238E27FC236}">
                <a16:creationId xmlns:a16="http://schemas.microsoft.com/office/drawing/2014/main" xmlns="" id="{286ABE8A-7E9F-4449-AEA8-8CE7F70C7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087" y="2181225"/>
            <a:ext cx="7673009" cy="3371436"/>
          </a:xfrm>
          <a:prstGeom prst="rect">
            <a:avLst/>
          </a:prstGeom>
        </p:spPr>
      </p:pic>
    </p:spTree>
    <p:extLst>
      <p:ext uri="{BB962C8B-B14F-4D97-AF65-F5344CB8AC3E}">
        <p14:creationId xmlns:p14="http://schemas.microsoft.com/office/powerpoint/2010/main" val="1680618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BA21DF-1570-4664-B3A5-383EC31E8973}"/>
              </a:ext>
            </a:extLst>
          </p:cNvPr>
          <p:cNvSpPr>
            <a:spLocks noGrp="1"/>
          </p:cNvSpPr>
          <p:nvPr>
            <p:ph type="title"/>
          </p:nvPr>
        </p:nvSpPr>
        <p:spPr>
          <a:xfrm>
            <a:off x="1295402" y="677332"/>
            <a:ext cx="9601196" cy="1303867"/>
          </a:xfrm>
        </p:spPr>
        <p:txBody>
          <a:bodyPr>
            <a:normAutofit fontScale="90000"/>
          </a:bodyPr>
          <a:lstStyle/>
          <a:p>
            <a:r>
              <a:rPr lang="en-IN" b="1" dirty="0"/>
              <a:t>Count of Male and Females according to their Ages</a:t>
            </a:r>
          </a:p>
        </p:txBody>
      </p:sp>
      <p:pic>
        <p:nvPicPr>
          <p:cNvPr id="5" name="Content Placeholder 4">
            <a:extLst>
              <a:ext uri="{FF2B5EF4-FFF2-40B4-BE49-F238E27FC236}">
                <a16:creationId xmlns:a16="http://schemas.microsoft.com/office/drawing/2014/main" xmlns="" id="{422A7FA5-E841-43EA-BE2C-2C4ACC3439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922" y="2007703"/>
            <a:ext cx="10257183" cy="3558210"/>
          </a:xfrm>
        </p:spPr>
      </p:pic>
      <p:sp>
        <p:nvSpPr>
          <p:cNvPr id="6" name="TextBox 5">
            <a:extLst>
              <a:ext uri="{FF2B5EF4-FFF2-40B4-BE49-F238E27FC236}">
                <a16:creationId xmlns:a16="http://schemas.microsoft.com/office/drawing/2014/main" xmlns="" id="{D94CC982-4786-4620-8F27-C81C93AF509E}"/>
              </a:ext>
            </a:extLst>
          </p:cNvPr>
          <p:cNvSpPr txBox="1"/>
          <p:nvPr/>
        </p:nvSpPr>
        <p:spPr>
          <a:xfrm>
            <a:off x="1855304" y="5539409"/>
            <a:ext cx="9250018" cy="707886"/>
          </a:xfrm>
          <a:prstGeom prst="rect">
            <a:avLst/>
          </a:prstGeom>
          <a:noFill/>
        </p:spPr>
        <p:txBody>
          <a:bodyPr wrap="square" rtlCol="0">
            <a:spAutoFit/>
          </a:bodyPr>
          <a:lstStyle/>
          <a:p>
            <a:r>
              <a:rPr lang="en-IN" sz="2000" dirty="0"/>
              <a:t>In above </a:t>
            </a:r>
            <a:r>
              <a:rPr lang="en-IN" sz="2000" dirty="0" err="1"/>
              <a:t>graph,the</a:t>
            </a:r>
            <a:r>
              <a:rPr lang="en-IN" sz="2000" dirty="0"/>
              <a:t> blue bar indicates Males and Orange indicates Females.</a:t>
            </a:r>
          </a:p>
          <a:p>
            <a:r>
              <a:rPr lang="en-IN" sz="2000" dirty="0"/>
              <a:t>The count of Males is more than the Females.</a:t>
            </a:r>
          </a:p>
        </p:txBody>
      </p:sp>
    </p:spTree>
    <p:extLst>
      <p:ext uri="{BB962C8B-B14F-4D97-AF65-F5344CB8AC3E}">
        <p14:creationId xmlns:p14="http://schemas.microsoft.com/office/powerpoint/2010/main" val="329146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5B4DBCC-40AB-432A-8538-578A1545B1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199" y="2340880"/>
            <a:ext cx="5592417" cy="3503329"/>
          </a:xfrm>
          <a:prstGeom prst="rect">
            <a:avLst/>
          </a:prstGeom>
        </p:spPr>
      </p:pic>
      <p:pic>
        <p:nvPicPr>
          <p:cNvPr id="3" name="Picture 2">
            <a:extLst>
              <a:ext uri="{FF2B5EF4-FFF2-40B4-BE49-F238E27FC236}">
                <a16:creationId xmlns:a16="http://schemas.microsoft.com/office/drawing/2014/main" xmlns="" id="{54E786BA-277B-4D24-A751-76C9E5794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74" y="2340880"/>
            <a:ext cx="4518991" cy="3503329"/>
          </a:xfrm>
          <a:prstGeom prst="rect">
            <a:avLst/>
          </a:prstGeom>
        </p:spPr>
      </p:pic>
      <p:sp>
        <p:nvSpPr>
          <p:cNvPr id="10" name="TextBox 9">
            <a:extLst>
              <a:ext uri="{FF2B5EF4-FFF2-40B4-BE49-F238E27FC236}">
                <a16:creationId xmlns:a16="http://schemas.microsoft.com/office/drawing/2014/main" xmlns="" id="{DD6E5919-5776-427E-B529-6A78D91C0F07}"/>
              </a:ext>
            </a:extLst>
          </p:cNvPr>
          <p:cNvSpPr txBox="1"/>
          <p:nvPr/>
        </p:nvSpPr>
        <p:spPr>
          <a:xfrm flipH="1">
            <a:off x="1715492" y="1325217"/>
            <a:ext cx="5241898" cy="707886"/>
          </a:xfrm>
          <a:prstGeom prst="rect">
            <a:avLst/>
          </a:prstGeom>
          <a:noFill/>
        </p:spPr>
        <p:txBody>
          <a:bodyPr wrap="square" rtlCol="0">
            <a:spAutoFit/>
          </a:bodyPr>
          <a:lstStyle/>
          <a:p>
            <a:r>
              <a:rPr lang="en-IN" sz="2000" dirty="0" err="1"/>
              <a:t>Displot</a:t>
            </a:r>
            <a:r>
              <a:rPr lang="en-IN" sz="2000" dirty="0"/>
              <a:t> of Investment 1 i.e.</a:t>
            </a:r>
          </a:p>
          <a:p>
            <a:r>
              <a:rPr lang="en-IN" sz="2000" dirty="0" err="1"/>
              <a:t>Demat</a:t>
            </a:r>
            <a:r>
              <a:rPr lang="en-IN" sz="2000" dirty="0"/>
              <a:t> Investment in June</a:t>
            </a:r>
          </a:p>
        </p:txBody>
      </p:sp>
      <p:sp>
        <p:nvSpPr>
          <p:cNvPr id="11" name="TextBox 10">
            <a:extLst>
              <a:ext uri="{FF2B5EF4-FFF2-40B4-BE49-F238E27FC236}">
                <a16:creationId xmlns:a16="http://schemas.microsoft.com/office/drawing/2014/main" xmlns="" id="{9A56C0D1-1D5F-4446-8BB1-12DFFCC310E5}"/>
              </a:ext>
            </a:extLst>
          </p:cNvPr>
          <p:cNvSpPr txBox="1"/>
          <p:nvPr/>
        </p:nvSpPr>
        <p:spPr>
          <a:xfrm flipH="1">
            <a:off x="7056118" y="1325217"/>
            <a:ext cx="3823916" cy="707886"/>
          </a:xfrm>
          <a:prstGeom prst="rect">
            <a:avLst/>
          </a:prstGeom>
          <a:noFill/>
        </p:spPr>
        <p:txBody>
          <a:bodyPr wrap="square" rtlCol="0">
            <a:spAutoFit/>
          </a:bodyPr>
          <a:lstStyle/>
          <a:p>
            <a:r>
              <a:rPr lang="en-IN" sz="2000" dirty="0" err="1"/>
              <a:t>Displot</a:t>
            </a:r>
            <a:r>
              <a:rPr lang="en-IN" sz="2000" dirty="0"/>
              <a:t> of Investment 2 </a:t>
            </a:r>
            <a:r>
              <a:rPr lang="en-IN" sz="2000" dirty="0" err="1"/>
              <a:t>i.e</a:t>
            </a:r>
            <a:r>
              <a:rPr lang="en-IN" sz="2000" dirty="0"/>
              <a:t> Fixed deposit investment </a:t>
            </a:r>
            <a:r>
              <a:rPr lang="en-IN" sz="2000" dirty="0" err="1"/>
              <a:t>inJune</a:t>
            </a:r>
            <a:r>
              <a:rPr lang="en-IN" sz="2000" dirty="0"/>
              <a:t>.</a:t>
            </a:r>
          </a:p>
        </p:txBody>
      </p:sp>
    </p:spTree>
    <p:extLst>
      <p:ext uri="{BB962C8B-B14F-4D97-AF65-F5344CB8AC3E}">
        <p14:creationId xmlns:p14="http://schemas.microsoft.com/office/powerpoint/2010/main" val="556767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3BFB03E-2A15-4F9D-90D8-9667FB419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36" y="2358887"/>
            <a:ext cx="4929807" cy="3869635"/>
          </a:xfrm>
          <a:prstGeom prst="rect">
            <a:avLst/>
          </a:prstGeom>
        </p:spPr>
      </p:pic>
      <p:pic>
        <p:nvPicPr>
          <p:cNvPr id="3" name="Picture 2">
            <a:extLst>
              <a:ext uri="{FF2B5EF4-FFF2-40B4-BE49-F238E27FC236}">
                <a16:creationId xmlns:a16="http://schemas.microsoft.com/office/drawing/2014/main" xmlns="" id="{9B586C2E-8B92-452D-B015-C9C25CB9A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639" y="2358887"/>
            <a:ext cx="5419725" cy="3869635"/>
          </a:xfrm>
          <a:prstGeom prst="rect">
            <a:avLst/>
          </a:prstGeom>
        </p:spPr>
      </p:pic>
      <p:sp>
        <p:nvSpPr>
          <p:cNvPr id="4" name="TextBox 3">
            <a:extLst>
              <a:ext uri="{FF2B5EF4-FFF2-40B4-BE49-F238E27FC236}">
                <a16:creationId xmlns:a16="http://schemas.microsoft.com/office/drawing/2014/main" xmlns="" id="{69EC3B43-B988-4CE9-BEAF-7F3A82E79196}"/>
              </a:ext>
            </a:extLst>
          </p:cNvPr>
          <p:cNvSpPr txBox="1"/>
          <p:nvPr/>
        </p:nvSpPr>
        <p:spPr>
          <a:xfrm>
            <a:off x="967409" y="1272209"/>
            <a:ext cx="3776870" cy="984885"/>
          </a:xfrm>
          <a:prstGeom prst="rect">
            <a:avLst/>
          </a:prstGeom>
          <a:noFill/>
        </p:spPr>
        <p:txBody>
          <a:bodyPr wrap="square" rtlCol="0">
            <a:spAutoFit/>
          </a:bodyPr>
          <a:lstStyle/>
          <a:p>
            <a:r>
              <a:rPr lang="en-IN" sz="2000" dirty="0" err="1"/>
              <a:t>Displot</a:t>
            </a:r>
            <a:r>
              <a:rPr lang="en-IN" sz="2000" dirty="0"/>
              <a:t> of Investment 3 i.e. Life Insurance investment in June.</a:t>
            </a:r>
          </a:p>
          <a:p>
            <a:endParaRPr lang="en-IN" dirty="0"/>
          </a:p>
        </p:txBody>
      </p:sp>
      <p:sp>
        <p:nvSpPr>
          <p:cNvPr id="5" name="TextBox 4">
            <a:extLst>
              <a:ext uri="{FF2B5EF4-FFF2-40B4-BE49-F238E27FC236}">
                <a16:creationId xmlns:a16="http://schemas.microsoft.com/office/drawing/2014/main" xmlns="" id="{9958E194-ABA9-4986-A9A5-17AC8CF1A5D0}"/>
              </a:ext>
            </a:extLst>
          </p:cNvPr>
          <p:cNvSpPr txBox="1"/>
          <p:nvPr/>
        </p:nvSpPr>
        <p:spPr>
          <a:xfrm>
            <a:off x="6096000" y="1404730"/>
            <a:ext cx="4651513" cy="707886"/>
          </a:xfrm>
          <a:prstGeom prst="rect">
            <a:avLst/>
          </a:prstGeom>
          <a:noFill/>
        </p:spPr>
        <p:txBody>
          <a:bodyPr wrap="square" rtlCol="0">
            <a:spAutoFit/>
          </a:bodyPr>
          <a:lstStyle/>
          <a:p>
            <a:r>
              <a:rPr lang="en-IN" sz="2000" dirty="0" err="1"/>
              <a:t>Displot</a:t>
            </a:r>
            <a:r>
              <a:rPr lang="en-IN" sz="2000" dirty="0"/>
              <a:t> of Investment 4 </a:t>
            </a:r>
            <a:r>
              <a:rPr lang="en-IN" sz="2000" dirty="0" err="1"/>
              <a:t>i.e</a:t>
            </a:r>
            <a:endParaRPr lang="en-IN" sz="2000" dirty="0"/>
          </a:p>
          <a:p>
            <a:r>
              <a:rPr lang="en-IN" sz="2000" dirty="0"/>
              <a:t>General Insurance in June.</a:t>
            </a:r>
          </a:p>
        </p:txBody>
      </p:sp>
    </p:spTree>
    <p:extLst>
      <p:ext uri="{BB962C8B-B14F-4D97-AF65-F5344CB8AC3E}">
        <p14:creationId xmlns:p14="http://schemas.microsoft.com/office/powerpoint/2010/main" val="3129904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9AB7AC0-76DB-4326-9847-7A134245F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341" y="2505489"/>
            <a:ext cx="5381625" cy="3654701"/>
          </a:xfrm>
          <a:prstGeom prst="rect">
            <a:avLst/>
          </a:prstGeom>
        </p:spPr>
      </p:pic>
      <p:pic>
        <p:nvPicPr>
          <p:cNvPr id="3" name="Picture 2">
            <a:extLst>
              <a:ext uri="{FF2B5EF4-FFF2-40B4-BE49-F238E27FC236}">
                <a16:creationId xmlns:a16="http://schemas.microsoft.com/office/drawing/2014/main" xmlns="" id="{31878DFE-ED81-45CB-B88A-9D1061F0B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7425" y="2373796"/>
            <a:ext cx="5410200" cy="3918088"/>
          </a:xfrm>
          <a:prstGeom prst="rect">
            <a:avLst/>
          </a:prstGeom>
        </p:spPr>
      </p:pic>
      <p:sp>
        <p:nvSpPr>
          <p:cNvPr id="4" name="TextBox 3">
            <a:extLst>
              <a:ext uri="{FF2B5EF4-FFF2-40B4-BE49-F238E27FC236}">
                <a16:creationId xmlns:a16="http://schemas.microsoft.com/office/drawing/2014/main" xmlns="" id="{A27090BB-0475-481A-BE8C-A84FEFEF13D3}"/>
              </a:ext>
            </a:extLst>
          </p:cNvPr>
          <p:cNvSpPr txBox="1"/>
          <p:nvPr/>
        </p:nvSpPr>
        <p:spPr>
          <a:xfrm>
            <a:off x="1524000" y="1338470"/>
            <a:ext cx="9289774" cy="707886"/>
          </a:xfrm>
          <a:prstGeom prst="rect">
            <a:avLst/>
          </a:prstGeom>
          <a:noFill/>
        </p:spPr>
        <p:txBody>
          <a:bodyPr wrap="square" rtlCol="0">
            <a:spAutoFit/>
          </a:bodyPr>
          <a:lstStyle/>
          <a:p>
            <a:r>
              <a:rPr lang="en-IN" sz="2000" dirty="0"/>
              <a:t>Average </a:t>
            </a:r>
            <a:r>
              <a:rPr lang="en-IN" sz="2000" dirty="0" err="1"/>
              <a:t>Displot</a:t>
            </a:r>
            <a:r>
              <a:rPr lang="en-IN" sz="2000" dirty="0"/>
              <a:t> of Debit consumption of 3 months and Average </a:t>
            </a:r>
            <a:r>
              <a:rPr lang="en-IN" sz="2000" dirty="0" err="1"/>
              <a:t>Displot</a:t>
            </a:r>
            <a:r>
              <a:rPr lang="en-IN" sz="2000" dirty="0"/>
              <a:t> of Credit consumption of 3 months.</a:t>
            </a:r>
          </a:p>
        </p:txBody>
      </p:sp>
    </p:spTree>
    <p:extLst>
      <p:ext uri="{BB962C8B-B14F-4D97-AF65-F5344CB8AC3E}">
        <p14:creationId xmlns:p14="http://schemas.microsoft.com/office/powerpoint/2010/main" val="19082025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766</TotalTime>
  <Words>537</Words>
  <Application>Microsoft Office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Arial Black</vt:lpstr>
      <vt:lpstr>Garamond</vt:lpstr>
      <vt:lpstr>Organic</vt:lpstr>
      <vt:lpstr>Credit Card Consumption</vt:lpstr>
      <vt:lpstr>Problem Statement</vt:lpstr>
      <vt:lpstr>PowerPoint Presentation</vt:lpstr>
      <vt:lpstr>PowerPoint Presentation</vt:lpstr>
      <vt:lpstr>PowerPoint Presentation</vt:lpstr>
      <vt:lpstr>Count of Male and Females according to their 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sachin singh</cp:lastModifiedBy>
  <cp:revision>35</cp:revision>
  <dcterms:created xsi:type="dcterms:W3CDTF">2020-02-27T08:26:34Z</dcterms:created>
  <dcterms:modified xsi:type="dcterms:W3CDTF">2020-03-07T11:21:49Z</dcterms:modified>
</cp:coreProperties>
</file>