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11"/>
  </p:notesMasterIdLst>
  <p:handoutMasterIdLst>
    <p:handoutMasterId r:id="rId12"/>
  </p:handoutMasterIdLst>
  <p:sldIdLst>
    <p:sldId id="256" r:id="rId2"/>
    <p:sldId id="271" r:id="rId3"/>
    <p:sldId id="283" r:id="rId4"/>
    <p:sldId id="284" r:id="rId5"/>
    <p:sldId id="285" r:id="rId6"/>
    <p:sldId id="297" r:id="rId7"/>
    <p:sldId id="298" r:id="rId8"/>
    <p:sldId id="286" r:id="rId9"/>
    <p:sldId id="29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D24726"/>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CE5D8-45DF-479D-BF68-3B2872E01E60}" v="28" dt="2022-12-06T13:26:25.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5" d="100"/>
          <a:sy n="85" d="100"/>
        </p:scale>
        <p:origin x="590"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058584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12/6/2022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9860EDB8-5305-433F-BE41-D7A86D811DB3}"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5575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351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616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42357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12/6/2022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789077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11096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336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289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055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EEBAAA-29B5-4AF5-BC5F-7E580C29002D}" type="datetimeFigureOut">
              <a:rPr lang="en-US" smtClean="0"/>
              <a:pPr/>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94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pPr/>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865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pPr/>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97875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064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BEEBAAA-29B5-4AF5-BC5F-7E580C29002D}" type="datetimeFigureOut">
              <a:rPr lang="en-US" smtClean="0"/>
              <a:pPr/>
              <a:t>12/6/2022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0076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BEEBAAA-29B5-4AF5-BC5F-7E580C29002D}" type="datetimeFigureOut">
              <a:rPr lang="en-US" smtClean="0"/>
              <a:pPr/>
              <a:t>12/6/2022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860EDB8-5305-433F-BE41-D7A86D811DB3}"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F92C9AA-8B4E-3F35-DAF1-FD5E4C8CFC2F}"/>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a:extLst>
              <a:ext uri="{FF2B5EF4-FFF2-40B4-BE49-F238E27FC236}">
                <a16:creationId xmlns:a16="http://schemas.microsoft.com/office/drawing/2014/main" id="{ED4A447C-B78A-D021-9A8B-4D0C9B1C5533}"/>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17044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663" r:id="rId15"/>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235" y="385482"/>
            <a:ext cx="10515600" cy="2413406"/>
          </a:xfrm>
        </p:spPr>
        <p:txBody>
          <a:bodyPr anchor="ctr" anchorCtr="0">
            <a:normAutofit/>
          </a:bodyPr>
          <a:lstStyle/>
          <a:p>
            <a:r>
              <a:rPr lang="en-US" sz="4800" dirty="0">
                <a:solidFill>
                  <a:schemeClr val="bg1"/>
                </a:solidFill>
              </a:rPr>
              <a:t>Telecom Churn Case Study</a:t>
            </a:r>
          </a:p>
        </p:txBody>
      </p:sp>
      <p:sp>
        <p:nvSpPr>
          <p:cNvPr id="3" name="Subtitle 2"/>
          <p:cNvSpPr>
            <a:spLocks noGrp="1"/>
          </p:cNvSpPr>
          <p:nvPr>
            <p:ph type="subTitle" idx="4294967295"/>
          </p:nvPr>
        </p:nvSpPr>
        <p:spPr>
          <a:xfrm>
            <a:off x="0" y="2933700"/>
            <a:ext cx="9582150" cy="1136650"/>
          </a:xfrm>
        </p:spPr>
        <p:txBody>
          <a:bodyPr>
            <a:noAutofit/>
          </a:bodyPr>
          <a:lstStyle/>
          <a:p>
            <a:pPr marL="0" indent="0">
              <a:buNone/>
            </a:pPr>
            <a:r>
              <a:rPr lang="en-US" sz="3600" dirty="0">
                <a:solidFill>
                  <a:schemeClr val="bg1"/>
                </a:solidFill>
                <a:latin typeface="+mj-lt"/>
              </a:rPr>
              <a:t>  </a:t>
            </a:r>
            <a:r>
              <a:rPr lang="en-US" sz="3600" dirty="0">
                <a:solidFill>
                  <a:srgbClr val="404040"/>
                </a:solidFill>
                <a:latin typeface="+mj-lt"/>
              </a:rPr>
              <a:t>Sachin Sinha</a:t>
            </a:r>
          </a:p>
          <a:p>
            <a:pPr marL="0" indent="0">
              <a:buNone/>
            </a:pPr>
            <a:r>
              <a:rPr lang="en-US" sz="3600" dirty="0">
                <a:solidFill>
                  <a:srgbClr val="404040"/>
                </a:solidFill>
                <a:latin typeface="+mj-lt"/>
              </a:rPr>
              <a:t>  Yash </a:t>
            </a:r>
            <a:r>
              <a:rPr lang="en-US" sz="3600" dirty="0" err="1">
                <a:solidFill>
                  <a:srgbClr val="404040"/>
                </a:solidFill>
                <a:latin typeface="+mj-lt"/>
              </a:rPr>
              <a:t>Khatavkar</a:t>
            </a:r>
            <a:endParaRPr lang="en-US" sz="3600" dirty="0">
              <a:solidFill>
                <a:srgbClr val="404040"/>
              </a:solidFill>
              <a:latin typeface="+mj-lt"/>
            </a:endParaRPr>
          </a:p>
          <a:p>
            <a:pPr marL="0" indent="0">
              <a:buNone/>
            </a:pPr>
            <a:r>
              <a:rPr lang="en-US" sz="3600" dirty="0">
                <a:solidFill>
                  <a:srgbClr val="404040"/>
                </a:solidFill>
                <a:latin typeface="+mj-lt"/>
              </a:rPr>
              <a:t>  Aswin Joseph</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latin typeface="Segoe UI Light" panose="020B0502040204020203" pitchFamily="34" charset="0"/>
                <a:cs typeface="Segoe UI Light" panose="020B0502040204020203" pitchFamily="34" charset="0"/>
              </a:rPr>
              <a:t>Problem Statement </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11132230" cy="4885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b="1" i="0" u="sng" dirty="0">
                <a:solidFill>
                  <a:srgbClr val="091E42"/>
                </a:solidFill>
                <a:effectLst/>
                <a:latin typeface="Trebuchet MS" panose="020B0603020202020204" pitchFamily="34" charset="0"/>
              </a:rPr>
              <a:t>Business Case:</a:t>
            </a:r>
          </a:p>
          <a:p>
            <a:pPr marL="0" lvl="0" indent="0">
              <a:spcAft>
                <a:spcPts val="600"/>
              </a:spcAft>
              <a:buNone/>
              <a:defRPr/>
            </a:pPr>
            <a:r>
              <a:rPr lang="en-US" sz="1400" b="0" i="0" dirty="0">
                <a:solidFill>
                  <a:srgbClr val="091E42"/>
                </a:solidFill>
                <a:effectLst/>
                <a:latin typeface="Trebuchet MS" panose="020B0603020202020204" pitchFamily="34" charset="0"/>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p>
          <a:p>
            <a:pPr marL="0" lvl="0" indent="0">
              <a:spcAft>
                <a:spcPts val="600"/>
              </a:spcAft>
              <a:buNone/>
              <a:defRPr/>
            </a:pPr>
            <a:r>
              <a:rPr lang="en-US" sz="1400" b="1" u="sng" dirty="0">
                <a:solidFill>
                  <a:srgbClr val="091E42"/>
                </a:solidFill>
                <a:latin typeface="Trebuchet MS" panose="020B0603020202020204" pitchFamily="34" charset="0"/>
                <a:cs typeface="Segoe UI" panose="020B0502040204020203" pitchFamily="34" charset="0"/>
              </a:rPr>
              <a:t>Problem Statement:</a:t>
            </a:r>
          </a:p>
          <a:p>
            <a:pPr marL="0" lvl="0" indent="0">
              <a:spcAft>
                <a:spcPts val="600"/>
              </a:spcAft>
              <a:buNone/>
              <a:defRPr/>
            </a:pPr>
            <a:r>
              <a:rPr lang="en-US" sz="1400" b="0" i="0" dirty="0">
                <a:solidFill>
                  <a:srgbClr val="091E42"/>
                </a:solidFill>
                <a:effectLst/>
                <a:latin typeface="Trebuchet MS" panose="020B0603020202020204" pitchFamily="34" charset="0"/>
              </a:rPr>
              <a:t>To reduce customer churn by identifying and predicting customers who are at high risk of churn</a:t>
            </a:r>
          </a:p>
          <a:p>
            <a:pPr marL="0" lvl="0" indent="0">
              <a:spcAft>
                <a:spcPts val="600"/>
              </a:spcAft>
              <a:buNone/>
              <a:defRPr/>
            </a:pPr>
            <a:r>
              <a:rPr lang="en-US" sz="1400" b="1" u="sng" dirty="0">
                <a:solidFill>
                  <a:srgbClr val="091E42"/>
                </a:solidFill>
                <a:latin typeface="Trebuchet MS" panose="020B0603020202020204" pitchFamily="34" charset="0"/>
                <a:cs typeface="Segoe UI" panose="020B0502040204020203" pitchFamily="34" charset="0"/>
              </a:rPr>
              <a:t>Objective:</a:t>
            </a:r>
          </a:p>
          <a:p>
            <a:pPr marL="0" indent="0">
              <a:spcAft>
                <a:spcPts val="600"/>
              </a:spcAft>
              <a:buNone/>
              <a:defRPr/>
            </a:pPr>
            <a:r>
              <a:rPr lang="en-US" sz="1400" dirty="0">
                <a:solidFill>
                  <a:srgbClr val="091E42"/>
                </a:solidFill>
                <a:latin typeface="Trebuchet MS" panose="020B0603020202020204" pitchFamily="34" charset="0"/>
                <a:cs typeface="Segoe UI" panose="020B0502040204020203" pitchFamily="34" charset="0"/>
              </a:rPr>
              <a:t>There are two objective for </a:t>
            </a:r>
          </a:p>
          <a:p>
            <a:pPr>
              <a:spcAft>
                <a:spcPts val="600"/>
              </a:spcAft>
              <a:buFont typeface="Wingdings" panose="05000000000000000000" pitchFamily="2" charset="2"/>
              <a:buChar char="q"/>
              <a:defRPr/>
            </a:pPr>
            <a:r>
              <a:rPr lang="en-US" sz="1400" dirty="0">
                <a:solidFill>
                  <a:srgbClr val="091E42"/>
                </a:solidFill>
                <a:latin typeface="Trebuchet MS" panose="020B0603020202020204" pitchFamily="34" charset="0"/>
              </a:rPr>
              <a:t>Predict whether a high-value customer will churn or not, in near future by building up predictive model </a:t>
            </a:r>
          </a:p>
          <a:p>
            <a:pPr>
              <a:spcAft>
                <a:spcPts val="600"/>
              </a:spcAft>
              <a:buFont typeface="Wingdings" panose="05000000000000000000" pitchFamily="2" charset="2"/>
              <a:buChar char="q"/>
              <a:defRPr/>
            </a:pPr>
            <a:r>
              <a:rPr lang="en-US" sz="1400" dirty="0">
                <a:solidFill>
                  <a:srgbClr val="091E42"/>
                </a:solidFill>
                <a:latin typeface="Trebuchet MS" panose="020B0603020202020204" pitchFamily="34" charset="0"/>
              </a:rPr>
              <a:t>identify important variables that are strong predictors of churn and recommend strategies to manage customer churn. These variables may also indicate why customers choose to switch to other networks.</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8389113" cy="640080"/>
          </a:xfrm>
        </p:spPr>
        <p:txBody>
          <a:bodyPr>
            <a:normAutofit/>
          </a:bodyPr>
          <a:lstStyle/>
          <a:p>
            <a:r>
              <a:rPr lang="en-US" dirty="0">
                <a:latin typeface="Segoe UI Light" panose="020B0502040204020203" pitchFamily="34" charset="0"/>
                <a:cs typeface="Segoe UI Light" panose="020B0502040204020203" pitchFamily="34" charset="0"/>
              </a:rPr>
              <a:t>Case Study -Approach</a:t>
            </a:r>
          </a:p>
        </p:txBody>
      </p:sp>
      <p:sp>
        <p:nvSpPr>
          <p:cNvPr id="3" name="Freeform: Shape 2">
            <a:extLst>
              <a:ext uri="{FF2B5EF4-FFF2-40B4-BE49-F238E27FC236}">
                <a16:creationId xmlns:a16="http://schemas.microsoft.com/office/drawing/2014/main" id="{BFC70CFE-E4D4-2888-AC64-2BB2423BC566}"/>
              </a:ext>
            </a:extLst>
          </p:cNvPr>
          <p:cNvSpPr/>
          <p:nvPr/>
        </p:nvSpPr>
        <p:spPr>
          <a:xfrm>
            <a:off x="2729352" y="2895094"/>
            <a:ext cx="6079001" cy="3039501"/>
          </a:xfrm>
          <a:custGeom>
            <a:avLst/>
            <a:gdLst>
              <a:gd name="connsiteX0" fmla="*/ 3234455 w 6468910"/>
              <a:gd name="connsiteY0" fmla="*/ 0 h 3234456"/>
              <a:gd name="connsiteX1" fmla="*/ 6468910 w 6468910"/>
              <a:gd name="connsiteY1" fmla="*/ 3234455 h 3234456"/>
              <a:gd name="connsiteX2" fmla="*/ 6468910 w 6468910"/>
              <a:gd name="connsiteY2" fmla="*/ 3234456 h 3234456"/>
              <a:gd name="connsiteX3" fmla="*/ 5296549 w 6468910"/>
              <a:gd name="connsiteY3" fmla="*/ 3234456 h 3234456"/>
              <a:gd name="connsiteX4" fmla="*/ 3234456 w 6468910"/>
              <a:gd name="connsiteY4" fmla="*/ 1172363 h 3234456"/>
              <a:gd name="connsiteX5" fmla="*/ 1172363 w 6468910"/>
              <a:gd name="connsiteY5" fmla="*/ 3234456 h 3234456"/>
              <a:gd name="connsiteX6" fmla="*/ 0 w 6468910"/>
              <a:gd name="connsiteY6" fmla="*/ 3234456 h 3234456"/>
              <a:gd name="connsiteX7" fmla="*/ 0 w 6468910"/>
              <a:gd name="connsiteY7" fmla="*/ 3234455 h 3234456"/>
              <a:gd name="connsiteX8" fmla="*/ 3234455 w 6468910"/>
              <a:gd name="connsiteY8" fmla="*/ 0 h 323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8910" h="3234456">
                <a:moveTo>
                  <a:pt x="3234455" y="0"/>
                </a:moveTo>
                <a:cubicBezTo>
                  <a:pt x="5020795" y="0"/>
                  <a:pt x="6468910" y="1448115"/>
                  <a:pt x="6468910" y="3234455"/>
                </a:cubicBezTo>
                <a:lnTo>
                  <a:pt x="6468910" y="3234456"/>
                </a:lnTo>
                <a:lnTo>
                  <a:pt x="5296549" y="3234456"/>
                </a:lnTo>
                <a:cubicBezTo>
                  <a:pt x="5296549" y="2095593"/>
                  <a:pt x="4373319" y="1172363"/>
                  <a:pt x="3234456" y="1172363"/>
                </a:cubicBezTo>
                <a:cubicBezTo>
                  <a:pt x="2095593" y="1172363"/>
                  <a:pt x="1172363" y="2095593"/>
                  <a:pt x="1172363" y="3234456"/>
                </a:cubicBezTo>
                <a:lnTo>
                  <a:pt x="0" y="3234456"/>
                </a:lnTo>
                <a:lnTo>
                  <a:pt x="0" y="3234455"/>
                </a:lnTo>
                <a:cubicBezTo>
                  <a:pt x="0" y="1448115"/>
                  <a:pt x="1448115" y="0"/>
                  <a:pt x="3234455" y="0"/>
                </a:cubicBezTo>
                <a:close/>
              </a:path>
            </a:pathLst>
          </a:custGeom>
          <a:solidFill>
            <a:sysClr val="window" lastClr="FFFFFF">
              <a:lumMod val="85000"/>
              <a:alpha val="50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125AF118-F328-A2AE-18A4-96E7C026857C}"/>
              </a:ext>
            </a:extLst>
          </p:cNvPr>
          <p:cNvGrpSpPr/>
          <p:nvPr/>
        </p:nvGrpSpPr>
        <p:grpSpPr>
          <a:xfrm>
            <a:off x="2950068" y="3079262"/>
            <a:ext cx="5637567" cy="2855333"/>
            <a:chOff x="3097213" y="398463"/>
            <a:chExt cx="5999163" cy="3038475"/>
          </a:xfrm>
        </p:grpSpPr>
        <p:sp>
          <p:nvSpPr>
            <p:cNvPr id="7" name="Freeform 5">
              <a:extLst>
                <a:ext uri="{FF2B5EF4-FFF2-40B4-BE49-F238E27FC236}">
                  <a16:creationId xmlns:a16="http://schemas.microsoft.com/office/drawing/2014/main" id="{327C4D27-B35C-B99A-EAB1-8EE1A621FD7A}"/>
                </a:ext>
              </a:extLst>
            </p:cNvPr>
            <p:cNvSpPr>
              <a:spLocks/>
            </p:cNvSpPr>
            <p:nvPr/>
          </p:nvSpPr>
          <p:spPr bwMode="auto">
            <a:xfrm>
              <a:off x="6467476" y="501650"/>
              <a:ext cx="1504950" cy="1638300"/>
            </a:xfrm>
            <a:custGeom>
              <a:avLst/>
              <a:gdLst>
                <a:gd name="T0" fmla="*/ 487 w 2415"/>
                <a:gd name="T1" fmla="*/ 0 h 2624"/>
                <a:gd name="T2" fmla="*/ 2415 w 2415"/>
                <a:gd name="T3" fmla="*/ 934 h 2624"/>
                <a:gd name="T4" fmla="*/ 1060 w 2415"/>
                <a:gd name="T5" fmla="*/ 2624 h 2624"/>
                <a:gd name="T6" fmla="*/ 0 w 2415"/>
                <a:gd name="T7" fmla="*/ 2111 h 2624"/>
                <a:gd name="T8" fmla="*/ 487 w 2415"/>
                <a:gd name="T9" fmla="*/ 0 h 2624"/>
              </a:gdLst>
              <a:ahLst/>
              <a:cxnLst>
                <a:cxn ang="0">
                  <a:pos x="T0" y="T1"/>
                </a:cxn>
                <a:cxn ang="0">
                  <a:pos x="T2" y="T3"/>
                </a:cxn>
                <a:cxn ang="0">
                  <a:pos x="T4" y="T5"/>
                </a:cxn>
                <a:cxn ang="0">
                  <a:pos x="T6" y="T7"/>
                </a:cxn>
                <a:cxn ang="0">
                  <a:pos x="T8" y="T9"/>
                </a:cxn>
              </a:cxnLst>
              <a:rect l="0" t="0" r="r" b="b"/>
              <a:pathLst>
                <a:path w="2415" h="2624">
                  <a:moveTo>
                    <a:pt x="487" y="0"/>
                  </a:moveTo>
                  <a:cubicBezTo>
                    <a:pt x="1192" y="163"/>
                    <a:pt x="1851" y="482"/>
                    <a:pt x="2415" y="934"/>
                  </a:cubicBezTo>
                  <a:lnTo>
                    <a:pt x="1060" y="2624"/>
                  </a:lnTo>
                  <a:cubicBezTo>
                    <a:pt x="750" y="2376"/>
                    <a:pt x="388" y="2200"/>
                    <a:pt x="0" y="2111"/>
                  </a:cubicBezTo>
                  <a:lnTo>
                    <a:pt x="487" y="0"/>
                  </a:lnTo>
                  <a:close/>
                </a:path>
              </a:pathLst>
            </a:custGeom>
            <a:solidFill>
              <a:srgbClr val="C1301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 name="Freeform 6">
              <a:extLst>
                <a:ext uri="{FF2B5EF4-FFF2-40B4-BE49-F238E27FC236}">
                  <a16:creationId xmlns:a16="http://schemas.microsoft.com/office/drawing/2014/main" id="{0FCF2F17-F538-6DA9-C82C-2FB6C7071CAB}"/>
                </a:ext>
              </a:extLst>
            </p:cNvPr>
            <p:cNvSpPr>
              <a:spLocks/>
            </p:cNvSpPr>
            <p:nvPr/>
          </p:nvSpPr>
          <p:spPr bwMode="auto">
            <a:xfrm>
              <a:off x="7127876" y="1084263"/>
              <a:ext cx="1673225" cy="1631950"/>
            </a:xfrm>
            <a:custGeom>
              <a:avLst/>
              <a:gdLst>
                <a:gd name="T0" fmla="*/ 1355 w 2687"/>
                <a:gd name="T1" fmla="*/ 0 h 2613"/>
                <a:gd name="T2" fmla="*/ 2687 w 2687"/>
                <a:gd name="T3" fmla="*/ 1678 h 2613"/>
                <a:gd name="T4" fmla="*/ 733 w 2687"/>
                <a:gd name="T5" fmla="*/ 2613 h 2613"/>
                <a:gd name="T6" fmla="*/ 0 w 2687"/>
                <a:gd name="T7" fmla="*/ 1690 h 2613"/>
                <a:gd name="T8" fmla="*/ 1355 w 2687"/>
                <a:gd name="T9" fmla="*/ 0 h 2613"/>
              </a:gdLst>
              <a:ahLst/>
              <a:cxnLst>
                <a:cxn ang="0">
                  <a:pos x="T0" y="T1"/>
                </a:cxn>
                <a:cxn ang="0">
                  <a:pos x="T2" y="T3"/>
                </a:cxn>
                <a:cxn ang="0">
                  <a:pos x="T4" y="T5"/>
                </a:cxn>
                <a:cxn ang="0">
                  <a:pos x="T6" y="T7"/>
                </a:cxn>
                <a:cxn ang="0">
                  <a:pos x="T8" y="T9"/>
                </a:cxn>
              </a:cxnLst>
              <a:rect l="0" t="0" r="r" b="b"/>
              <a:pathLst>
                <a:path w="2687" h="2613">
                  <a:moveTo>
                    <a:pt x="1355" y="0"/>
                  </a:moveTo>
                  <a:cubicBezTo>
                    <a:pt x="1919" y="453"/>
                    <a:pt x="2374" y="1026"/>
                    <a:pt x="2687" y="1678"/>
                  </a:cubicBezTo>
                  <a:lnTo>
                    <a:pt x="733" y="2613"/>
                  </a:lnTo>
                  <a:cubicBezTo>
                    <a:pt x="561" y="2255"/>
                    <a:pt x="311" y="1939"/>
                    <a:pt x="0" y="1690"/>
                  </a:cubicBezTo>
                  <a:lnTo>
                    <a:pt x="1355" y="0"/>
                  </a:lnTo>
                  <a:close/>
                </a:path>
              </a:pathLst>
            </a:custGeom>
            <a:solidFill>
              <a:srgbClr val="A2B969"/>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 name="Freeform 7">
              <a:extLst>
                <a:ext uri="{FF2B5EF4-FFF2-40B4-BE49-F238E27FC236}">
                  <a16:creationId xmlns:a16="http://schemas.microsoft.com/office/drawing/2014/main" id="{A2E768D3-DD8E-0006-0B5A-EEB14F624471}"/>
                </a:ext>
              </a:extLst>
            </p:cNvPr>
            <p:cNvSpPr>
              <a:spLocks/>
            </p:cNvSpPr>
            <p:nvPr/>
          </p:nvSpPr>
          <p:spPr bwMode="auto">
            <a:xfrm>
              <a:off x="7585076" y="2132013"/>
              <a:ext cx="1511300" cy="1304925"/>
            </a:xfrm>
            <a:custGeom>
              <a:avLst/>
              <a:gdLst>
                <a:gd name="T0" fmla="*/ 1954 w 2427"/>
                <a:gd name="T1" fmla="*/ 0 h 2090"/>
                <a:gd name="T2" fmla="*/ 2425 w 2427"/>
                <a:gd name="T3" fmla="*/ 2090 h 2090"/>
                <a:gd name="T4" fmla="*/ 259 w 2427"/>
                <a:gd name="T5" fmla="*/ 2085 h 2090"/>
                <a:gd name="T6" fmla="*/ 0 w 2427"/>
                <a:gd name="T7" fmla="*/ 935 h 2090"/>
                <a:gd name="T8" fmla="*/ 1954 w 2427"/>
                <a:gd name="T9" fmla="*/ 0 h 2090"/>
              </a:gdLst>
              <a:ahLst/>
              <a:cxnLst>
                <a:cxn ang="0">
                  <a:pos x="T0" y="T1"/>
                </a:cxn>
                <a:cxn ang="0">
                  <a:pos x="T2" y="T3"/>
                </a:cxn>
                <a:cxn ang="0">
                  <a:pos x="T4" y="T5"/>
                </a:cxn>
                <a:cxn ang="0">
                  <a:pos x="T6" y="T7"/>
                </a:cxn>
                <a:cxn ang="0">
                  <a:pos x="T8" y="T9"/>
                </a:cxn>
              </a:cxnLst>
              <a:rect l="0" t="0" r="r" b="b"/>
              <a:pathLst>
                <a:path w="2427" h="2090">
                  <a:moveTo>
                    <a:pt x="1954" y="0"/>
                  </a:moveTo>
                  <a:cubicBezTo>
                    <a:pt x="2266" y="653"/>
                    <a:pt x="2427" y="1367"/>
                    <a:pt x="2425" y="2090"/>
                  </a:cubicBezTo>
                  <a:lnTo>
                    <a:pt x="259" y="2085"/>
                  </a:lnTo>
                  <a:cubicBezTo>
                    <a:pt x="260" y="1687"/>
                    <a:pt x="171" y="1294"/>
                    <a:pt x="0" y="935"/>
                  </a:cubicBezTo>
                  <a:lnTo>
                    <a:pt x="1954" y="0"/>
                  </a:lnTo>
                  <a:close/>
                </a:path>
              </a:pathLst>
            </a:custGeom>
            <a:solidFill>
              <a:srgbClr val="3A5C8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 name="Freeform 15">
              <a:extLst>
                <a:ext uri="{FF2B5EF4-FFF2-40B4-BE49-F238E27FC236}">
                  <a16:creationId xmlns:a16="http://schemas.microsoft.com/office/drawing/2014/main" id="{75C099D6-1F37-A763-9E84-5BEE4A414234}"/>
                </a:ext>
              </a:extLst>
            </p:cNvPr>
            <p:cNvSpPr>
              <a:spLocks/>
            </p:cNvSpPr>
            <p:nvPr/>
          </p:nvSpPr>
          <p:spPr bwMode="auto">
            <a:xfrm>
              <a:off x="3097213" y="2119313"/>
              <a:ext cx="1514475" cy="1306513"/>
            </a:xfrm>
            <a:custGeom>
              <a:avLst/>
              <a:gdLst>
                <a:gd name="T0" fmla="*/ 0 w 2431"/>
                <a:gd name="T1" fmla="*/ 2087 h 2093"/>
                <a:gd name="T2" fmla="*/ 482 w 2431"/>
                <a:gd name="T3" fmla="*/ 0 h 2093"/>
                <a:gd name="T4" fmla="*/ 2431 w 2431"/>
                <a:gd name="T5" fmla="*/ 945 h 2093"/>
                <a:gd name="T6" fmla="*/ 2166 w 2431"/>
                <a:gd name="T7" fmla="*/ 2093 h 2093"/>
                <a:gd name="T8" fmla="*/ 0 w 2431"/>
                <a:gd name="T9" fmla="*/ 2087 h 2093"/>
              </a:gdLst>
              <a:ahLst/>
              <a:cxnLst>
                <a:cxn ang="0">
                  <a:pos x="T0" y="T1"/>
                </a:cxn>
                <a:cxn ang="0">
                  <a:pos x="T2" y="T3"/>
                </a:cxn>
                <a:cxn ang="0">
                  <a:pos x="T4" y="T5"/>
                </a:cxn>
                <a:cxn ang="0">
                  <a:pos x="T6" y="T7"/>
                </a:cxn>
                <a:cxn ang="0">
                  <a:pos x="T8" y="T9"/>
                </a:cxn>
              </a:cxnLst>
              <a:rect l="0" t="0" r="r" b="b"/>
              <a:pathLst>
                <a:path w="2431" h="2093">
                  <a:moveTo>
                    <a:pt x="0" y="2087"/>
                  </a:moveTo>
                  <a:cubicBezTo>
                    <a:pt x="2" y="1364"/>
                    <a:pt x="166" y="651"/>
                    <a:pt x="482" y="0"/>
                  </a:cubicBezTo>
                  <a:lnTo>
                    <a:pt x="2431" y="945"/>
                  </a:lnTo>
                  <a:cubicBezTo>
                    <a:pt x="2258" y="1302"/>
                    <a:pt x="2167" y="1695"/>
                    <a:pt x="2166" y="2093"/>
                  </a:cubicBezTo>
                  <a:lnTo>
                    <a:pt x="0" y="2087"/>
                  </a:lnTo>
                  <a:close/>
                </a:path>
              </a:pathLst>
            </a:custGeom>
            <a:solidFill>
              <a:srgbClr val="06395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 name="Freeform 16">
              <a:extLst>
                <a:ext uri="{FF2B5EF4-FFF2-40B4-BE49-F238E27FC236}">
                  <a16:creationId xmlns:a16="http://schemas.microsoft.com/office/drawing/2014/main" id="{8C982845-8854-49D3-21C3-F9D53DFFF0E1}"/>
                </a:ext>
              </a:extLst>
            </p:cNvPr>
            <p:cNvSpPr>
              <a:spLocks/>
            </p:cNvSpPr>
            <p:nvPr/>
          </p:nvSpPr>
          <p:spPr bwMode="auto">
            <a:xfrm>
              <a:off x="3397251" y="1074738"/>
              <a:ext cx="1674813" cy="1635125"/>
            </a:xfrm>
            <a:custGeom>
              <a:avLst/>
              <a:gdLst>
                <a:gd name="T0" fmla="*/ 0 w 2686"/>
                <a:gd name="T1" fmla="*/ 1672 h 2617"/>
                <a:gd name="T2" fmla="*/ 1340 w 2686"/>
                <a:gd name="T3" fmla="*/ 0 h 2617"/>
                <a:gd name="T4" fmla="*/ 2686 w 2686"/>
                <a:gd name="T5" fmla="*/ 1697 h 2617"/>
                <a:gd name="T6" fmla="*/ 1949 w 2686"/>
                <a:gd name="T7" fmla="*/ 2617 h 2617"/>
                <a:gd name="T8" fmla="*/ 0 w 2686"/>
                <a:gd name="T9" fmla="*/ 1672 h 2617"/>
              </a:gdLst>
              <a:ahLst/>
              <a:cxnLst>
                <a:cxn ang="0">
                  <a:pos x="T0" y="T1"/>
                </a:cxn>
                <a:cxn ang="0">
                  <a:pos x="T2" y="T3"/>
                </a:cxn>
                <a:cxn ang="0">
                  <a:pos x="T4" y="T5"/>
                </a:cxn>
                <a:cxn ang="0">
                  <a:pos x="T6" y="T7"/>
                </a:cxn>
                <a:cxn ang="0">
                  <a:pos x="T8" y="T9"/>
                </a:cxn>
              </a:cxnLst>
              <a:rect l="0" t="0" r="r" b="b"/>
              <a:pathLst>
                <a:path w="2686" h="2617">
                  <a:moveTo>
                    <a:pt x="0" y="1672"/>
                  </a:moveTo>
                  <a:cubicBezTo>
                    <a:pt x="315" y="1021"/>
                    <a:pt x="773" y="450"/>
                    <a:pt x="1340" y="0"/>
                  </a:cubicBezTo>
                  <a:lnTo>
                    <a:pt x="2686" y="1697"/>
                  </a:lnTo>
                  <a:cubicBezTo>
                    <a:pt x="2374" y="1944"/>
                    <a:pt x="2123" y="2259"/>
                    <a:pt x="1949" y="2617"/>
                  </a:cubicBezTo>
                  <a:lnTo>
                    <a:pt x="0" y="1672"/>
                  </a:lnTo>
                  <a:close/>
                </a:path>
              </a:pathLst>
            </a:custGeom>
            <a:solidFill>
              <a:srgbClr val="F7931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 name="Freeform 17">
              <a:extLst>
                <a:ext uri="{FF2B5EF4-FFF2-40B4-BE49-F238E27FC236}">
                  <a16:creationId xmlns:a16="http://schemas.microsoft.com/office/drawing/2014/main" id="{C1F294C4-F0F8-DD1E-4222-3957A420DDD3}"/>
                </a:ext>
              </a:extLst>
            </p:cNvPr>
            <p:cNvSpPr>
              <a:spLocks/>
            </p:cNvSpPr>
            <p:nvPr/>
          </p:nvSpPr>
          <p:spPr bwMode="auto">
            <a:xfrm>
              <a:off x="4232276" y="498475"/>
              <a:ext cx="1501775" cy="1636713"/>
            </a:xfrm>
            <a:custGeom>
              <a:avLst/>
              <a:gdLst>
                <a:gd name="T0" fmla="*/ 0 w 2409"/>
                <a:gd name="T1" fmla="*/ 924 h 2621"/>
                <a:gd name="T2" fmla="*/ 1932 w 2409"/>
                <a:gd name="T3" fmla="*/ 0 h 2621"/>
                <a:gd name="T4" fmla="*/ 2409 w 2409"/>
                <a:gd name="T5" fmla="*/ 2113 h 2621"/>
                <a:gd name="T6" fmla="*/ 1346 w 2409"/>
                <a:gd name="T7" fmla="*/ 2621 h 2621"/>
                <a:gd name="T8" fmla="*/ 0 w 2409"/>
                <a:gd name="T9" fmla="*/ 924 h 2621"/>
              </a:gdLst>
              <a:ahLst/>
              <a:cxnLst>
                <a:cxn ang="0">
                  <a:pos x="T0" y="T1"/>
                </a:cxn>
                <a:cxn ang="0">
                  <a:pos x="T2" y="T3"/>
                </a:cxn>
                <a:cxn ang="0">
                  <a:pos x="T4" y="T5"/>
                </a:cxn>
                <a:cxn ang="0">
                  <a:pos x="T6" y="T7"/>
                </a:cxn>
                <a:cxn ang="0">
                  <a:pos x="T8" y="T9"/>
                </a:cxn>
              </a:cxnLst>
              <a:rect l="0" t="0" r="r" b="b"/>
              <a:pathLst>
                <a:path w="2409" h="2621">
                  <a:moveTo>
                    <a:pt x="0" y="924"/>
                  </a:moveTo>
                  <a:cubicBezTo>
                    <a:pt x="566" y="475"/>
                    <a:pt x="1227" y="159"/>
                    <a:pt x="1932" y="0"/>
                  </a:cubicBezTo>
                  <a:lnTo>
                    <a:pt x="2409" y="2113"/>
                  </a:lnTo>
                  <a:cubicBezTo>
                    <a:pt x="2021" y="2200"/>
                    <a:pt x="1658" y="2374"/>
                    <a:pt x="1346" y="2621"/>
                  </a:cubicBezTo>
                  <a:lnTo>
                    <a:pt x="0" y="924"/>
                  </a:lnTo>
                  <a:close/>
                </a:path>
              </a:pathLst>
            </a:custGeom>
            <a:solidFill>
              <a:srgbClr val="4CC1E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4" name="Freeform 18">
              <a:extLst>
                <a:ext uri="{FF2B5EF4-FFF2-40B4-BE49-F238E27FC236}">
                  <a16:creationId xmlns:a16="http://schemas.microsoft.com/office/drawing/2014/main" id="{A855E75F-1543-B4D7-9015-417F2A774801}"/>
                </a:ext>
              </a:extLst>
            </p:cNvPr>
            <p:cNvSpPr>
              <a:spLocks/>
            </p:cNvSpPr>
            <p:nvPr/>
          </p:nvSpPr>
          <p:spPr bwMode="auto">
            <a:xfrm>
              <a:off x="5435601" y="398463"/>
              <a:ext cx="1335088" cy="1420813"/>
            </a:xfrm>
            <a:custGeom>
              <a:avLst/>
              <a:gdLst>
                <a:gd name="T0" fmla="*/ 0 w 2142"/>
                <a:gd name="T1" fmla="*/ 160 h 2276"/>
                <a:gd name="T2" fmla="*/ 2142 w 2142"/>
                <a:gd name="T3" fmla="*/ 165 h 2276"/>
                <a:gd name="T4" fmla="*/ 1655 w 2142"/>
                <a:gd name="T5" fmla="*/ 2276 h 2276"/>
                <a:gd name="T6" fmla="*/ 477 w 2142"/>
                <a:gd name="T7" fmla="*/ 2273 h 2276"/>
                <a:gd name="T8" fmla="*/ 0 w 2142"/>
                <a:gd name="T9" fmla="*/ 160 h 2276"/>
              </a:gdLst>
              <a:ahLst/>
              <a:cxnLst>
                <a:cxn ang="0">
                  <a:pos x="T0" y="T1"/>
                </a:cxn>
                <a:cxn ang="0">
                  <a:pos x="T2" y="T3"/>
                </a:cxn>
                <a:cxn ang="0">
                  <a:pos x="T4" y="T5"/>
                </a:cxn>
                <a:cxn ang="0">
                  <a:pos x="T6" y="T7"/>
                </a:cxn>
                <a:cxn ang="0">
                  <a:pos x="T8" y="T9"/>
                </a:cxn>
              </a:cxnLst>
              <a:rect l="0" t="0" r="r" b="b"/>
              <a:pathLst>
                <a:path w="2142" h="2276">
                  <a:moveTo>
                    <a:pt x="0" y="160"/>
                  </a:moveTo>
                  <a:cubicBezTo>
                    <a:pt x="705" y="0"/>
                    <a:pt x="1438" y="2"/>
                    <a:pt x="2142" y="165"/>
                  </a:cubicBezTo>
                  <a:lnTo>
                    <a:pt x="1655" y="2276"/>
                  </a:lnTo>
                  <a:cubicBezTo>
                    <a:pt x="1267" y="2186"/>
                    <a:pt x="865" y="2185"/>
                    <a:pt x="477" y="2273"/>
                  </a:cubicBezTo>
                  <a:lnTo>
                    <a:pt x="0" y="160"/>
                  </a:lnTo>
                  <a:close/>
                </a:path>
              </a:pathLst>
            </a:custGeom>
            <a:solidFill>
              <a:srgbClr val="FFCC4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15" name="Freeform: Shape 14">
            <a:extLst>
              <a:ext uri="{FF2B5EF4-FFF2-40B4-BE49-F238E27FC236}">
                <a16:creationId xmlns:a16="http://schemas.microsoft.com/office/drawing/2014/main" id="{46F99099-8967-2A1E-3574-F51B2EA0394E}"/>
              </a:ext>
            </a:extLst>
          </p:cNvPr>
          <p:cNvSpPr/>
          <p:nvPr/>
        </p:nvSpPr>
        <p:spPr>
          <a:xfrm>
            <a:off x="3831050" y="3996793"/>
            <a:ext cx="3875603" cy="1937801"/>
          </a:xfrm>
          <a:custGeom>
            <a:avLst/>
            <a:gdLst>
              <a:gd name="connsiteX0" fmla="*/ 2062093 w 4124186"/>
              <a:gd name="connsiteY0" fmla="*/ 0 h 2062093"/>
              <a:gd name="connsiteX1" fmla="*/ 4124186 w 4124186"/>
              <a:gd name="connsiteY1" fmla="*/ 2062093 h 2062093"/>
              <a:gd name="connsiteX2" fmla="*/ 3711660 w 4124186"/>
              <a:gd name="connsiteY2" fmla="*/ 2062093 h 2062093"/>
              <a:gd name="connsiteX3" fmla="*/ 3228905 w 4124186"/>
              <a:gd name="connsiteY3" fmla="*/ 893977 h 2062093"/>
              <a:gd name="connsiteX4" fmla="*/ 3229087 w 4124186"/>
              <a:gd name="connsiteY4" fmla="*/ 893693 h 2062093"/>
              <a:gd name="connsiteX5" fmla="*/ 2062093 w 4124186"/>
              <a:gd name="connsiteY5" fmla="*/ 410102 h 2062093"/>
              <a:gd name="connsiteX6" fmla="*/ 896253 w 4124186"/>
              <a:gd name="connsiteY6" fmla="*/ 893693 h 2062093"/>
              <a:gd name="connsiteX7" fmla="*/ 895280 w 4124186"/>
              <a:gd name="connsiteY7" fmla="*/ 893977 h 2062093"/>
              <a:gd name="connsiteX8" fmla="*/ 412525 w 4124186"/>
              <a:gd name="connsiteY8" fmla="*/ 2062093 h 2062093"/>
              <a:gd name="connsiteX9" fmla="*/ 0 w 4124186"/>
              <a:gd name="connsiteY9" fmla="*/ 2062093 h 2062093"/>
              <a:gd name="connsiteX10" fmla="*/ 2062093 w 4124186"/>
              <a:gd name="connsiteY10" fmla="*/ 0 h 2062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4186" h="2062093">
                <a:moveTo>
                  <a:pt x="2062093" y="0"/>
                </a:moveTo>
                <a:cubicBezTo>
                  <a:pt x="3200956" y="0"/>
                  <a:pt x="4124186" y="923230"/>
                  <a:pt x="4124186" y="2062093"/>
                </a:cubicBezTo>
                <a:lnTo>
                  <a:pt x="3711660" y="2062093"/>
                </a:lnTo>
                <a:cubicBezTo>
                  <a:pt x="3711660" y="1624050"/>
                  <a:pt x="3537868" y="1204102"/>
                  <a:pt x="3228905" y="893977"/>
                </a:cubicBezTo>
                <a:lnTo>
                  <a:pt x="3229087" y="893693"/>
                </a:lnTo>
                <a:cubicBezTo>
                  <a:pt x="2919425" y="584195"/>
                  <a:pt x="2500105" y="410102"/>
                  <a:pt x="2062093" y="410102"/>
                </a:cubicBezTo>
                <a:cubicBezTo>
                  <a:pt x="1624903" y="410102"/>
                  <a:pt x="1205773" y="584195"/>
                  <a:pt x="896253" y="893693"/>
                </a:cubicBezTo>
                <a:lnTo>
                  <a:pt x="895280" y="893977"/>
                </a:lnTo>
                <a:cubicBezTo>
                  <a:pt x="586317" y="1204102"/>
                  <a:pt x="412525" y="1624050"/>
                  <a:pt x="412525" y="2062093"/>
                </a:cubicBezTo>
                <a:lnTo>
                  <a:pt x="0" y="2062093"/>
                </a:lnTo>
                <a:cubicBezTo>
                  <a:pt x="0" y="923230"/>
                  <a:pt x="923230" y="0"/>
                  <a:pt x="2062093" y="0"/>
                </a:cubicBezTo>
                <a:close/>
              </a:path>
            </a:pathLst>
          </a:custGeom>
          <a:solidFill>
            <a:sysClr val="windowText" lastClr="000000">
              <a:alpha val="3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4E322B7-1621-1F6C-90C9-D696104E9344}"/>
              </a:ext>
            </a:extLst>
          </p:cNvPr>
          <p:cNvSpPr/>
          <p:nvPr/>
        </p:nvSpPr>
        <p:spPr>
          <a:xfrm>
            <a:off x="1393448" y="5874571"/>
            <a:ext cx="8750808" cy="120047"/>
          </a:xfrm>
          <a:prstGeom prst="ellipse">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1" name="Graphic 28" descr="Gears">
            <a:extLst>
              <a:ext uri="{FF2B5EF4-FFF2-40B4-BE49-F238E27FC236}">
                <a16:creationId xmlns:a16="http://schemas.microsoft.com/office/drawing/2014/main" id="{182C636B-ACDD-D22C-AAD0-DAC0F04F16CA}"/>
              </a:ext>
            </a:extLst>
          </p:cNvPr>
          <p:cNvGrpSpPr/>
          <p:nvPr/>
        </p:nvGrpSpPr>
        <p:grpSpPr>
          <a:xfrm>
            <a:off x="5562555" y="3314591"/>
            <a:ext cx="433907" cy="520688"/>
            <a:chOff x="1098917" y="5898010"/>
            <a:chExt cx="619125" cy="742950"/>
          </a:xfrm>
          <a:solidFill>
            <a:sysClr val="windowText" lastClr="000000">
              <a:alpha val="60000"/>
            </a:sysClr>
          </a:solidFill>
        </p:grpSpPr>
        <p:sp>
          <p:nvSpPr>
            <p:cNvPr id="32" name="Freeform: Shape 31">
              <a:extLst>
                <a:ext uri="{FF2B5EF4-FFF2-40B4-BE49-F238E27FC236}">
                  <a16:creationId xmlns:a16="http://schemas.microsoft.com/office/drawing/2014/main" id="{F75345F6-89A0-E472-9F62-E5C93E896D42}"/>
                </a:ext>
              </a:extLst>
            </p:cNvPr>
            <p:cNvSpPr/>
            <p:nvPr/>
          </p:nvSpPr>
          <p:spPr>
            <a:xfrm>
              <a:off x="1314182" y="5898010"/>
              <a:ext cx="400050" cy="400050"/>
            </a:xfrm>
            <a:custGeom>
              <a:avLst/>
              <a:gdLst>
                <a:gd name="connsiteX0" fmla="*/ 202883 w 400050"/>
                <a:gd name="connsiteY0" fmla="*/ 274320 h 400050"/>
                <a:gd name="connsiteX1" fmla="*/ 131445 w 400050"/>
                <a:gd name="connsiteY1" fmla="*/ 202883 h 400050"/>
                <a:gd name="connsiteX2" fmla="*/ 202883 w 400050"/>
                <a:gd name="connsiteY2" fmla="*/ 131445 h 400050"/>
                <a:gd name="connsiteX3" fmla="*/ 274320 w 400050"/>
                <a:gd name="connsiteY3" fmla="*/ 202883 h 400050"/>
                <a:gd name="connsiteX4" fmla="*/ 202883 w 400050"/>
                <a:gd name="connsiteY4" fmla="*/ 274320 h 400050"/>
                <a:gd name="connsiteX5" fmla="*/ 363855 w 400050"/>
                <a:gd name="connsiteY5" fmla="*/ 158115 h 400050"/>
                <a:gd name="connsiteX6" fmla="*/ 348615 w 400050"/>
                <a:gd name="connsiteY6" fmla="*/ 120968 h 400050"/>
                <a:gd name="connsiteX7" fmla="*/ 363855 w 400050"/>
                <a:gd name="connsiteY7" fmla="*/ 76200 h 400050"/>
                <a:gd name="connsiteX8" fmla="*/ 329565 w 400050"/>
                <a:gd name="connsiteY8" fmla="*/ 41910 h 400050"/>
                <a:gd name="connsiteX9" fmla="*/ 284798 w 400050"/>
                <a:gd name="connsiteY9" fmla="*/ 57150 h 400050"/>
                <a:gd name="connsiteX10" fmla="*/ 247650 w 400050"/>
                <a:gd name="connsiteY10" fmla="*/ 41910 h 400050"/>
                <a:gd name="connsiteX11" fmla="*/ 226695 w 400050"/>
                <a:gd name="connsiteY11" fmla="*/ 0 h 400050"/>
                <a:gd name="connsiteX12" fmla="*/ 179070 w 400050"/>
                <a:gd name="connsiteY12" fmla="*/ 0 h 400050"/>
                <a:gd name="connsiteX13" fmla="*/ 158115 w 400050"/>
                <a:gd name="connsiteY13" fmla="*/ 41910 h 400050"/>
                <a:gd name="connsiteX14" fmla="*/ 120968 w 400050"/>
                <a:gd name="connsiteY14" fmla="*/ 57150 h 400050"/>
                <a:gd name="connsiteX15" fmla="*/ 76200 w 400050"/>
                <a:gd name="connsiteY15" fmla="*/ 41910 h 400050"/>
                <a:gd name="connsiteX16" fmla="*/ 41910 w 400050"/>
                <a:gd name="connsiteY16" fmla="*/ 76200 h 400050"/>
                <a:gd name="connsiteX17" fmla="*/ 57150 w 400050"/>
                <a:gd name="connsiteY17" fmla="*/ 120968 h 400050"/>
                <a:gd name="connsiteX18" fmla="*/ 41910 w 400050"/>
                <a:gd name="connsiteY18" fmla="*/ 158115 h 400050"/>
                <a:gd name="connsiteX19" fmla="*/ 0 w 400050"/>
                <a:gd name="connsiteY19" fmla="*/ 179070 h 400050"/>
                <a:gd name="connsiteX20" fmla="*/ 0 w 400050"/>
                <a:gd name="connsiteY20" fmla="*/ 226695 h 400050"/>
                <a:gd name="connsiteX21" fmla="*/ 41910 w 400050"/>
                <a:gd name="connsiteY21" fmla="*/ 247650 h 400050"/>
                <a:gd name="connsiteX22" fmla="*/ 57150 w 400050"/>
                <a:gd name="connsiteY22" fmla="*/ 284798 h 400050"/>
                <a:gd name="connsiteX23" fmla="*/ 41910 w 400050"/>
                <a:gd name="connsiteY23" fmla="*/ 329565 h 400050"/>
                <a:gd name="connsiteX24" fmla="*/ 75248 w 400050"/>
                <a:gd name="connsiteY24" fmla="*/ 362903 h 400050"/>
                <a:gd name="connsiteX25" fmla="*/ 120015 w 400050"/>
                <a:gd name="connsiteY25" fmla="*/ 347663 h 400050"/>
                <a:gd name="connsiteX26" fmla="*/ 157163 w 400050"/>
                <a:gd name="connsiteY26" fmla="*/ 362903 h 400050"/>
                <a:gd name="connsiteX27" fmla="*/ 178118 w 400050"/>
                <a:gd name="connsiteY27" fmla="*/ 404813 h 400050"/>
                <a:gd name="connsiteX28" fmla="*/ 225743 w 400050"/>
                <a:gd name="connsiteY28" fmla="*/ 404813 h 400050"/>
                <a:gd name="connsiteX29" fmla="*/ 246698 w 400050"/>
                <a:gd name="connsiteY29" fmla="*/ 362903 h 400050"/>
                <a:gd name="connsiteX30" fmla="*/ 283845 w 400050"/>
                <a:gd name="connsiteY30" fmla="*/ 347663 h 400050"/>
                <a:gd name="connsiteX31" fmla="*/ 328613 w 400050"/>
                <a:gd name="connsiteY31" fmla="*/ 362903 h 400050"/>
                <a:gd name="connsiteX32" fmla="*/ 362903 w 400050"/>
                <a:gd name="connsiteY32" fmla="*/ 329565 h 400050"/>
                <a:gd name="connsiteX33" fmla="*/ 347663 w 400050"/>
                <a:gd name="connsiteY33" fmla="*/ 284798 h 400050"/>
                <a:gd name="connsiteX34" fmla="*/ 363855 w 400050"/>
                <a:gd name="connsiteY34" fmla="*/ 247650 h 400050"/>
                <a:gd name="connsiteX35" fmla="*/ 405765 w 400050"/>
                <a:gd name="connsiteY35" fmla="*/ 226695 h 400050"/>
                <a:gd name="connsiteX36" fmla="*/ 405765 w 400050"/>
                <a:gd name="connsiteY36" fmla="*/ 179070 h 400050"/>
                <a:gd name="connsiteX37" fmla="*/ 363855 w 400050"/>
                <a:gd name="connsiteY37" fmla="*/ 158115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0050" h="400050">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3" name="Freeform: Shape 32">
              <a:extLst>
                <a:ext uri="{FF2B5EF4-FFF2-40B4-BE49-F238E27FC236}">
                  <a16:creationId xmlns:a16="http://schemas.microsoft.com/office/drawing/2014/main" id="{36264C66-5963-CC89-3ECA-2816B729D8CD}"/>
                </a:ext>
              </a:extLst>
            </p:cNvPr>
            <p:cNvSpPr/>
            <p:nvPr/>
          </p:nvSpPr>
          <p:spPr>
            <a:xfrm>
              <a:off x="1098917" y="6244720"/>
              <a:ext cx="400050" cy="400050"/>
            </a:xfrm>
            <a:custGeom>
              <a:avLst/>
              <a:gdLst>
                <a:gd name="connsiteX0" fmla="*/ 202883 w 400050"/>
                <a:gd name="connsiteY0" fmla="*/ 274320 h 400050"/>
                <a:gd name="connsiteX1" fmla="*/ 131445 w 400050"/>
                <a:gd name="connsiteY1" fmla="*/ 202882 h 400050"/>
                <a:gd name="connsiteX2" fmla="*/ 202883 w 400050"/>
                <a:gd name="connsiteY2" fmla="*/ 131445 h 400050"/>
                <a:gd name="connsiteX3" fmla="*/ 274320 w 400050"/>
                <a:gd name="connsiteY3" fmla="*/ 202882 h 400050"/>
                <a:gd name="connsiteX4" fmla="*/ 202883 w 400050"/>
                <a:gd name="connsiteY4" fmla="*/ 274320 h 400050"/>
                <a:gd name="connsiteX5" fmla="*/ 202883 w 400050"/>
                <a:gd name="connsiteY5" fmla="*/ 274320 h 400050"/>
                <a:gd name="connsiteX6" fmla="*/ 348615 w 400050"/>
                <a:gd name="connsiteY6" fmla="*/ 120967 h 400050"/>
                <a:gd name="connsiteX7" fmla="*/ 363855 w 400050"/>
                <a:gd name="connsiteY7" fmla="*/ 76200 h 400050"/>
                <a:gd name="connsiteX8" fmla="*/ 329565 w 400050"/>
                <a:gd name="connsiteY8" fmla="*/ 41910 h 400050"/>
                <a:gd name="connsiteX9" fmla="*/ 284798 w 400050"/>
                <a:gd name="connsiteY9" fmla="*/ 57150 h 400050"/>
                <a:gd name="connsiteX10" fmla="*/ 247650 w 400050"/>
                <a:gd name="connsiteY10" fmla="*/ 41910 h 400050"/>
                <a:gd name="connsiteX11" fmla="*/ 226695 w 400050"/>
                <a:gd name="connsiteY11" fmla="*/ 0 h 400050"/>
                <a:gd name="connsiteX12" fmla="*/ 179070 w 400050"/>
                <a:gd name="connsiteY12" fmla="*/ 0 h 400050"/>
                <a:gd name="connsiteX13" fmla="*/ 158115 w 400050"/>
                <a:gd name="connsiteY13" fmla="*/ 41910 h 400050"/>
                <a:gd name="connsiteX14" fmla="*/ 120968 w 400050"/>
                <a:gd name="connsiteY14" fmla="*/ 57150 h 400050"/>
                <a:gd name="connsiteX15" fmla="*/ 76200 w 400050"/>
                <a:gd name="connsiteY15" fmla="*/ 41910 h 400050"/>
                <a:gd name="connsiteX16" fmla="*/ 42863 w 400050"/>
                <a:gd name="connsiteY16" fmla="*/ 75247 h 400050"/>
                <a:gd name="connsiteX17" fmla="*/ 57150 w 400050"/>
                <a:gd name="connsiteY17" fmla="*/ 120015 h 400050"/>
                <a:gd name="connsiteX18" fmla="*/ 41910 w 400050"/>
                <a:gd name="connsiteY18" fmla="*/ 157163 h 400050"/>
                <a:gd name="connsiteX19" fmla="*/ 0 w 400050"/>
                <a:gd name="connsiteY19" fmla="*/ 178117 h 400050"/>
                <a:gd name="connsiteX20" fmla="*/ 0 w 400050"/>
                <a:gd name="connsiteY20" fmla="*/ 225742 h 400050"/>
                <a:gd name="connsiteX21" fmla="*/ 41910 w 400050"/>
                <a:gd name="connsiteY21" fmla="*/ 246698 h 400050"/>
                <a:gd name="connsiteX22" fmla="*/ 57150 w 400050"/>
                <a:gd name="connsiteY22" fmla="*/ 283845 h 400050"/>
                <a:gd name="connsiteX23" fmla="*/ 42863 w 400050"/>
                <a:gd name="connsiteY23" fmla="*/ 328613 h 400050"/>
                <a:gd name="connsiteX24" fmla="*/ 76200 w 400050"/>
                <a:gd name="connsiteY24" fmla="*/ 361950 h 400050"/>
                <a:gd name="connsiteX25" fmla="*/ 120968 w 400050"/>
                <a:gd name="connsiteY25" fmla="*/ 347663 h 400050"/>
                <a:gd name="connsiteX26" fmla="*/ 158115 w 400050"/>
                <a:gd name="connsiteY26" fmla="*/ 362903 h 400050"/>
                <a:gd name="connsiteX27" fmla="*/ 179070 w 400050"/>
                <a:gd name="connsiteY27" fmla="*/ 404813 h 400050"/>
                <a:gd name="connsiteX28" fmla="*/ 226695 w 400050"/>
                <a:gd name="connsiteY28" fmla="*/ 404813 h 400050"/>
                <a:gd name="connsiteX29" fmla="*/ 247650 w 400050"/>
                <a:gd name="connsiteY29" fmla="*/ 362903 h 400050"/>
                <a:gd name="connsiteX30" fmla="*/ 284798 w 400050"/>
                <a:gd name="connsiteY30" fmla="*/ 347663 h 400050"/>
                <a:gd name="connsiteX31" fmla="*/ 329565 w 400050"/>
                <a:gd name="connsiteY31" fmla="*/ 362903 h 400050"/>
                <a:gd name="connsiteX32" fmla="*/ 362903 w 400050"/>
                <a:gd name="connsiteY32" fmla="*/ 328613 h 400050"/>
                <a:gd name="connsiteX33" fmla="*/ 348615 w 400050"/>
                <a:gd name="connsiteY33" fmla="*/ 284798 h 400050"/>
                <a:gd name="connsiteX34" fmla="*/ 363855 w 400050"/>
                <a:gd name="connsiteY34" fmla="*/ 247650 h 400050"/>
                <a:gd name="connsiteX35" fmla="*/ 405765 w 400050"/>
                <a:gd name="connsiteY35" fmla="*/ 226695 h 400050"/>
                <a:gd name="connsiteX36" fmla="*/ 405765 w 400050"/>
                <a:gd name="connsiteY36" fmla="*/ 179070 h 400050"/>
                <a:gd name="connsiteX37" fmla="*/ 363855 w 400050"/>
                <a:gd name="connsiteY37" fmla="*/ 158115 h 400050"/>
                <a:gd name="connsiteX38" fmla="*/ 348615 w 400050"/>
                <a:gd name="connsiteY38" fmla="*/ 120967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0050" h="400050">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47" name="Oval 46">
            <a:extLst>
              <a:ext uri="{FF2B5EF4-FFF2-40B4-BE49-F238E27FC236}">
                <a16:creationId xmlns:a16="http://schemas.microsoft.com/office/drawing/2014/main" id="{1D2A9BF9-92C1-9BD4-E756-D86CF7498D45}"/>
              </a:ext>
            </a:extLst>
          </p:cNvPr>
          <p:cNvSpPr/>
          <p:nvPr/>
        </p:nvSpPr>
        <p:spPr>
          <a:xfrm>
            <a:off x="5078905" y="5183977"/>
            <a:ext cx="1383949" cy="1383949"/>
          </a:xfrm>
          <a:prstGeom prst="ellipse">
            <a:avLst/>
          </a:prstGeom>
          <a:gradFill rotWithShape="1">
            <a:gsLst>
              <a:gs pos="0">
                <a:sysClr val="window" lastClr="FFFFFF">
                  <a:lumMod val="75000"/>
                </a:sysClr>
              </a:gs>
              <a:gs pos="50000">
                <a:sysClr val="window" lastClr="FFFFFF">
                  <a:lumMod val="65000"/>
                </a:sysClr>
              </a:gs>
              <a:gs pos="100000">
                <a:sysClr val="window" lastClr="FFFFFF">
                  <a:lumMod val="50000"/>
                </a:sysClr>
              </a:gs>
            </a:gsLst>
            <a:lin ang="5400000" scaled="0"/>
          </a:gra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ea typeface="+mn-ea"/>
                <a:cs typeface="+mn-cs"/>
              </a:rPr>
              <a:t>Telecom Churn</a:t>
            </a:r>
          </a:p>
        </p:txBody>
      </p:sp>
      <p:grpSp>
        <p:nvGrpSpPr>
          <p:cNvPr id="48" name="Group 47">
            <a:extLst>
              <a:ext uri="{FF2B5EF4-FFF2-40B4-BE49-F238E27FC236}">
                <a16:creationId xmlns:a16="http://schemas.microsoft.com/office/drawing/2014/main" id="{CF597B79-FE55-64A9-1A21-20313256C6E4}"/>
              </a:ext>
            </a:extLst>
          </p:cNvPr>
          <p:cNvGrpSpPr/>
          <p:nvPr/>
        </p:nvGrpSpPr>
        <p:grpSpPr>
          <a:xfrm>
            <a:off x="8752950" y="4235981"/>
            <a:ext cx="2263547" cy="952226"/>
            <a:chOff x="8921977" y="1148689"/>
            <a:chExt cx="2937088" cy="1269637"/>
          </a:xfrm>
        </p:grpSpPr>
        <p:sp>
          <p:nvSpPr>
            <p:cNvPr id="49" name="TextBox 48">
              <a:extLst>
                <a:ext uri="{FF2B5EF4-FFF2-40B4-BE49-F238E27FC236}">
                  <a16:creationId xmlns:a16="http://schemas.microsoft.com/office/drawing/2014/main" id="{09B0824F-383B-6FB0-7D5F-B9D632B56988}"/>
                </a:ext>
              </a:extLst>
            </p:cNvPr>
            <p:cNvSpPr txBox="1"/>
            <p:nvPr/>
          </p:nvSpPr>
          <p:spPr>
            <a:xfrm>
              <a:off x="8921977" y="1148689"/>
              <a:ext cx="2937088" cy="779701"/>
            </a:xfrm>
            <a:prstGeom prst="rect">
              <a:avLst/>
            </a:prstGeom>
            <a:noFill/>
          </p:spPr>
          <p:txBody>
            <a:bodyPr wrap="square" lIns="0" rIns="0" rtlCol="0" anchor="b">
              <a:spAutoFit/>
            </a:bodyPr>
            <a:lstStyle/>
            <a:p>
              <a:r>
                <a:rPr lang="en-US" sz="1600" b="1" noProof="1">
                  <a:solidFill>
                    <a:prstClr val="black"/>
                  </a:solidFill>
                  <a:latin typeface="Calibri" panose="020F0502020204030204"/>
                </a:rPr>
                <a:t>Strategy to manage churn</a:t>
              </a:r>
            </a:p>
          </p:txBody>
        </p:sp>
        <p:sp>
          <p:nvSpPr>
            <p:cNvPr id="50" name="TextBox 49">
              <a:extLst>
                <a:ext uri="{FF2B5EF4-FFF2-40B4-BE49-F238E27FC236}">
                  <a16:creationId xmlns:a16="http://schemas.microsoft.com/office/drawing/2014/main" id="{DBC4F1E9-1B56-F4A8-0380-67A725CA6C33}"/>
                </a:ext>
              </a:extLst>
            </p:cNvPr>
            <p:cNvSpPr txBox="1"/>
            <p:nvPr/>
          </p:nvSpPr>
          <p:spPr>
            <a:xfrm>
              <a:off x="8929773" y="1925882"/>
              <a:ext cx="2929292" cy="492444"/>
            </a:xfrm>
            <a:prstGeom prst="rect">
              <a:avLst/>
            </a:prstGeom>
            <a:noFill/>
          </p:spPr>
          <p:txBody>
            <a:bodyPr wrap="square" lIns="0" rIns="0" rtlCol="0" anchor="t">
              <a:spAutoFit/>
            </a:bodyPr>
            <a:lstStyle/>
            <a:p>
              <a:pPr algn="just"/>
              <a:r>
                <a:rPr lang="en-US" sz="900" noProof="1">
                  <a:solidFill>
                    <a:prstClr val="black">
                      <a:lumMod val="65000"/>
                      <a:lumOff val="35000"/>
                    </a:prstClr>
                  </a:solidFill>
                  <a:latin typeface="Calibri" panose="020F0502020204030204"/>
                </a:rPr>
                <a:t>Recommend Strategies to manage customer.churn based on obersation</a:t>
              </a:r>
            </a:p>
          </p:txBody>
        </p:sp>
      </p:grpSp>
      <p:grpSp>
        <p:nvGrpSpPr>
          <p:cNvPr id="51" name="Group 50">
            <a:extLst>
              <a:ext uri="{FF2B5EF4-FFF2-40B4-BE49-F238E27FC236}">
                <a16:creationId xmlns:a16="http://schemas.microsoft.com/office/drawing/2014/main" id="{B6EDA696-CBEA-F399-5BC7-8A030C9F15E3}"/>
              </a:ext>
            </a:extLst>
          </p:cNvPr>
          <p:cNvGrpSpPr/>
          <p:nvPr/>
        </p:nvGrpSpPr>
        <p:grpSpPr>
          <a:xfrm>
            <a:off x="521207" y="4482197"/>
            <a:ext cx="2264055" cy="706005"/>
            <a:chOff x="-612812" y="2638025"/>
            <a:chExt cx="3882838" cy="941342"/>
          </a:xfrm>
        </p:grpSpPr>
        <p:sp>
          <p:nvSpPr>
            <p:cNvPr id="52" name="TextBox 51">
              <a:extLst>
                <a:ext uri="{FF2B5EF4-FFF2-40B4-BE49-F238E27FC236}">
                  <a16:creationId xmlns:a16="http://schemas.microsoft.com/office/drawing/2014/main" id="{F546EB75-66DF-304A-8CEB-92BD9C7B03E5}"/>
                </a:ext>
              </a:extLst>
            </p:cNvPr>
            <p:cNvSpPr txBox="1"/>
            <p:nvPr/>
          </p:nvSpPr>
          <p:spPr>
            <a:xfrm>
              <a:off x="-612812" y="2638025"/>
              <a:ext cx="3882838" cy="451406"/>
            </a:xfrm>
            <a:prstGeom prst="rect">
              <a:avLst/>
            </a:prstGeom>
            <a:noFill/>
          </p:spPr>
          <p:txBody>
            <a:bodyPr wrap="square" lIns="0" rIns="0" rtlCol="0" anchor="b">
              <a:spAutoFit/>
            </a:bodyPr>
            <a:lstStyle/>
            <a:p>
              <a:pPr algn="r"/>
              <a:r>
                <a:rPr lang="en-US" sz="1600" b="1" noProof="1">
                  <a:solidFill>
                    <a:prstClr val="black"/>
                  </a:solidFill>
                  <a:latin typeface="Calibri" panose="020F0502020204030204"/>
                </a:rPr>
                <a:t>Data Understanding</a:t>
              </a:r>
            </a:p>
          </p:txBody>
        </p:sp>
        <p:sp>
          <p:nvSpPr>
            <p:cNvPr id="53" name="TextBox 52">
              <a:extLst>
                <a:ext uri="{FF2B5EF4-FFF2-40B4-BE49-F238E27FC236}">
                  <a16:creationId xmlns:a16="http://schemas.microsoft.com/office/drawing/2014/main" id="{B66E8767-92AD-C053-9CD2-C21FE34111E1}"/>
                </a:ext>
              </a:extLst>
            </p:cNvPr>
            <p:cNvSpPr txBox="1"/>
            <p:nvPr/>
          </p:nvSpPr>
          <p:spPr>
            <a:xfrm>
              <a:off x="340733" y="3086923"/>
              <a:ext cx="2929292" cy="492444"/>
            </a:xfrm>
            <a:prstGeom prst="rect">
              <a:avLst/>
            </a:prstGeom>
            <a:noFill/>
          </p:spPr>
          <p:txBody>
            <a:bodyPr wrap="square" lIns="0" rIns="0" rtlCol="0" anchor="t">
              <a:spAutoFit/>
            </a:bodyPr>
            <a:lstStyle/>
            <a:p>
              <a:pPr algn="just"/>
              <a:r>
                <a:rPr lang="en-US" sz="900" noProof="1">
                  <a:solidFill>
                    <a:prstClr val="black">
                      <a:lumMod val="65000"/>
                      <a:lumOff val="35000"/>
                    </a:prstClr>
                  </a:solidFill>
                  <a:latin typeface="Calibri" panose="020F0502020204030204"/>
                </a:rPr>
                <a:t>Load the data and understand the variables provided in the data set</a:t>
              </a:r>
            </a:p>
          </p:txBody>
        </p:sp>
      </p:grpSp>
      <p:grpSp>
        <p:nvGrpSpPr>
          <p:cNvPr id="54" name="Group 53">
            <a:extLst>
              <a:ext uri="{FF2B5EF4-FFF2-40B4-BE49-F238E27FC236}">
                <a16:creationId xmlns:a16="http://schemas.microsoft.com/office/drawing/2014/main" id="{3824B2CA-132B-2296-6CB3-966BE33F81F1}"/>
              </a:ext>
            </a:extLst>
          </p:cNvPr>
          <p:cNvGrpSpPr/>
          <p:nvPr/>
        </p:nvGrpSpPr>
        <p:grpSpPr>
          <a:xfrm>
            <a:off x="8419780" y="3062257"/>
            <a:ext cx="1698385" cy="706005"/>
            <a:chOff x="8921977" y="1476984"/>
            <a:chExt cx="2937088" cy="941343"/>
          </a:xfrm>
        </p:grpSpPr>
        <p:sp>
          <p:nvSpPr>
            <p:cNvPr id="55" name="TextBox 54">
              <a:extLst>
                <a:ext uri="{FF2B5EF4-FFF2-40B4-BE49-F238E27FC236}">
                  <a16:creationId xmlns:a16="http://schemas.microsoft.com/office/drawing/2014/main" id="{70E4E5B7-7C24-357D-B1CC-C0913E937422}"/>
                </a:ext>
              </a:extLst>
            </p:cNvPr>
            <p:cNvSpPr txBox="1"/>
            <p:nvPr/>
          </p:nvSpPr>
          <p:spPr>
            <a:xfrm>
              <a:off x="8921977" y="1476984"/>
              <a:ext cx="2937088" cy="451406"/>
            </a:xfrm>
            <a:prstGeom prst="rect">
              <a:avLst/>
            </a:prstGeom>
            <a:noFill/>
          </p:spPr>
          <p:txBody>
            <a:bodyPr wrap="square" lIns="0" rIns="0" rtlCol="0" anchor="b">
              <a:spAutoFit/>
            </a:bodyPr>
            <a:lstStyle/>
            <a:p>
              <a:r>
                <a:rPr lang="en-US" sz="1600" b="1" noProof="1">
                  <a:solidFill>
                    <a:prstClr val="black"/>
                  </a:solidFill>
                  <a:latin typeface="Calibri" panose="020F0502020204030204"/>
                </a:rPr>
                <a:t>Random Forest</a:t>
              </a:r>
            </a:p>
          </p:txBody>
        </p:sp>
        <p:sp>
          <p:nvSpPr>
            <p:cNvPr id="56" name="TextBox 55">
              <a:extLst>
                <a:ext uri="{FF2B5EF4-FFF2-40B4-BE49-F238E27FC236}">
                  <a16:creationId xmlns:a16="http://schemas.microsoft.com/office/drawing/2014/main" id="{0218E492-655C-7C61-A22E-7C76447058CE}"/>
                </a:ext>
              </a:extLst>
            </p:cNvPr>
            <p:cNvSpPr txBox="1"/>
            <p:nvPr/>
          </p:nvSpPr>
          <p:spPr>
            <a:xfrm>
              <a:off x="8929773" y="1925883"/>
              <a:ext cx="2929292" cy="492444"/>
            </a:xfrm>
            <a:prstGeom prst="rect">
              <a:avLst/>
            </a:prstGeom>
            <a:noFill/>
          </p:spPr>
          <p:txBody>
            <a:bodyPr wrap="square" lIns="0" rIns="0" rtlCol="0" anchor="t">
              <a:spAutoFit/>
            </a:bodyPr>
            <a:lstStyle/>
            <a:p>
              <a:pPr algn="just"/>
              <a:r>
                <a:rPr lang="en-US" sz="900" noProof="1">
                  <a:solidFill>
                    <a:prstClr val="black">
                      <a:lumMod val="65000"/>
                      <a:lumOff val="35000"/>
                    </a:prstClr>
                  </a:solidFill>
                  <a:latin typeface="Calibri" panose="020F0502020204030204"/>
                </a:rPr>
                <a:t>To identify if the decision tree or logistic model is better</a:t>
              </a:r>
            </a:p>
          </p:txBody>
        </p:sp>
      </p:grpSp>
      <p:grpSp>
        <p:nvGrpSpPr>
          <p:cNvPr id="57" name="Group 56">
            <a:extLst>
              <a:ext uri="{FF2B5EF4-FFF2-40B4-BE49-F238E27FC236}">
                <a16:creationId xmlns:a16="http://schemas.microsoft.com/office/drawing/2014/main" id="{35DD34B4-A86A-5318-41D2-1F20E15B8765}"/>
              </a:ext>
            </a:extLst>
          </p:cNvPr>
          <p:cNvGrpSpPr/>
          <p:nvPr/>
        </p:nvGrpSpPr>
        <p:grpSpPr>
          <a:xfrm>
            <a:off x="1157964" y="2816037"/>
            <a:ext cx="1964796" cy="1090724"/>
            <a:chOff x="332936" y="2309730"/>
            <a:chExt cx="2937088" cy="1454302"/>
          </a:xfrm>
        </p:grpSpPr>
        <p:sp>
          <p:nvSpPr>
            <p:cNvPr id="58" name="TextBox 57">
              <a:extLst>
                <a:ext uri="{FF2B5EF4-FFF2-40B4-BE49-F238E27FC236}">
                  <a16:creationId xmlns:a16="http://schemas.microsoft.com/office/drawing/2014/main" id="{AF178AA4-F1BD-0A22-9B5B-C87519401120}"/>
                </a:ext>
              </a:extLst>
            </p:cNvPr>
            <p:cNvSpPr txBox="1"/>
            <p:nvPr/>
          </p:nvSpPr>
          <p:spPr>
            <a:xfrm>
              <a:off x="332936" y="2309730"/>
              <a:ext cx="2937088" cy="779701"/>
            </a:xfrm>
            <a:prstGeom prst="rect">
              <a:avLst/>
            </a:prstGeom>
            <a:noFill/>
          </p:spPr>
          <p:txBody>
            <a:bodyPr wrap="square" lIns="0" rIns="0" rtlCol="0" anchor="b">
              <a:spAutoFit/>
            </a:bodyPr>
            <a:lstStyle/>
            <a:p>
              <a:pPr algn="r"/>
              <a:r>
                <a:rPr lang="en-US" sz="1600" b="1" noProof="1">
                  <a:solidFill>
                    <a:prstClr val="black"/>
                  </a:solidFill>
                  <a:latin typeface="Calibri" panose="020F0502020204030204"/>
                </a:rPr>
                <a:t>Data Cleaning - EDA</a:t>
              </a:r>
            </a:p>
          </p:txBody>
        </p:sp>
        <p:sp>
          <p:nvSpPr>
            <p:cNvPr id="59" name="TextBox 58">
              <a:extLst>
                <a:ext uri="{FF2B5EF4-FFF2-40B4-BE49-F238E27FC236}">
                  <a16:creationId xmlns:a16="http://schemas.microsoft.com/office/drawing/2014/main" id="{C8291319-66D2-4B4D-E17E-EC79A5F6C541}"/>
                </a:ext>
              </a:extLst>
            </p:cNvPr>
            <p:cNvSpPr txBox="1"/>
            <p:nvPr/>
          </p:nvSpPr>
          <p:spPr>
            <a:xfrm>
              <a:off x="340732" y="3086923"/>
              <a:ext cx="2929292" cy="677109"/>
            </a:xfrm>
            <a:prstGeom prst="rect">
              <a:avLst/>
            </a:prstGeom>
            <a:noFill/>
          </p:spPr>
          <p:txBody>
            <a:bodyPr wrap="square" lIns="0" rIns="0" rtlCol="0" anchor="t">
              <a:spAutoFit/>
            </a:bodyPr>
            <a:lstStyle/>
            <a:p>
              <a:pPr algn="just"/>
              <a:r>
                <a:rPr lang="en-US" sz="900" noProof="1">
                  <a:solidFill>
                    <a:prstClr val="black">
                      <a:lumMod val="65000"/>
                      <a:lumOff val="35000"/>
                    </a:prstClr>
                  </a:solidFill>
                  <a:latin typeface="Calibri" panose="020F0502020204030204"/>
                </a:rPr>
                <a:t>Identify the missing values and deal with the missing value either by dropping or imputing them </a:t>
              </a:r>
            </a:p>
          </p:txBody>
        </p:sp>
      </p:grpSp>
      <p:grpSp>
        <p:nvGrpSpPr>
          <p:cNvPr id="60" name="Group 59">
            <a:extLst>
              <a:ext uri="{FF2B5EF4-FFF2-40B4-BE49-F238E27FC236}">
                <a16:creationId xmlns:a16="http://schemas.microsoft.com/office/drawing/2014/main" id="{3D591F3E-C119-6D92-32BC-92805FBF0621}"/>
              </a:ext>
            </a:extLst>
          </p:cNvPr>
          <p:cNvGrpSpPr/>
          <p:nvPr/>
        </p:nvGrpSpPr>
        <p:grpSpPr>
          <a:xfrm>
            <a:off x="7105650" y="1930444"/>
            <a:ext cx="1804670" cy="983004"/>
            <a:chOff x="8921977" y="1476984"/>
            <a:chExt cx="2937088" cy="1310676"/>
          </a:xfrm>
        </p:grpSpPr>
        <p:sp>
          <p:nvSpPr>
            <p:cNvPr id="61" name="TextBox 60">
              <a:extLst>
                <a:ext uri="{FF2B5EF4-FFF2-40B4-BE49-F238E27FC236}">
                  <a16:creationId xmlns:a16="http://schemas.microsoft.com/office/drawing/2014/main" id="{BF33E235-78B1-9244-4F43-3B7603998867}"/>
                </a:ext>
              </a:extLst>
            </p:cNvPr>
            <p:cNvSpPr txBox="1"/>
            <p:nvPr/>
          </p:nvSpPr>
          <p:spPr>
            <a:xfrm>
              <a:off x="8921977" y="1476984"/>
              <a:ext cx="2937088" cy="451406"/>
            </a:xfrm>
            <a:prstGeom prst="rect">
              <a:avLst/>
            </a:prstGeom>
            <a:noFill/>
          </p:spPr>
          <p:txBody>
            <a:bodyPr wrap="square" lIns="0" rIns="0" rtlCol="0" anchor="b">
              <a:spAutoFit/>
            </a:bodyPr>
            <a:lstStyle/>
            <a:p>
              <a:r>
                <a:rPr lang="en-US" sz="1600" b="1" noProof="1">
                  <a:solidFill>
                    <a:prstClr val="black"/>
                  </a:solidFill>
                  <a:latin typeface="Calibri" panose="020F0502020204030204"/>
                </a:rPr>
                <a:t>Identify Model</a:t>
              </a:r>
            </a:p>
          </p:txBody>
        </p:sp>
        <p:sp>
          <p:nvSpPr>
            <p:cNvPr id="62" name="TextBox 61">
              <a:extLst>
                <a:ext uri="{FF2B5EF4-FFF2-40B4-BE49-F238E27FC236}">
                  <a16:creationId xmlns:a16="http://schemas.microsoft.com/office/drawing/2014/main" id="{C32D6869-3E79-34C8-2FEF-E7AD63779023}"/>
                </a:ext>
              </a:extLst>
            </p:cNvPr>
            <p:cNvSpPr txBox="1"/>
            <p:nvPr/>
          </p:nvSpPr>
          <p:spPr>
            <a:xfrm>
              <a:off x="8929773" y="1925883"/>
              <a:ext cx="2929292" cy="861777"/>
            </a:xfrm>
            <a:prstGeom prst="rect">
              <a:avLst/>
            </a:prstGeom>
            <a:noFill/>
          </p:spPr>
          <p:txBody>
            <a:bodyPr wrap="square" lIns="0" rIns="0" rtlCol="0" anchor="t">
              <a:spAutoFit/>
            </a:bodyPr>
            <a:lstStyle/>
            <a:p>
              <a:pPr algn="just"/>
              <a:r>
                <a:rPr lang="en-US" sz="900" noProof="1">
                  <a:solidFill>
                    <a:prstClr val="black">
                      <a:lumMod val="65000"/>
                      <a:lumOff val="35000"/>
                    </a:prstClr>
                  </a:solidFill>
                  <a:latin typeface="Calibri" panose="020F0502020204030204"/>
                </a:rPr>
                <a:t>Based on churn variables to be predicted through logistic regression or family of tree model </a:t>
              </a:r>
            </a:p>
          </p:txBody>
        </p:sp>
      </p:grpSp>
      <p:grpSp>
        <p:nvGrpSpPr>
          <p:cNvPr id="63" name="Group 62">
            <a:extLst>
              <a:ext uri="{FF2B5EF4-FFF2-40B4-BE49-F238E27FC236}">
                <a16:creationId xmlns:a16="http://schemas.microsoft.com/office/drawing/2014/main" id="{C3E2EE05-90B8-3FCE-837D-3FB0F657EF34}"/>
              </a:ext>
            </a:extLst>
          </p:cNvPr>
          <p:cNvGrpSpPr/>
          <p:nvPr/>
        </p:nvGrpSpPr>
        <p:grpSpPr>
          <a:xfrm>
            <a:off x="2103120" y="1687032"/>
            <a:ext cx="2332992" cy="952226"/>
            <a:chOff x="332936" y="2309730"/>
            <a:chExt cx="2937088" cy="1269637"/>
          </a:xfrm>
        </p:grpSpPr>
        <p:sp>
          <p:nvSpPr>
            <p:cNvPr id="64" name="TextBox 63">
              <a:extLst>
                <a:ext uri="{FF2B5EF4-FFF2-40B4-BE49-F238E27FC236}">
                  <a16:creationId xmlns:a16="http://schemas.microsoft.com/office/drawing/2014/main" id="{5E0D91D0-226A-22CA-A685-C1E8DF2BB942}"/>
                </a:ext>
              </a:extLst>
            </p:cNvPr>
            <p:cNvSpPr txBox="1"/>
            <p:nvPr/>
          </p:nvSpPr>
          <p:spPr>
            <a:xfrm>
              <a:off x="332936" y="2309730"/>
              <a:ext cx="2937088" cy="779701"/>
            </a:xfrm>
            <a:prstGeom prst="rect">
              <a:avLst/>
            </a:prstGeom>
            <a:noFill/>
          </p:spPr>
          <p:txBody>
            <a:bodyPr wrap="square" lIns="0" rIns="0" rtlCol="0" anchor="b">
              <a:spAutoFit/>
            </a:bodyPr>
            <a:lstStyle/>
            <a:p>
              <a:pPr algn="r"/>
              <a:r>
                <a:rPr lang="en-US" sz="1600" b="1" noProof="1">
                  <a:solidFill>
                    <a:prstClr val="black"/>
                  </a:solidFill>
                  <a:latin typeface="Calibri" panose="020F0502020204030204"/>
                </a:rPr>
                <a:t>Data Preparation &amp; EDA</a:t>
              </a:r>
            </a:p>
          </p:txBody>
        </p:sp>
        <p:sp>
          <p:nvSpPr>
            <p:cNvPr id="65" name="TextBox 64">
              <a:extLst>
                <a:ext uri="{FF2B5EF4-FFF2-40B4-BE49-F238E27FC236}">
                  <a16:creationId xmlns:a16="http://schemas.microsoft.com/office/drawing/2014/main" id="{19703292-F983-0F7E-11D3-E1284074C867}"/>
                </a:ext>
              </a:extLst>
            </p:cNvPr>
            <p:cNvSpPr txBox="1"/>
            <p:nvPr/>
          </p:nvSpPr>
          <p:spPr>
            <a:xfrm>
              <a:off x="340733" y="3086923"/>
              <a:ext cx="2929291" cy="492444"/>
            </a:xfrm>
            <a:prstGeom prst="rect">
              <a:avLst/>
            </a:prstGeom>
            <a:noFill/>
          </p:spPr>
          <p:txBody>
            <a:bodyPr wrap="square" lIns="0" rIns="0" rtlCol="0" anchor="t">
              <a:spAutoFit/>
            </a:bodyPr>
            <a:lstStyle/>
            <a:p>
              <a:pPr algn="just"/>
              <a:r>
                <a:rPr lang="en-US" sz="900" noProof="1">
                  <a:solidFill>
                    <a:prstClr val="black">
                      <a:lumMod val="65000"/>
                      <a:lumOff val="35000"/>
                    </a:prstClr>
                  </a:solidFill>
                  <a:latin typeface="Calibri" panose="020F0502020204030204"/>
                </a:rPr>
                <a:t>Define the high value customer &gt; 70</a:t>
              </a:r>
              <a:r>
                <a:rPr lang="en-US" sz="900" baseline="30000" noProof="1">
                  <a:solidFill>
                    <a:prstClr val="black">
                      <a:lumMod val="65000"/>
                      <a:lumOff val="35000"/>
                    </a:prstClr>
                  </a:solidFill>
                  <a:latin typeface="Calibri" panose="020F0502020204030204"/>
                </a:rPr>
                <a:t>th</a:t>
              </a:r>
              <a:r>
                <a:rPr lang="en-US" sz="900" noProof="1">
                  <a:solidFill>
                    <a:prstClr val="black">
                      <a:lumMod val="65000"/>
                      <a:lumOff val="35000"/>
                    </a:prstClr>
                  </a:solidFill>
                  <a:latin typeface="Calibri" panose="020F0502020204030204"/>
                </a:rPr>
                <a:t> percentile. Tag the churn and deal with the outliers.</a:t>
              </a:r>
            </a:p>
          </p:txBody>
        </p:sp>
      </p:grpSp>
      <p:grpSp>
        <p:nvGrpSpPr>
          <p:cNvPr id="66" name="Group 65">
            <a:extLst>
              <a:ext uri="{FF2B5EF4-FFF2-40B4-BE49-F238E27FC236}">
                <a16:creationId xmlns:a16="http://schemas.microsoft.com/office/drawing/2014/main" id="{890215FC-8CE0-F735-23F0-BAE9F7A13EC5}"/>
              </a:ext>
            </a:extLst>
          </p:cNvPr>
          <p:cNvGrpSpPr/>
          <p:nvPr/>
        </p:nvGrpSpPr>
        <p:grpSpPr>
          <a:xfrm>
            <a:off x="5100512" y="1572673"/>
            <a:ext cx="1336678" cy="706005"/>
            <a:chOff x="8921977" y="1476984"/>
            <a:chExt cx="2937088" cy="941343"/>
          </a:xfrm>
        </p:grpSpPr>
        <p:sp>
          <p:nvSpPr>
            <p:cNvPr id="67" name="TextBox 66">
              <a:extLst>
                <a:ext uri="{FF2B5EF4-FFF2-40B4-BE49-F238E27FC236}">
                  <a16:creationId xmlns:a16="http://schemas.microsoft.com/office/drawing/2014/main" id="{2CD8FE91-600B-AFB3-45F4-74B8B8354711}"/>
                </a:ext>
              </a:extLst>
            </p:cNvPr>
            <p:cNvSpPr txBox="1"/>
            <p:nvPr/>
          </p:nvSpPr>
          <p:spPr>
            <a:xfrm>
              <a:off x="8921977" y="1476984"/>
              <a:ext cx="2937088" cy="451406"/>
            </a:xfrm>
            <a:prstGeom prst="rect">
              <a:avLst/>
            </a:prstGeom>
            <a:noFill/>
          </p:spPr>
          <p:txBody>
            <a:bodyPr wrap="square" lIns="0" rIns="0" rtlCol="0" anchor="b">
              <a:spAutoFit/>
            </a:bodyPr>
            <a:lstStyle/>
            <a:p>
              <a:pPr algn="ctr"/>
              <a:r>
                <a:rPr lang="en-US" sz="1600" b="1" noProof="1">
                  <a:solidFill>
                    <a:prstClr val="black"/>
                  </a:solidFill>
                  <a:latin typeface="Calibri" panose="020F0502020204030204"/>
                </a:rPr>
                <a:t>PCA</a:t>
              </a:r>
            </a:p>
          </p:txBody>
        </p:sp>
        <p:sp>
          <p:nvSpPr>
            <p:cNvPr id="68" name="TextBox 67">
              <a:extLst>
                <a:ext uri="{FF2B5EF4-FFF2-40B4-BE49-F238E27FC236}">
                  <a16:creationId xmlns:a16="http://schemas.microsoft.com/office/drawing/2014/main" id="{68FA0112-0B48-99A7-3FED-FB434429AB7A}"/>
                </a:ext>
              </a:extLst>
            </p:cNvPr>
            <p:cNvSpPr txBox="1"/>
            <p:nvPr/>
          </p:nvSpPr>
          <p:spPr>
            <a:xfrm>
              <a:off x="8929773" y="1925883"/>
              <a:ext cx="2929292" cy="492444"/>
            </a:xfrm>
            <a:prstGeom prst="rect">
              <a:avLst/>
            </a:prstGeom>
            <a:noFill/>
          </p:spPr>
          <p:txBody>
            <a:bodyPr wrap="square" lIns="0" rIns="0" rtlCol="0" anchor="t">
              <a:spAutoFit/>
            </a:bodyPr>
            <a:lstStyle/>
            <a:p>
              <a:pPr algn="just"/>
              <a:r>
                <a:rPr lang="en-US" sz="900" noProof="1">
                  <a:solidFill>
                    <a:prstClr val="black">
                      <a:lumMod val="65000"/>
                      <a:lumOff val="35000"/>
                    </a:prstClr>
                  </a:solidFill>
                  <a:latin typeface="Calibri" panose="020F0502020204030204"/>
                </a:rPr>
                <a:t>To handle multicollinearity PCA for feature selection</a:t>
              </a:r>
            </a:p>
          </p:txBody>
        </p:sp>
      </p:grpSp>
      <p:pic>
        <p:nvPicPr>
          <p:cNvPr id="70" name="Graphic 69" descr="Boardroom outline">
            <a:extLst>
              <a:ext uri="{FF2B5EF4-FFF2-40B4-BE49-F238E27FC236}">
                <a16:creationId xmlns:a16="http://schemas.microsoft.com/office/drawing/2014/main" id="{482D5D1A-99DE-73B9-6967-F22A9DB5D8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7794" y="5057522"/>
            <a:ext cx="914400" cy="914400"/>
          </a:xfrm>
          <a:prstGeom prst="rect">
            <a:avLst/>
          </a:prstGeom>
        </p:spPr>
      </p:pic>
      <p:pic>
        <p:nvPicPr>
          <p:cNvPr id="72" name="Graphic 71" descr="Weights Uneven outline">
            <a:extLst>
              <a:ext uri="{FF2B5EF4-FFF2-40B4-BE49-F238E27FC236}">
                <a16:creationId xmlns:a16="http://schemas.microsoft.com/office/drawing/2014/main" id="{1580BC3F-5F35-2E09-479E-C7FB14737F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5871" y="3946005"/>
            <a:ext cx="866744" cy="866744"/>
          </a:xfrm>
          <a:prstGeom prst="rect">
            <a:avLst/>
          </a:prstGeom>
        </p:spPr>
      </p:pic>
      <p:pic>
        <p:nvPicPr>
          <p:cNvPr id="74" name="Graphic 73" descr="Statistics outline">
            <a:extLst>
              <a:ext uri="{FF2B5EF4-FFF2-40B4-BE49-F238E27FC236}">
                <a16:creationId xmlns:a16="http://schemas.microsoft.com/office/drawing/2014/main" id="{957BE9CA-B7B1-0F65-8F0E-4553C163E0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58563" y="3320445"/>
            <a:ext cx="914400" cy="914400"/>
          </a:xfrm>
          <a:prstGeom prst="rect">
            <a:avLst/>
          </a:prstGeom>
        </p:spPr>
      </p:pic>
      <p:pic>
        <p:nvPicPr>
          <p:cNvPr id="76" name="Graphic 75" descr="Renovation (House With Sparkles) outline">
            <a:extLst>
              <a:ext uri="{FF2B5EF4-FFF2-40B4-BE49-F238E27FC236}">
                <a16:creationId xmlns:a16="http://schemas.microsoft.com/office/drawing/2014/main" id="{78A3E77A-326C-7D5F-352E-55CA431209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39236" y="3995439"/>
            <a:ext cx="914400" cy="914400"/>
          </a:xfrm>
          <a:prstGeom prst="rect">
            <a:avLst/>
          </a:prstGeom>
        </p:spPr>
      </p:pic>
      <p:pic>
        <p:nvPicPr>
          <p:cNvPr id="78" name="Graphic 77" descr="Bug under magnifying glass outline">
            <a:extLst>
              <a:ext uri="{FF2B5EF4-FFF2-40B4-BE49-F238E27FC236}">
                <a16:creationId xmlns:a16="http://schemas.microsoft.com/office/drawing/2014/main" id="{B2FC7CF8-CC62-5598-D0C2-59B04891E2D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51359" y="5009754"/>
            <a:ext cx="914400" cy="914400"/>
          </a:xfrm>
          <a:prstGeom prst="rect">
            <a:avLst/>
          </a:prstGeom>
        </p:spPr>
      </p:pic>
      <p:pic>
        <p:nvPicPr>
          <p:cNvPr id="80" name="Graphic 79" descr="Robot Hand outline">
            <a:extLst>
              <a:ext uri="{FF2B5EF4-FFF2-40B4-BE49-F238E27FC236}">
                <a16:creationId xmlns:a16="http://schemas.microsoft.com/office/drawing/2014/main" id="{A2669333-032A-010A-2962-B8CB9174836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36741" y="3257972"/>
            <a:ext cx="914400" cy="914400"/>
          </a:xfrm>
          <a:prstGeom prst="rect">
            <a:avLst/>
          </a:prstGeom>
        </p:spPr>
      </p:pic>
    </p:spTree>
    <p:extLst>
      <p:ext uri="{BB962C8B-B14F-4D97-AF65-F5344CB8AC3E}">
        <p14:creationId xmlns:p14="http://schemas.microsoft.com/office/powerpoint/2010/main" val="32410459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ADC2B-6676-5C44-9407-6BFB28A0B57D}"/>
              </a:ext>
            </a:extLst>
          </p:cNvPr>
          <p:cNvSpPr>
            <a:spLocks noGrp="1"/>
          </p:cNvSpPr>
          <p:nvPr>
            <p:ph type="title"/>
          </p:nvPr>
        </p:nvSpPr>
        <p:spPr>
          <a:xfrm>
            <a:off x="521207" y="448056"/>
            <a:ext cx="8389113" cy="640080"/>
          </a:xfrm>
        </p:spPr>
        <p:txBody>
          <a:bodyPr>
            <a:normAutofit/>
          </a:bodyPr>
          <a:lstStyle/>
          <a:p>
            <a:r>
              <a:rPr lang="en-US" dirty="0">
                <a:latin typeface="Segoe UI Light" panose="020B0502040204020203" pitchFamily="34" charset="0"/>
                <a:cs typeface="Segoe UI Light" panose="020B0502040204020203" pitchFamily="34" charset="0"/>
              </a:rPr>
              <a:t>Data Understanding, Preparation &amp; EDA</a:t>
            </a:r>
          </a:p>
        </p:txBody>
      </p:sp>
      <p:sp>
        <p:nvSpPr>
          <p:cNvPr id="8" name="TextBox 7">
            <a:extLst>
              <a:ext uri="{FF2B5EF4-FFF2-40B4-BE49-F238E27FC236}">
                <a16:creationId xmlns:a16="http://schemas.microsoft.com/office/drawing/2014/main" id="{869741FA-2E9F-4AB5-1B2B-ACE9A1E1295C}"/>
              </a:ext>
            </a:extLst>
          </p:cNvPr>
          <p:cNvSpPr txBox="1"/>
          <p:nvPr/>
        </p:nvSpPr>
        <p:spPr>
          <a:xfrm>
            <a:off x="598425" y="1511832"/>
            <a:ext cx="6323583" cy="5355312"/>
          </a:xfrm>
          <a:prstGeom prst="rect">
            <a:avLst/>
          </a:prstGeom>
          <a:noFill/>
        </p:spPr>
        <p:txBody>
          <a:bodyPr wrap="square" rtlCol="0">
            <a:spAutoFit/>
          </a:bodyPr>
          <a:lstStyle/>
          <a:p>
            <a:r>
              <a:rPr lang="en-IN" sz="1200" b="1" dirty="0">
                <a:ea typeface="Calibri" panose="020F0502020204030204" pitchFamily="34" charset="0"/>
                <a:cs typeface="Calibri" panose="020F0502020204030204" pitchFamily="34" charset="0"/>
              </a:rPr>
              <a:t>Data Understanding</a:t>
            </a:r>
            <a:r>
              <a:rPr lang="en-IN" sz="1200" dirty="0"/>
              <a:t>:</a:t>
            </a:r>
          </a:p>
          <a:p>
            <a:endParaRPr lang="en-IN" sz="1200" dirty="0"/>
          </a:p>
          <a:p>
            <a:r>
              <a:rPr lang="en-IN" sz="1200" dirty="0"/>
              <a:t>Total no of Unique customer: 99999</a:t>
            </a:r>
          </a:p>
          <a:p>
            <a:r>
              <a:rPr lang="en-IN" sz="1200" dirty="0"/>
              <a:t>No of variables: 226</a:t>
            </a:r>
          </a:p>
          <a:p>
            <a:r>
              <a:rPr lang="en-IN" sz="1200" dirty="0"/>
              <a:t>Object: 12</a:t>
            </a:r>
          </a:p>
          <a:p>
            <a:r>
              <a:rPr lang="en-IN" sz="1200" dirty="0"/>
              <a:t>Numeric: 214</a:t>
            </a:r>
          </a:p>
          <a:p>
            <a:endParaRPr lang="en-IN" sz="1200" dirty="0"/>
          </a:p>
          <a:p>
            <a:r>
              <a:rPr lang="en-IN" sz="1200" b="1" dirty="0">
                <a:ea typeface="Calibri" panose="020F0502020204030204" pitchFamily="34" charset="0"/>
                <a:cs typeface="Calibri" panose="020F0502020204030204" pitchFamily="34" charset="0"/>
              </a:rPr>
              <a:t>EDA: </a:t>
            </a:r>
          </a:p>
          <a:p>
            <a:endParaRPr lang="en-IN" sz="1200" b="1" dirty="0">
              <a:ea typeface="Calibri" panose="020F0502020204030204" pitchFamily="34" charset="0"/>
              <a:cs typeface="Calibri" panose="020F0502020204030204" pitchFamily="34" charset="0"/>
            </a:endParaRPr>
          </a:p>
          <a:p>
            <a:r>
              <a:rPr lang="en-IN" sz="1200" b="1" dirty="0">
                <a:ea typeface="Calibri" panose="020F0502020204030204" pitchFamily="34" charset="0"/>
                <a:cs typeface="Calibri" panose="020F0502020204030204" pitchFamily="34" charset="0"/>
              </a:rPr>
              <a:t>Missing value</a:t>
            </a:r>
          </a:p>
          <a:p>
            <a:pPr marL="171450" indent="-171450">
              <a:buFont typeface="Wingdings" panose="05000000000000000000" pitchFamily="2" charset="2"/>
              <a:buChar char="§"/>
            </a:pPr>
            <a:r>
              <a:rPr lang="en-IN" sz="1200" dirty="0">
                <a:ea typeface="Calibri" panose="020F0502020204030204" pitchFamily="34" charset="0"/>
                <a:cs typeface="Calibri" panose="020F0502020204030204" pitchFamily="34" charset="0"/>
              </a:rPr>
              <a:t>40 variable have more than 50% missing value</a:t>
            </a:r>
          </a:p>
          <a:p>
            <a:pPr marL="171450" indent="-171450">
              <a:buFont typeface="Wingdings" panose="05000000000000000000" pitchFamily="2" charset="2"/>
              <a:buChar char="§"/>
            </a:pPr>
            <a:r>
              <a:rPr lang="en-IN" sz="1200" dirty="0">
                <a:ea typeface="Calibri" panose="020F0502020204030204" pitchFamily="34" charset="0"/>
                <a:cs typeface="Calibri" panose="020F0502020204030204" pitchFamily="34" charset="0"/>
              </a:rPr>
              <a:t>The missing values have been imputed with 0 as the variable are significant for analysis</a:t>
            </a:r>
          </a:p>
          <a:p>
            <a:pPr marL="171450" indent="-171450">
              <a:buFont typeface="Wingdings" panose="05000000000000000000" pitchFamily="2" charset="2"/>
              <a:buChar char="§"/>
            </a:pPr>
            <a:r>
              <a:rPr lang="en-IN" sz="1200" dirty="0">
                <a:ea typeface="Calibri" panose="020F0502020204030204" pitchFamily="34" charset="0"/>
                <a:cs typeface="Calibri" panose="020F0502020204030204" pitchFamily="34" charset="0"/>
              </a:rPr>
              <a:t>The missing values in date column been dropped</a:t>
            </a:r>
          </a:p>
          <a:p>
            <a:pPr marL="171450" indent="-171450">
              <a:buFont typeface="Wingdings" panose="05000000000000000000" pitchFamily="2" charset="2"/>
              <a:buChar char="§"/>
            </a:pPr>
            <a:endParaRPr lang="en-IN" sz="1200" dirty="0">
              <a:ea typeface="Calibri" panose="020F0502020204030204" pitchFamily="34" charset="0"/>
              <a:cs typeface="Calibri" panose="020F0502020204030204" pitchFamily="34" charset="0"/>
            </a:endParaRPr>
          </a:p>
          <a:p>
            <a:r>
              <a:rPr lang="en-IN" sz="1200" b="1" dirty="0">
                <a:ea typeface="Calibri" panose="020F0502020204030204" pitchFamily="34" charset="0"/>
                <a:cs typeface="Calibri" panose="020F0502020204030204" pitchFamily="34" charset="0"/>
              </a:rPr>
              <a:t>Filter High Value customers:</a:t>
            </a:r>
          </a:p>
          <a:p>
            <a:endParaRPr lang="en-IN" sz="1200" b="1" dirty="0">
              <a:ea typeface="Calibri" panose="020F0502020204030204" pitchFamily="34" charset="0"/>
              <a:cs typeface="Calibri" panose="020F0502020204030204" pitchFamily="34" charset="0"/>
            </a:endParaRPr>
          </a:p>
          <a:p>
            <a:r>
              <a:rPr lang="en-IN" sz="1200" dirty="0"/>
              <a:t>No of High value customers:29906</a:t>
            </a:r>
          </a:p>
          <a:p>
            <a:r>
              <a:rPr lang="en-IN" sz="1200" dirty="0"/>
              <a:t>% of High value customers: 30%</a:t>
            </a:r>
          </a:p>
          <a:p>
            <a:endParaRPr lang="en-IN" sz="1200" dirty="0"/>
          </a:p>
          <a:p>
            <a:r>
              <a:rPr lang="en-IN" sz="1200" b="1" dirty="0"/>
              <a:t>Churn:</a:t>
            </a:r>
          </a:p>
          <a:p>
            <a:endParaRPr lang="en-IN" sz="1200" dirty="0"/>
          </a:p>
          <a:p>
            <a:pPr marL="171450" indent="-171450">
              <a:buFont typeface="Wingdings" panose="05000000000000000000" pitchFamily="2" charset="2"/>
              <a:buChar char="§"/>
            </a:pPr>
            <a:r>
              <a:rPr lang="en-IN" sz="1200" dirty="0"/>
              <a:t>2418 are tagged as churns out of 29906 high value customers</a:t>
            </a:r>
          </a:p>
          <a:p>
            <a:pPr marL="171450" indent="-171450">
              <a:buFont typeface="Wingdings" panose="05000000000000000000" pitchFamily="2" charset="2"/>
              <a:buChar char="§"/>
            </a:pPr>
            <a:r>
              <a:rPr lang="en-US" sz="1200" dirty="0"/>
              <a:t>From the above values we can see that there are just **8.09% churn** cases.</a:t>
            </a:r>
          </a:p>
          <a:p>
            <a:pPr marL="171450" indent="-171450">
              <a:buFont typeface="Wingdings" panose="05000000000000000000" pitchFamily="2" charset="2"/>
              <a:buChar char="§"/>
            </a:pPr>
            <a:r>
              <a:rPr lang="en-US" sz="1200" dirty="0"/>
              <a:t>Dataset is **highly imbalanced**, with the non-churners constituting the majority (91.91%) and the churn instances being the minority (8.09%).</a:t>
            </a:r>
          </a:p>
          <a:p>
            <a:pPr marL="171450" indent="-171450">
              <a:buFont typeface="Wingdings" panose="05000000000000000000" pitchFamily="2" charset="2"/>
              <a:buChar char="§"/>
            </a:pPr>
            <a:r>
              <a:rPr lang="en-US" sz="1200" dirty="0"/>
              <a:t>Post outlier and missing value treatment non churns constitute 92.77% and churn 7.23%</a:t>
            </a:r>
            <a:endParaRPr lang="en-IN" sz="1200" dirty="0"/>
          </a:p>
          <a:p>
            <a:endParaRPr lang="en-IN" sz="1200" dirty="0"/>
          </a:p>
          <a:p>
            <a:endParaRPr lang="en-IN" dirty="0"/>
          </a:p>
        </p:txBody>
      </p:sp>
      <p:pic>
        <p:nvPicPr>
          <p:cNvPr id="9" name="Picture 8">
            <a:extLst>
              <a:ext uri="{FF2B5EF4-FFF2-40B4-BE49-F238E27FC236}">
                <a16:creationId xmlns:a16="http://schemas.microsoft.com/office/drawing/2014/main" id="{5815CC7D-C617-092E-7B71-5F831F4A0B0D}"/>
              </a:ext>
            </a:extLst>
          </p:cNvPr>
          <p:cNvPicPr>
            <a:picLocks noChangeAspect="1"/>
          </p:cNvPicPr>
          <p:nvPr/>
        </p:nvPicPr>
        <p:blipFill>
          <a:blip r:embed="rId2"/>
          <a:stretch>
            <a:fillRect/>
          </a:stretch>
        </p:blipFill>
        <p:spPr>
          <a:xfrm>
            <a:off x="7011968" y="3781325"/>
            <a:ext cx="4956511" cy="2756635"/>
          </a:xfrm>
          <a:prstGeom prst="rect">
            <a:avLst/>
          </a:prstGeom>
        </p:spPr>
      </p:pic>
    </p:spTree>
    <p:extLst>
      <p:ext uri="{BB962C8B-B14F-4D97-AF65-F5344CB8AC3E}">
        <p14:creationId xmlns:p14="http://schemas.microsoft.com/office/powerpoint/2010/main" val="4010404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ADC2B-6676-5C44-9407-6BFB28A0B57D}"/>
              </a:ext>
            </a:extLst>
          </p:cNvPr>
          <p:cNvSpPr>
            <a:spLocks noGrp="1"/>
          </p:cNvSpPr>
          <p:nvPr>
            <p:ph type="title"/>
          </p:nvPr>
        </p:nvSpPr>
        <p:spPr>
          <a:xfrm>
            <a:off x="521207" y="448056"/>
            <a:ext cx="8389113" cy="640080"/>
          </a:xfrm>
        </p:spPr>
        <p:txBody>
          <a:bodyPr>
            <a:normAutofit/>
          </a:bodyPr>
          <a:lstStyle/>
          <a:p>
            <a:r>
              <a:rPr lang="en-US" dirty="0">
                <a:latin typeface="Segoe UI Light" panose="020B0502040204020203" pitchFamily="34" charset="0"/>
                <a:cs typeface="Segoe UI Light" panose="020B0502040204020203" pitchFamily="34" charset="0"/>
              </a:rPr>
              <a:t>Model Building</a:t>
            </a:r>
          </a:p>
        </p:txBody>
      </p:sp>
      <p:sp>
        <p:nvSpPr>
          <p:cNvPr id="2" name="TextBox 1">
            <a:extLst>
              <a:ext uri="{FF2B5EF4-FFF2-40B4-BE49-F238E27FC236}">
                <a16:creationId xmlns:a16="http://schemas.microsoft.com/office/drawing/2014/main" id="{32385FFA-CC69-C44A-8D80-BE0F89922890}"/>
              </a:ext>
            </a:extLst>
          </p:cNvPr>
          <p:cNvSpPr txBox="1"/>
          <p:nvPr/>
        </p:nvSpPr>
        <p:spPr>
          <a:xfrm>
            <a:off x="969264" y="1389888"/>
            <a:ext cx="11009376" cy="5909310"/>
          </a:xfrm>
          <a:prstGeom prst="rect">
            <a:avLst/>
          </a:prstGeom>
          <a:noFill/>
        </p:spPr>
        <p:txBody>
          <a:bodyPr wrap="square" rtlCol="0">
            <a:spAutoFit/>
          </a:bodyPr>
          <a:lstStyle/>
          <a:p>
            <a:r>
              <a:rPr lang="en-IN" sz="1200" b="1" dirty="0"/>
              <a:t>Handling Class imbalance:</a:t>
            </a:r>
          </a:p>
          <a:p>
            <a:endParaRPr lang="en-IN" sz="1200" b="1" dirty="0"/>
          </a:p>
          <a:p>
            <a:r>
              <a:rPr lang="en-IN" sz="1200" dirty="0"/>
              <a:t>Before handling imbalance -</a:t>
            </a:r>
          </a:p>
          <a:p>
            <a:endParaRPr lang="en-IN" sz="1200" dirty="0"/>
          </a:p>
          <a:p>
            <a:endParaRPr lang="en-IN" sz="1200" dirty="0"/>
          </a:p>
          <a:p>
            <a:endParaRPr lang="en-IN" sz="1200" dirty="0"/>
          </a:p>
          <a:p>
            <a:endParaRPr lang="en-IN" sz="1200" dirty="0"/>
          </a:p>
          <a:p>
            <a:r>
              <a:rPr lang="en-IN" sz="1200" dirty="0"/>
              <a:t> Considering there is significant amount of imbalance SMOTE technique is used to reduce class imbalance</a:t>
            </a:r>
          </a:p>
          <a:p>
            <a:endParaRPr lang="en-IN" sz="1200" dirty="0"/>
          </a:p>
          <a:p>
            <a:r>
              <a:rPr lang="en-IN" sz="1200" dirty="0"/>
              <a:t>After handling the imbalance – </a:t>
            </a:r>
          </a:p>
          <a:p>
            <a:endParaRPr lang="en-IN" sz="1200" dirty="0"/>
          </a:p>
          <a:p>
            <a:endParaRPr lang="en-IN" sz="1200" dirty="0"/>
          </a:p>
          <a:p>
            <a:r>
              <a:rPr lang="en-IN" dirty="0"/>
              <a:t> </a:t>
            </a:r>
          </a:p>
          <a:p>
            <a:endParaRPr lang="en-IN" dirty="0"/>
          </a:p>
          <a:p>
            <a:r>
              <a:rPr lang="en-IN" sz="1200" b="1" dirty="0"/>
              <a:t>PCA:</a:t>
            </a:r>
          </a:p>
          <a:p>
            <a:endParaRPr lang="en-IN" dirty="0"/>
          </a:p>
          <a:p>
            <a:r>
              <a:rPr lang="en-IN" dirty="0"/>
              <a:t>                                                       </a:t>
            </a:r>
            <a:r>
              <a:rPr lang="en-IN" sz="1200" dirty="0"/>
              <a:t>It can be observed that 80 components account for 90 % of the variance. </a:t>
            </a:r>
          </a:p>
          <a:p>
            <a:r>
              <a:rPr lang="en-IN" sz="1200" dirty="0"/>
              <a:t>                                                                                   Considering large data incremental PCA is the model used </a:t>
            </a:r>
          </a:p>
          <a:p>
            <a:endParaRPr lang="en-IN" sz="1200" dirty="0"/>
          </a:p>
          <a:p>
            <a:endParaRPr lang="en-IN" sz="1200" dirty="0"/>
          </a:p>
          <a:p>
            <a:endParaRPr lang="en-IN" sz="1200" dirty="0"/>
          </a:p>
          <a:p>
            <a:r>
              <a:rPr lang="en-IN" sz="1200" dirty="0"/>
              <a:t>                                                                                  </a:t>
            </a:r>
            <a:r>
              <a:rPr lang="en-US" sz="1200" dirty="0"/>
              <a:t>As can be seen, there is almost no link between the two components. Our data was successfully cleaned </a:t>
            </a:r>
          </a:p>
          <a:p>
            <a:r>
              <a:rPr lang="en-US" sz="1200" dirty="0"/>
              <a:t>                                                                                  of multicollinearity, and as a result, our models will be significantly more reliable</a:t>
            </a:r>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9CA430BB-3A42-3429-AFAB-A04D437B9BB0}"/>
              </a:ext>
            </a:extLst>
          </p:cNvPr>
          <p:cNvPicPr>
            <a:picLocks noChangeAspect="1"/>
          </p:cNvPicPr>
          <p:nvPr/>
        </p:nvPicPr>
        <p:blipFill>
          <a:blip r:embed="rId2"/>
          <a:stretch>
            <a:fillRect/>
          </a:stretch>
        </p:blipFill>
        <p:spPr>
          <a:xfrm>
            <a:off x="2011005" y="2113836"/>
            <a:ext cx="3225966" cy="419122"/>
          </a:xfrm>
          <a:prstGeom prst="rect">
            <a:avLst/>
          </a:prstGeom>
        </p:spPr>
      </p:pic>
      <p:pic>
        <p:nvPicPr>
          <p:cNvPr id="10" name="Picture 9">
            <a:extLst>
              <a:ext uri="{FF2B5EF4-FFF2-40B4-BE49-F238E27FC236}">
                <a16:creationId xmlns:a16="http://schemas.microsoft.com/office/drawing/2014/main" id="{4985CDA5-960C-4A63-F563-A7AC697937C5}"/>
              </a:ext>
            </a:extLst>
          </p:cNvPr>
          <p:cNvPicPr>
            <a:picLocks noChangeAspect="1"/>
          </p:cNvPicPr>
          <p:nvPr/>
        </p:nvPicPr>
        <p:blipFill>
          <a:blip r:embed="rId3"/>
          <a:stretch>
            <a:fillRect/>
          </a:stretch>
        </p:blipFill>
        <p:spPr>
          <a:xfrm>
            <a:off x="1953852" y="3483863"/>
            <a:ext cx="3283119" cy="406421"/>
          </a:xfrm>
          <a:prstGeom prst="rect">
            <a:avLst/>
          </a:prstGeom>
        </p:spPr>
      </p:pic>
      <p:pic>
        <p:nvPicPr>
          <p:cNvPr id="12" name="Picture 11">
            <a:extLst>
              <a:ext uri="{FF2B5EF4-FFF2-40B4-BE49-F238E27FC236}">
                <a16:creationId xmlns:a16="http://schemas.microsoft.com/office/drawing/2014/main" id="{9CAB79AC-933A-E62F-8E5A-2E6A3E1C1097}"/>
              </a:ext>
            </a:extLst>
          </p:cNvPr>
          <p:cNvPicPr>
            <a:picLocks noChangeAspect="1"/>
          </p:cNvPicPr>
          <p:nvPr/>
        </p:nvPicPr>
        <p:blipFill>
          <a:blip r:embed="rId4"/>
          <a:stretch>
            <a:fillRect/>
          </a:stretch>
        </p:blipFill>
        <p:spPr>
          <a:xfrm>
            <a:off x="969264" y="4465241"/>
            <a:ext cx="3266332" cy="2005741"/>
          </a:xfrm>
          <a:prstGeom prst="rect">
            <a:avLst/>
          </a:prstGeom>
        </p:spPr>
      </p:pic>
      <p:pic>
        <p:nvPicPr>
          <p:cNvPr id="14" name="Picture 13">
            <a:extLst>
              <a:ext uri="{FF2B5EF4-FFF2-40B4-BE49-F238E27FC236}">
                <a16:creationId xmlns:a16="http://schemas.microsoft.com/office/drawing/2014/main" id="{597FF253-B6BA-EC90-A713-417D71AA848C}"/>
              </a:ext>
            </a:extLst>
          </p:cNvPr>
          <p:cNvPicPr>
            <a:picLocks noChangeAspect="1"/>
          </p:cNvPicPr>
          <p:nvPr/>
        </p:nvPicPr>
        <p:blipFill>
          <a:blip r:embed="rId5"/>
          <a:stretch>
            <a:fillRect/>
          </a:stretch>
        </p:blipFill>
        <p:spPr>
          <a:xfrm>
            <a:off x="4483005" y="5261098"/>
            <a:ext cx="3683189" cy="139707"/>
          </a:xfrm>
          <a:prstGeom prst="rect">
            <a:avLst/>
          </a:prstGeom>
        </p:spPr>
      </p:pic>
    </p:spTree>
    <p:extLst>
      <p:ext uri="{BB962C8B-B14F-4D97-AF65-F5344CB8AC3E}">
        <p14:creationId xmlns:p14="http://schemas.microsoft.com/office/powerpoint/2010/main" val="195186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ADC2B-6676-5C44-9407-6BFB28A0B57D}"/>
              </a:ext>
            </a:extLst>
          </p:cNvPr>
          <p:cNvSpPr>
            <a:spLocks noGrp="1"/>
          </p:cNvSpPr>
          <p:nvPr>
            <p:ph type="title"/>
          </p:nvPr>
        </p:nvSpPr>
        <p:spPr>
          <a:xfrm>
            <a:off x="521207" y="448056"/>
            <a:ext cx="8389113" cy="640080"/>
          </a:xfrm>
        </p:spPr>
        <p:txBody>
          <a:bodyPr>
            <a:normAutofit/>
          </a:bodyPr>
          <a:lstStyle/>
          <a:p>
            <a:r>
              <a:rPr lang="en-US" dirty="0">
                <a:latin typeface="Segoe UI Light" panose="020B0502040204020203" pitchFamily="34" charset="0"/>
                <a:cs typeface="Segoe UI Light" panose="020B0502040204020203" pitchFamily="34" charset="0"/>
              </a:rPr>
              <a:t>Model Building – Logistic Regression </a:t>
            </a:r>
          </a:p>
        </p:txBody>
      </p:sp>
      <p:sp>
        <p:nvSpPr>
          <p:cNvPr id="2" name="TextBox 1">
            <a:extLst>
              <a:ext uri="{FF2B5EF4-FFF2-40B4-BE49-F238E27FC236}">
                <a16:creationId xmlns:a16="http://schemas.microsoft.com/office/drawing/2014/main" id="{32385FFA-CC69-C44A-8D80-BE0F89922890}"/>
              </a:ext>
            </a:extLst>
          </p:cNvPr>
          <p:cNvSpPr txBox="1"/>
          <p:nvPr/>
        </p:nvSpPr>
        <p:spPr>
          <a:xfrm>
            <a:off x="969264" y="1389888"/>
            <a:ext cx="5431536" cy="4431983"/>
          </a:xfrm>
          <a:prstGeom prst="rect">
            <a:avLst/>
          </a:prstGeom>
          <a:noFill/>
        </p:spPr>
        <p:txBody>
          <a:bodyPr wrap="square" rtlCol="0">
            <a:spAutoFit/>
          </a:bodyPr>
          <a:lstStyle/>
          <a:p>
            <a:r>
              <a:rPr lang="en-IN" sz="1200" b="1" dirty="0"/>
              <a:t>Logistic Regression Model:</a:t>
            </a:r>
          </a:p>
          <a:p>
            <a:endParaRPr lang="en-IN" sz="1200" b="1" dirty="0"/>
          </a:p>
          <a:p>
            <a:r>
              <a:rPr lang="en-IN" sz="1200" dirty="0"/>
              <a:t>Logistic regression model has been chosen considering churn is a classification data</a:t>
            </a:r>
          </a:p>
          <a:p>
            <a:endParaRPr lang="en-IN" sz="1200" b="1" dirty="0"/>
          </a:p>
          <a:p>
            <a:r>
              <a:rPr lang="en-IN" sz="1200" i="1" dirty="0"/>
              <a:t>ROC curve: </a:t>
            </a:r>
          </a:p>
          <a:p>
            <a:endParaRPr lang="en-IN" sz="1200" dirty="0"/>
          </a:p>
          <a:p>
            <a:r>
              <a:rPr lang="en-IN" sz="1200" dirty="0"/>
              <a:t>Area under ROC curve is 0.81 which is closer to one which shows the </a:t>
            </a:r>
          </a:p>
          <a:p>
            <a:r>
              <a:rPr lang="en-IN" sz="1200" dirty="0"/>
              <a:t>model is better performing model when it comes to classification</a:t>
            </a:r>
          </a:p>
          <a:p>
            <a:endParaRPr lang="en-IN" sz="1200" dirty="0"/>
          </a:p>
          <a:p>
            <a:endParaRPr lang="en-IN" sz="1200" b="1" dirty="0"/>
          </a:p>
          <a:p>
            <a:endParaRPr lang="en-IN" sz="1200" dirty="0"/>
          </a:p>
          <a:p>
            <a:endParaRPr lang="en-IN" sz="1200" dirty="0"/>
          </a:p>
          <a:p>
            <a:endParaRPr lang="en-IN" sz="1200" dirty="0"/>
          </a:p>
          <a:p>
            <a:endParaRPr lang="en-IN" sz="1200" dirty="0"/>
          </a:p>
          <a:p>
            <a:endParaRPr lang="en-IN" sz="1200" dirty="0"/>
          </a:p>
          <a:p>
            <a:r>
              <a:rPr lang="en-IN" dirty="0"/>
              <a:t> </a:t>
            </a:r>
          </a:p>
          <a:p>
            <a:endParaRPr lang="en-IN" dirty="0"/>
          </a:p>
          <a:p>
            <a:endParaRPr lang="en-IN" dirty="0"/>
          </a:p>
          <a:p>
            <a:endParaRPr lang="en-IN" dirty="0"/>
          </a:p>
          <a:p>
            <a:r>
              <a:rPr lang="en-IN" sz="1200" i="1" dirty="0"/>
              <a:t>Churn with predicted y with x&gt; 0.49:</a:t>
            </a:r>
          </a:p>
        </p:txBody>
      </p:sp>
      <p:pic>
        <p:nvPicPr>
          <p:cNvPr id="5" name="Picture 4">
            <a:extLst>
              <a:ext uri="{FF2B5EF4-FFF2-40B4-BE49-F238E27FC236}">
                <a16:creationId xmlns:a16="http://schemas.microsoft.com/office/drawing/2014/main" id="{EE54A9F5-7A96-D4C0-7CA1-A7CA8E0E0389}"/>
              </a:ext>
            </a:extLst>
          </p:cNvPr>
          <p:cNvPicPr>
            <a:picLocks noChangeAspect="1"/>
          </p:cNvPicPr>
          <p:nvPr/>
        </p:nvPicPr>
        <p:blipFill>
          <a:blip r:embed="rId2"/>
          <a:stretch>
            <a:fillRect/>
          </a:stretch>
        </p:blipFill>
        <p:spPr>
          <a:xfrm>
            <a:off x="1208837" y="3277846"/>
            <a:ext cx="2844946" cy="1911448"/>
          </a:xfrm>
          <a:prstGeom prst="rect">
            <a:avLst/>
          </a:prstGeom>
        </p:spPr>
      </p:pic>
      <p:pic>
        <p:nvPicPr>
          <p:cNvPr id="8" name="Picture 7">
            <a:extLst>
              <a:ext uri="{FF2B5EF4-FFF2-40B4-BE49-F238E27FC236}">
                <a16:creationId xmlns:a16="http://schemas.microsoft.com/office/drawing/2014/main" id="{60093E8E-6E93-6E77-1505-091A9F1A2A15}"/>
              </a:ext>
            </a:extLst>
          </p:cNvPr>
          <p:cNvPicPr>
            <a:picLocks noChangeAspect="1"/>
          </p:cNvPicPr>
          <p:nvPr/>
        </p:nvPicPr>
        <p:blipFill>
          <a:blip r:embed="rId3"/>
          <a:stretch>
            <a:fillRect/>
          </a:stretch>
        </p:blipFill>
        <p:spPr>
          <a:xfrm>
            <a:off x="7207301" y="3277846"/>
            <a:ext cx="2844946" cy="1911448"/>
          </a:xfrm>
          <a:prstGeom prst="rect">
            <a:avLst/>
          </a:prstGeom>
        </p:spPr>
      </p:pic>
      <p:sp>
        <p:nvSpPr>
          <p:cNvPr id="9" name="TextBox 8">
            <a:extLst>
              <a:ext uri="{FF2B5EF4-FFF2-40B4-BE49-F238E27FC236}">
                <a16:creationId xmlns:a16="http://schemas.microsoft.com/office/drawing/2014/main" id="{95624AA7-12DB-1B32-9D4F-29533BF1B561}"/>
              </a:ext>
            </a:extLst>
          </p:cNvPr>
          <p:cNvSpPr txBox="1"/>
          <p:nvPr/>
        </p:nvSpPr>
        <p:spPr>
          <a:xfrm>
            <a:off x="6483096" y="1389888"/>
            <a:ext cx="5431536" cy="4893647"/>
          </a:xfrm>
          <a:prstGeom prst="rect">
            <a:avLst/>
          </a:prstGeom>
          <a:noFill/>
        </p:spPr>
        <p:txBody>
          <a:bodyPr wrap="square" rtlCol="0">
            <a:spAutoFit/>
          </a:bodyPr>
          <a:lstStyle/>
          <a:p>
            <a:endParaRPr lang="en-IN" sz="1200" b="1" dirty="0"/>
          </a:p>
          <a:p>
            <a:endParaRPr lang="en-IN" sz="1200" b="1" dirty="0"/>
          </a:p>
          <a:p>
            <a:endParaRPr lang="en-IN" sz="1200" b="1" dirty="0"/>
          </a:p>
          <a:p>
            <a:endParaRPr lang="en-IN" sz="1200" b="1" dirty="0"/>
          </a:p>
          <a:p>
            <a:endParaRPr lang="en-IN" sz="1200" b="1" dirty="0"/>
          </a:p>
          <a:p>
            <a:r>
              <a:rPr lang="en-IN" sz="1200" i="1" dirty="0"/>
              <a:t>Optimal probability threshold: </a:t>
            </a:r>
          </a:p>
          <a:p>
            <a:endParaRPr lang="en-IN" sz="1200" dirty="0"/>
          </a:p>
          <a:p>
            <a:r>
              <a:rPr lang="en-IN" sz="1200" dirty="0"/>
              <a:t>0.49 is the optimal threshold for logistic regression </a:t>
            </a:r>
          </a:p>
          <a:p>
            <a:endParaRPr lang="en-IN" sz="1200" b="1" dirty="0"/>
          </a:p>
          <a:p>
            <a:endParaRPr lang="en-IN" sz="1200" dirty="0"/>
          </a:p>
          <a:p>
            <a:endParaRPr lang="en-IN" sz="1200" dirty="0"/>
          </a:p>
          <a:p>
            <a:endParaRPr lang="en-IN" sz="1200" dirty="0"/>
          </a:p>
          <a:p>
            <a:endParaRPr lang="en-IN" sz="1200" dirty="0"/>
          </a:p>
          <a:p>
            <a:endParaRPr lang="en-IN" sz="1200" dirty="0"/>
          </a:p>
          <a:p>
            <a:r>
              <a:rPr lang="en-IN" dirty="0"/>
              <a:t> </a:t>
            </a:r>
          </a:p>
          <a:p>
            <a:endParaRPr lang="en-IN" dirty="0"/>
          </a:p>
          <a:p>
            <a:endParaRPr lang="en-IN" dirty="0"/>
          </a:p>
          <a:p>
            <a:endParaRPr lang="en-IN" dirty="0"/>
          </a:p>
          <a:p>
            <a:endParaRPr lang="en-IN" dirty="0"/>
          </a:p>
          <a:p>
            <a:r>
              <a:rPr lang="en-IN" sz="1200" i="1" dirty="0"/>
              <a:t>Metrics of logistic regression model:</a:t>
            </a:r>
          </a:p>
          <a:p>
            <a:endParaRPr lang="en-IN" dirty="0"/>
          </a:p>
          <a:p>
            <a:endParaRPr lang="en-IN" dirty="0"/>
          </a:p>
        </p:txBody>
      </p:sp>
      <p:pic>
        <p:nvPicPr>
          <p:cNvPr id="13" name="Picture 12">
            <a:extLst>
              <a:ext uri="{FF2B5EF4-FFF2-40B4-BE49-F238E27FC236}">
                <a16:creationId xmlns:a16="http://schemas.microsoft.com/office/drawing/2014/main" id="{AF5C322B-890A-A488-51B2-9FFD4FF92C79}"/>
              </a:ext>
            </a:extLst>
          </p:cNvPr>
          <p:cNvPicPr>
            <a:picLocks noChangeAspect="1"/>
          </p:cNvPicPr>
          <p:nvPr/>
        </p:nvPicPr>
        <p:blipFill>
          <a:blip r:embed="rId4"/>
          <a:stretch>
            <a:fillRect/>
          </a:stretch>
        </p:blipFill>
        <p:spPr>
          <a:xfrm>
            <a:off x="7232702" y="5656872"/>
            <a:ext cx="2819545" cy="882695"/>
          </a:xfrm>
          <a:prstGeom prst="rect">
            <a:avLst/>
          </a:prstGeom>
        </p:spPr>
      </p:pic>
      <p:pic>
        <p:nvPicPr>
          <p:cNvPr id="16" name="Picture 15">
            <a:extLst>
              <a:ext uri="{FF2B5EF4-FFF2-40B4-BE49-F238E27FC236}">
                <a16:creationId xmlns:a16="http://schemas.microsoft.com/office/drawing/2014/main" id="{E9FBECA7-ABA8-54A3-DA2D-F7B584901BEC}"/>
              </a:ext>
            </a:extLst>
          </p:cNvPr>
          <p:cNvPicPr>
            <a:picLocks noChangeAspect="1"/>
          </p:cNvPicPr>
          <p:nvPr/>
        </p:nvPicPr>
        <p:blipFill>
          <a:blip r:embed="rId5"/>
          <a:stretch>
            <a:fillRect/>
          </a:stretch>
        </p:blipFill>
        <p:spPr>
          <a:xfrm>
            <a:off x="2001180" y="5867591"/>
            <a:ext cx="1141371" cy="386905"/>
          </a:xfrm>
          <a:prstGeom prst="rect">
            <a:avLst/>
          </a:prstGeom>
        </p:spPr>
      </p:pic>
    </p:spTree>
    <p:extLst>
      <p:ext uri="{BB962C8B-B14F-4D97-AF65-F5344CB8AC3E}">
        <p14:creationId xmlns:p14="http://schemas.microsoft.com/office/powerpoint/2010/main" val="67923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ADC2B-6676-5C44-9407-6BFB28A0B57D}"/>
              </a:ext>
            </a:extLst>
          </p:cNvPr>
          <p:cNvSpPr>
            <a:spLocks noGrp="1"/>
          </p:cNvSpPr>
          <p:nvPr>
            <p:ph type="title"/>
          </p:nvPr>
        </p:nvSpPr>
        <p:spPr>
          <a:xfrm>
            <a:off x="521207" y="448056"/>
            <a:ext cx="8389113" cy="640080"/>
          </a:xfrm>
        </p:spPr>
        <p:txBody>
          <a:bodyPr>
            <a:normAutofit/>
          </a:bodyPr>
          <a:lstStyle/>
          <a:p>
            <a:r>
              <a:rPr lang="en-US" dirty="0">
                <a:latin typeface="Segoe UI Light" panose="020B0502040204020203" pitchFamily="34" charset="0"/>
                <a:cs typeface="Segoe UI Light" panose="020B0502040204020203" pitchFamily="34" charset="0"/>
              </a:rPr>
              <a:t>Model Building – Random Forest</a:t>
            </a:r>
          </a:p>
        </p:txBody>
      </p:sp>
      <p:sp>
        <p:nvSpPr>
          <p:cNvPr id="2" name="TextBox 1">
            <a:extLst>
              <a:ext uri="{FF2B5EF4-FFF2-40B4-BE49-F238E27FC236}">
                <a16:creationId xmlns:a16="http://schemas.microsoft.com/office/drawing/2014/main" id="{32385FFA-CC69-C44A-8D80-BE0F89922890}"/>
              </a:ext>
            </a:extLst>
          </p:cNvPr>
          <p:cNvSpPr txBox="1"/>
          <p:nvPr/>
        </p:nvSpPr>
        <p:spPr>
          <a:xfrm>
            <a:off x="969264" y="1389888"/>
            <a:ext cx="5431536" cy="1569660"/>
          </a:xfrm>
          <a:prstGeom prst="rect">
            <a:avLst/>
          </a:prstGeom>
          <a:noFill/>
        </p:spPr>
        <p:txBody>
          <a:bodyPr wrap="square" rtlCol="0">
            <a:spAutoFit/>
          </a:bodyPr>
          <a:lstStyle/>
          <a:p>
            <a:r>
              <a:rPr lang="en-IN" sz="1200" b="1" dirty="0"/>
              <a:t>Random Forest:</a:t>
            </a:r>
          </a:p>
          <a:p>
            <a:endParaRPr lang="en-IN" sz="1200" b="1" dirty="0"/>
          </a:p>
          <a:p>
            <a:r>
              <a:rPr lang="en-IN" sz="1200" dirty="0"/>
              <a:t>Hyperparameter tuning</a:t>
            </a:r>
          </a:p>
          <a:p>
            <a:endParaRPr lang="en-IN" sz="1200" b="1" dirty="0"/>
          </a:p>
          <a:p>
            <a:r>
              <a:rPr lang="en-IN" sz="1000" dirty="0" err="1"/>
              <a:t>Max_depth</a:t>
            </a:r>
            <a:r>
              <a:rPr lang="en-IN" sz="1000" dirty="0"/>
              <a:t>:</a:t>
            </a:r>
          </a:p>
          <a:p>
            <a:endParaRPr lang="en-IN" sz="1200" dirty="0"/>
          </a:p>
          <a:p>
            <a:endParaRPr lang="en-IN" sz="1200" dirty="0"/>
          </a:p>
          <a:p>
            <a:endParaRPr lang="en-IN" sz="1200" b="1" dirty="0"/>
          </a:p>
        </p:txBody>
      </p:sp>
      <p:sp>
        <p:nvSpPr>
          <p:cNvPr id="9" name="TextBox 8">
            <a:extLst>
              <a:ext uri="{FF2B5EF4-FFF2-40B4-BE49-F238E27FC236}">
                <a16:creationId xmlns:a16="http://schemas.microsoft.com/office/drawing/2014/main" id="{95624AA7-12DB-1B32-9D4F-29533BF1B561}"/>
              </a:ext>
            </a:extLst>
          </p:cNvPr>
          <p:cNvSpPr txBox="1"/>
          <p:nvPr/>
        </p:nvSpPr>
        <p:spPr>
          <a:xfrm>
            <a:off x="6483096" y="1389888"/>
            <a:ext cx="5431536" cy="1292662"/>
          </a:xfrm>
          <a:prstGeom prst="rect">
            <a:avLst/>
          </a:prstGeom>
          <a:noFill/>
        </p:spPr>
        <p:txBody>
          <a:bodyPr wrap="square" rtlCol="0">
            <a:spAutoFit/>
          </a:bodyPr>
          <a:lstStyle/>
          <a:p>
            <a:endParaRPr lang="en-IN" sz="1200" b="1" dirty="0"/>
          </a:p>
          <a:p>
            <a:endParaRPr lang="en-IN" sz="1200" b="1" dirty="0"/>
          </a:p>
          <a:p>
            <a:endParaRPr lang="en-IN" sz="1200" b="1" dirty="0"/>
          </a:p>
          <a:p>
            <a:endParaRPr lang="en-IN" sz="1200" b="1" dirty="0"/>
          </a:p>
          <a:p>
            <a:endParaRPr lang="en-IN" sz="1200" b="1" dirty="0"/>
          </a:p>
          <a:p>
            <a:endParaRPr lang="en-IN" dirty="0"/>
          </a:p>
        </p:txBody>
      </p:sp>
      <p:pic>
        <p:nvPicPr>
          <p:cNvPr id="6" name="Picture 5">
            <a:extLst>
              <a:ext uri="{FF2B5EF4-FFF2-40B4-BE49-F238E27FC236}">
                <a16:creationId xmlns:a16="http://schemas.microsoft.com/office/drawing/2014/main" id="{7AD24874-B331-07AC-EF1F-257526445860}"/>
              </a:ext>
            </a:extLst>
          </p:cNvPr>
          <p:cNvPicPr>
            <a:picLocks noChangeAspect="1"/>
          </p:cNvPicPr>
          <p:nvPr/>
        </p:nvPicPr>
        <p:blipFill>
          <a:blip r:embed="rId2"/>
          <a:stretch>
            <a:fillRect/>
          </a:stretch>
        </p:blipFill>
        <p:spPr>
          <a:xfrm>
            <a:off x="6255884" y="4885148"/>
            <a:ext cx="2654436" cy="895396"/>
          </a:xfrm>
          <a:prstGeom prst="rect">
            <a:avLst/>
          </a:prstGeom>
        </p:spPr>
      </p:pic>
      <p:pic>
        <p:nvPicPr>
          <p:cNvPr id="10" name="Picture 9">
            <a:extLst>
              <a:ext uri="{FF2B5EF4-FFF2-40B4-BE49-F238E27FC236}">
                <a16:creationId xmlns:a16="http://schemas.microsoft.com/office/drawing/2014/main" id="{4A43FE74-8715-3519-62AE-B9CC295463F8}"/>
              </a:ext>
            </a:extLst>
          </p:cNvPr>
          <p:cNvPicPr>
            <a:picLocks noChangeAspect="1"/>
          </p:cNvPicPr>
          <p:nvPr/>
        </p:nvPicPr>
        <p:blipFill>
          <a:blip r:embed="rId3"/>
          <a:stretch>
            <a:fillRect/>
          </a:stretch>
        </p:blipFill>
        <p:spPr>
          <a:xfrm>
            <a:off x="990634" y="2502121"/>
            <a:ext cx="2123524" cy="1283495"/>
          </a:xfrm>
          <a:prstGeom prst="rect">
            <a:avLst/>
          </a:prstGeom>
        </p:spPr>
      </p:pic>
      <p:sp>
        <p:nvSpPr>
          <p:cNvPr id="11" name="TextBox 10">
            <a:extLst>
              <a:ext uri="{FF2B5EF4-FFF2-40B4-BE49-F238E27FC236}">
                <a16:creationId xmlns:a16="http://schemas.microsoft.com/office/drawing/2014/main" id="{CB9965CD-26F8-DDBA-6673-A2B0BF96FC80}"/>
              </a:ext>
            </a:extLst>
          </p:cNvPr>
          <p:cNvSpPr txBox="1"/>
          <p:nvPr/>
        </p:nvSpPr>
        <p:spPr>
          <a:xfrm>
            <a:off x="3264408" y="2120408"/>
            <a:ext cx="1005840" cy="246221"/>
          </a:xfrm>
          <a:prstGeom prst="rect">
            <a:avLst/>
          </a:prstGeom>
          <a:noFill/>
        </p:spPr>
        <p:txBody>
          <a:bodyPr wrap="square" rtlCol="0">
            <a:spAutoFit/>
          </a:bodyPr>
          <a:lstStyle/>
          <a:p>
            <a:r>
              <a:rPr lang="en-IN" sz="1000" dirty="0"/>
              <a:t>N-estimators:</a:t>
            </a:r>
          </a:p>
        </p:txBody>
      </p:sp>
      <p:pic>
        <p:nvPicPr>
          <p:cNvPr id="14" name="Picture 13">
            <a:extLst>
              <a:ext uri="{FF2B5EF4-FFF2-40B4-BE49-F238E27FC236}">
                <a16:creationId xmlns:a16="http://schemas.microsoft.com/office/drawing/2014/main" id="{2C2AE2C2-E9B1-C8B2-F62B-C39C96387884}"/>
              </a:ext>
            </a:extLst>
          </p:cNvPr>
          <p:cNvPicPr>
            <a:picLocks noChangeAspect="1"/>
          </p:cNvPicPr>
          <p:nvPr/>
        </p:nvPicPr>
        <p:blipFill>
          <a:blip r:embed="rId4"/>
          <a:stretch>
            <a:fillRect/>
          </a:stretch>
        </p:blipFill>
        <p:spPr>
          <a:xfrm>
            <a:off x="3332478" y="2505456"/>
            <a:ext cx="2072980" cy="1288372"/>
          </a:xfrm>
          <a:prstGeom prst="rect">
            <a:avLst/>
          </a:prstGeom>
        </p:spPr>
      </p:pic>
      <p:sp>
        <p:nvSpPr>
          <p:cNvPr id="15" name="TextBox 14">
            <a:extLst>
              <a:ext uri="{FF2B5EF4-FFF2-40B4-BE49-F238E27FC236}">
                <a16:creationId xmlns:a16="http://schemas.microsoft.com/office/drawing/2014/main" id="{7814CC03-11C3-1A40-653D-60523341CBD9}"/>
              </a:ext>
            </a:extLst>
          </p:cNvPr>
          <p:cNvSpPr txBox="1"/>
          <p:nvPr/>
        </p:nvSpPr>
        <p:spPr>
          <a:xfrm>
            <a:off x="5510784" y="2117360"/>
            <a:ext cx="1005840" cy="246221"/>
          </a:xfrm>
          <a:prstGeom prst="rect">
            <a:avLst/>
          </a:prstGeom>
          <a:noFill/>
        </p:spPr>
        <p:txBody>
          <a:bodyPr wrap="square" rtlCol="0">
            <a:spAutoFit/>
          </a:bodyPr>
          <a:lstStyle/>
          <a:p>
            <a:r>
              <a:rPr lang="en-IN" sz="1000" dirty="0" err="1"/>
              <a:t>Max_features</a:t>
            </a:r>
            <a:r>
              <a:rPr lang="en-IN" sz="1000" dirty="0"/>
              <a:t>:</a:t>
            </a:r>
          </a:p>
        </p:txBody>
      </p:sp>
      <p:pic>
        <p:nvPicPr>
          <p:cNvPr id="18" name="Picture 17">
            <a:extLst>
              <a:ext uri="{FF2B5EF4-FFF2-40B4-BE49-F238E27FC236}">
                <a16:creationId xmlns:a16="http://schemas.microsoft.com/office/drawing/2014/main" id="{155D0735-4156-B01D-FF26-866856C4F9F8}"/>
              </a:ext>
            </a:extLst>
          </p:cNvPr>
          <p:cNvPicPr>
            <a:picLocks noChangeAspect="1"/>
          </p:cNvPicPr>
          <p:nvPr/>
        </p:nvPicPr>
        <p:blipFill>
          <a:blip r:embed="rId5"/>
          <a:stretch>
            <a:fillRect/>
          </a:stretch>
        </p:blipFill>
        <p:spPr>
          <a:xfrm>
            <a:off x="5623778" y="2458707"/>
            <a:ext cx="2043593" cy="1253067"/>
          </a:xfrm>
          <a:prstGeom prst="rect">
            <a:avLst/>
          </a:prstGeom>
        </p:spPr>
      </p:pic>
      <p:pic>
        <p:nvPicPr>
          <p:cNvPr id="20" name="Picture 19">
            <a:extLst>
              <a:ext uri="{FF2B5EF4-FFF2-40B4-BE49-F238E27FC236}">
                <a16:creationId xmlns:a16="http://schemas.microsoft.com/office/drawing/2014/main" id="{CF68F3E4-E1A6-27B8-91E1-B1AE2F7E4B75}"/>
              </a:ext>
            </a:extLst>
          </p:cNvPr>
          <p:cNvPicPr>
            <a:picLocks noChangeAspect="1"/>
          </p:cNvPicPr>
          <p:nvPr/>
        </p:nvPicPr>
        <p:blipFill>
          <a:blip r:embed="rId6"/>
          <a:stretch>
            <a:fillRect/>
          </a:stretch>
        </p:blipFill>
        <p:spPr>
          <a:xfrm>
            <a:off x="7885691" y="2485818"/>
            <a:ext cx="1996691" cy="1233727"/>
          </a:xfrm>
          <a:prstGeom prst="rect">
            <a:avLst/>
          </a:prstGeom>
        </p:spPr>
      </p:pic>
      <p:sp>
        <p:nvSpPr>
          <p:cNvPr id="21" name="TextBox 20">
            <a:extLst>
              <a:ext uri="{FF2B5EF4-FFF2-40B4-BE49-F238E27FC236}">
                <a16:creationId xmlns:a16="http://schemas.microsoft.com/office/drawing/2014/main" id="{B7F4F5A9-2D65-8FD7-2084-0CBCAE5B24B8}"/>
              </a:ext>
            </a:extLst>
          </p:cNvPr>
          <p:cNvSpPr txBox="1"/>
          <p:nvPr/>
        </p:nvSpPr>
        <p:spPr>
          <a:xfrm>
            <a:off x="7837746" y="2117360"/>
            <a:ext cx="1159111" cy="246221"/>
          </a:xfrm>
          <a:prstGeom prst="rect">
            <a:avLst/>
          </a:prstGeom>
          <a:noFill/>
        </p:spPr>
        <p:txBody>
          <a:bodyPr wrap="square" rtlCol="0">
            <a:spAutoFit/>
          </a:bodyPr>
          <a:lstStyle/>
          <a:p>
            <a:r>
              <a:rPr lang="en-IN" sz="1000" dirty="0"/>
              <a:t>Min sample leaf:</a:t>
            </a:r>
          </a:p>
        </p:txBody>
      </p:sp>
      <p:pic>
        <p:nvPicPr>
          <p:cNvPr id="23" name="Picture 22">
            <a:extLst>
              <a:ext uri="{FF2B5EF4-FFF2-40B4-BE49-F238E27FC236}">
                <a16:creationId xmlns:a16="http://schemas.microsoft.com/office/drawing/2014/main" id="{3E357C77-CF2C-A83B-6E68-6BB83D04FD2A}"/>
              </a:ext>
            </a:extLst>
          </p:cNvPr>
          <p:cNvPicPr>
            <a:picLocks noChangeAspect="1"/>
          </p:cNvPicPr>
          <p:nvPr/>
        </p:nvPicPr>
        <p:blipFill>
          <a:blip r:embed="rId7"/>
          <a:stretch>
            <a:fillRect/>
          </a:stretch>
        </p:blipFill>
        <p:spPr>
          <a:xfrm>
            <a:off x="10095707" y="2458707"/>
            <a:ext cx="1897602" cy="1225956"/>
          </a:xfrm>
          <a:prstGeom prst="rect">
            <a:avLst/>
          </a:prstGeom>
        </p:spPr>
      </p:pic>
      <p:sp>
        <p:nvSpPr>
          <p:cNvPr id="24" name="TextBox 23">
            <a:extLst>
              <a:ext uri="{FF2B5EF4-FFF2-40B4-BE49-F238E27FC236}">
                <a16:creationId xmlns:a16="http://schemas.microsoft.com/office/drawing/2014/main" id="{83549556-E4CA-9865-817C-FE542B47835C}"/>
              </a:ext>
            </a:extLst>
          </p:cNvPr>
          <p:cNvSpPr txBox="1"/>
          <p:nvPr/>
        </p:nvSpPr>
        <p:spPr>
          <a:xfrm>
            <a:off x="9983538" y="2116010"/>
            <a:ext cx="1159111" cy="246221"/>
          </a:xfrm>
          <a:prstGeom prst="rect">
            <a:avLst/>
          </a:prstGeom>
          <a:noFill/>
        </p:spPr>
        <p:txBody>
          <a:bodyPr wrap="square" rtlCol="0">
            <a:spAutoFit/>
          </a:bodyPr>
          <a:lstStyle/>
          <a:p>
            <a:r>
              <a:rPr lang="en-IN" sz="1000" dirty="0"/>
              <a:t>Min sample split:</a:t>
            </a:r>
          </a:p>
        </p:txBody>
      </p:sp>
      <p:pic>
        <p:nvPicPr>
          <p:cNvPr id="25" name="Picture 24">
            <a:extLst>
              <a:ext uri="{FF2B5EF4-FFF2-40B4-BE49-F238E27FC236}">
                <a16:creationId xmlns:a16="http://schemas.microsoft.com/office/drawing/2014/main" id="{0E69AF3E-659A-5349-2924-17CF7F79972E}"/>
              </a:ext>
            </a:extLst>
          </p:cNvPr>
          <p:cNvPicPr>
            <a:picLocks noChangeAspect="1"/>
          </p:cNvPicPr>
          <p:nvPr/>
        </p:nvPicPr>
        <p:blipFill>
          <a:blip r:embed="rId8"/>
          <a:stretch>
            <a:fillRect/>
          </a:stretch>
        </p:blipFill>
        <p:spPr>
          <a:xfrm>
            <a:off x="2357555" y="4897849"/>
            <a:ext cx="2819545" cy="882695"/>
          </a:xfrm>
          <a:prstGeom prst="rect">
            <a:avLst/>
          </a:prstGeom>
        </p:spPr>
      </p:pic>
      <p:sp>
        <p:nvSpPr>
          <p:cNvPr id="26" name="TextBox 25">
            <a:extLst>
              <a:ext uri="{FF2B5EF4-FFF2-40B4-BE49-F238E27FC236}">
                <a16:creationId xmlns:a16="http://schemas.microsoft.com/office/drawing/2014/main" id="{F31E5915-ED07-8950-9F2D-C30649F6FE44}"/>
              </a:ext>
            </a:extLst>
          </p:cNvPr>
          <p:cNvSpPr txBox="1"/>
          <p:nvPr/>
        </p:nvSpPr>
        <p:spPr>
          <a:xfrm>
            <a:off x="2357555" y="4400657"/>
            <a:ext cx="3172969" cy="276999"/>
          </a:xfrm>
          <a:prstGeom prst="rect">
            <a:avLst/>
          </a:prstGeom>
          <a:noFill/>
        </p:spPr>
        <p:txBody>
          <a:bodyPr wrap="square" rtlCol="0">
            <a:spAutoFit/>
          </a:bodyPr>
          <a:lstStyle/>
          <a:p>
            <a:r>
              <a:rPr lang="en-IN" sz="1200" i="1" dirty="0"/>
              <a:t>Metrics of logistic regression model:</a:t>
            </a:r>
            <a:endParaRPr lang="en-IN" dirty="0"/>
          </a:p>
        </p:txBody>
      </p:sp>
      <p:sp>
        <p:nvSpPr>
          <p:cNvPr id="27" name="TextBox 26">
            <a:extLst>
              <a:ext uri="{FF2B5EF4-FFF2-40B4-BE49-F238E27FC236}">
                <a16:creationId xmlns:a16="http://schemas.microsoft.com/office/drawing/2014/main" id="{926F5CA1-A780-0B0E-0416-D2C40222B01B}"/>
              </a:ext>
            </a:extLst>
          </p:cNvPr>
          <p:cNvSpPr txBox="1"/>
          <p:nvPr/>
        </p:nvSpPr>
        <p:spPr>
          <a:xfrm>
            <a:off x="6176771" y="4398121"/>
            <a:ext cx="3172969" cy="276999"/>
          </a:xfrm>
          <a:prstGeom prst="rect">
            <a:avLst/>
          </a:prstGeom>
          <a:noFill/>
        </p:spPr>
        <p:txBody>
          <a:bodyPr wrap="square" rtlCol="0">
            <a:spAutoFit/>
          </a:bodyPr>
          <a:lstStyle/>
          <a:p>
            <a:r>
              <a:rPr lang="en-IN" sz="1200" i="1" dirty="0"/>
              <a:t>Metrics of Random forest model:</a:t>
            </a:r>
            <a:endParaRPr lang="en-IN" dirty="0"/>
          </a:p>
        </p:txBody>
      </p:sp>
      <p:sp>
        <p:nvSpPr>
          <p:cNvPr id="28" name="TextBox 27">
            <a:extLst>
              <a:ext uri="{FF2B5EF4-FFF2-40B4-BE49-F238E27FC236}">
                <a16:creationId xmlns:a16="http://schemas.microsoft.com/office/drawing/2014/main" id="{CEE87B98-3F13-1322-79B1-A9FDB41CD83B}"/>
              </a:ext>
            </a:extLst>
          </p:cNvPr>
          <p:cNvSpPr txBox="1"/>
          <p:nvPr/>
        </p:nvSpPr>
        <p:spPr>
          <a:xfrm>
            <a:off x="969264" y="5981549"/>
            <a:ext cx="10287000" cy="523220"/>
          </a:xfrm>
          <a:prstGeom prst="rect">
            <a:avLst/>
          </a:prstGeom>
          <a:noFill/>
        </p:spPr>
        <p:txBody>
          <a:bodyPr wrap="square" rtlCol="0">
            <a:spAutoFit/>
          </a:bodyPr>
          <a:lstStyle/>
          <a:p>
            <a:r>
              <a:rPr lang="en-IN" sz="1400" b="1" dirty="0"/>
              <a:t>Conclusion : </a:t>
            </a:r>
            <a:r>
              <a:rPr lang="en-IN" sz="1400" dirty="0"/>
              <a:t>T</a:t>
            </a:r>
            <a:r>
              <a:rPr lang="en-US" sz="1400" dirty="0"/>
              <a:t>he results of the customer churn analysis showed that Logistic Regression outperformed Decision Tree. As Logistic Regression has a higher sensitivity and better specificity score, we may be able to predict prospective client attrition.</a:t>
            </a:r>
            <a:endParaRPr lang="en-IN" sz="1400" dirty="0"/>
          </a:p>
        </p:txBody>
      </p:sp>
    </p:spTree>
    <p:extLst>
      <p:ext uri="{BB962C8B-B14F-4D97-AF65-F5344CB8AC3E}">
        <p14:creationId xmlns:p14="http://schemas.microsoft.com/office/powerpoint/2010/main" val="60841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ADC2B-6676-5C44-9407-6BFB28A0B57D}"/>
              </a:ext>
            </a:extLst>
          </p:cNvPr>
          <p:cNvSpPr>
            <a:spLocks noGrp="1"/>
          </p:cNvSpPr>
          <p:nvPr>
            <p:ph type="title"/>
          </p:nvPr>
        </p:nvSpPr>
        <p:spPr>
          <a:xfrm>
            <a:off x="521207" y="448056"/>
            <a:ext cx="8389113" cy="640080"/>
          </a:xfrm>
        </p:spPr>
        <p:txBody>
          <a:bodyPr>
            <a:normAutofit/>
          </a:bodyPr>
          <a:lstStyle/>
          <a:p>
            <a:r>
              <a:rPr lang="en-US" dirty="0">
                <a:latin typeface="Segoe UI Light" panose="020B0502040204020203" pitchFamily="34" charset="0"/>
                <a:cs typeface="Segoe UI Light" panose="020B0502040204020203" pitchFamily="34" charset="0"/>
              </a:rPr>
              <a:t>Observations and Recommendations</a:t>
            </a:r>
          </a:p>
        </p:txBody>
      </p:sp>
      <p:pic>
        <p:nvPicPr>
          <p:cNvPr id="5" name="Picture 4">
            <a:extLst>
              <a:ext uri="{FF2B5EF4-FFF2-40B4-BE49-F238E27FC236}">
                <a16:creationId xmlns:a16="http://schemas.microsoft.com/office/drawing/2014/main" id="{9A28438D-4460-62D2-EDA5-82733276EEBC}"/>
              </a:ext>
            </a:extLst>
          </p:cNvPr>
          <p:cNvPicPr>
            <a:picLocks noChangeAspect="1"/>
          </p:cNvPicPr>
          <p:nvPr/>
        </p:nvPicPr>
        <p:blipFill>
          <a:blip r:embed="rId2"/>
          <a:stretch>
            <a:fillRect/>
          </a:stretch>
        </p:blipFill>
        <p:spPr>
          <a:xfrm>
            <a:off x="424845" y="1581913"/>
            <a:ext cx="7036162" cy="2995264"/>
          </a:xfrm>
          <a:prstGeom prst="rect">
            <a:avLst/>
          </a:prstGeom>
        </p:spPr>
      </p:pic>
      <p:sp>
        <p:nvSpPr>
          <p:cNvPr id="7" name="TextBox 6">
            <a:extLst>
              <a:ext uri="{FF2B5EF4-FFF2-40B4-BE49-F238E27FC236}">
                <a16:creationId xmlns:a16="http://schemas.microsoft.com/office/drawing/2014/main" id="{EF163B4E-8337-A097-794F-CC5E875355BA}"/>
              </a:ext>
            </a:extLst>
          </p:cNvPr>
          <p:cNvSpPr txBox="1"/>
          <p:nvPr/>
        </p:nvSpPr>
        <p:spPr>
          <a:xfrm>
            <a:off x="521207" y="1265839"/>
            <a:ext cx="4754880" cy="369332"/>
          </a:xfrm>
          <a:prstGeom prst="rect">
            <a:avLst/>
          </a:prstGeom>
          <a:noFill/>
        </p:spPr>
        <p:txBody>
          <a:bodyPr wrap="square" rtlCol="0">
            <a:spAutoFit/>
          </a:bodyPr>
          <a:lstStyle/>
          <a:p>
            <a:r>
              <a:rPr lang="en-IN" dirty="0"/>
              <a:t>Top Variables: </a:t>
            </a:r>
          </a:p>
        </p:txBody>
      </p:sp>
      <p:pic>
        <p:nvPicPr>
          <p:cNvPr id="11" name="Picture 10">
            <a:extLst>
              <a:ext uri="{FF2B5EF4-FFF2-40B4-BE49-F238E27FC236}">
                <a16:creationId xmlns:a16="http://schemas.microsoft.com/office/drawing/2014/main" id="{261B4BC1-773D-32B1-B1AA-6CF78C975637}"/>
              </a:ext>
            </a:extLst>
          </p:cNvPr>
          <p:cNvPicPr>
            <a:picLocks noChangeAspect="1"/>
          </p:cNvPicPr>
          <p:nvPr/>
        </p:nvPicPr>
        <p:blipFill>
          <a:blip r:embed="rId3"/>
          <a:stretch>
            <a:fillRect/>
          </a:stretch>
        </p:blipFill>
        <p:spPr>
          <a:xfrm>
            <a:off x="7461007" y="1675077"/>
            <a:ext cx="4389617" cy="2902099"/>
          </a:xfrm>
          <a:prstGeom prst="rect">
            <a:avLst/>
          </a:prstGeom>
        </p:spPr>
      </p:pic>
      <p:sp>
        <p:nvSpPr>
          <p:cNvPr id="12" name="TextBox 11">
            <a:extLst>
              <a:ext uri="{FF2B5EF4-FFF2-40B4-BE49-F238E27FC236}">
                <a16:creationId xmlns:a16="http://schemas.microsoft.com/office/drawing/2014/main" id="{FDBD1386-B969-88CC-92B4-BEEF19093FE0}"/>
              </a:ext>
            </a:extLst>
          </p:cNvPr>
          <p:cNvSpPr txBox="1"/>
          <p:nvPr/>
        </p:nvSpPr>
        <p:spPr>
          <a:xfrm>
            <a:off x="521207" y="4754880"/>
            <a:ext cx="11149586" cy="2031325"/>
          </a:xfrm>
          <a:prstGeom prst="rect">
            <a:avLst/>
          </a:prstGeom>
          <a:noFill/>
        </p:spPr>
        <p:txBody>
          <a:bodyPr wrap="square" rtlCol="0">
            <a:spAutoFit/>
          </a:bodyPr>
          <a:lstStyle/>
          <a:p>
            <a:r>
              <a:rPr lang="en-IN" dirty="0"/>
              <a:t>Recommendations: </a:t>
            </a:r>
          </a:p>
          <a:p>
            <a:endParaRPr lang="en-IN" dirty="0"/>
          </a:p>
          <a:p>
            <a:r>
              <a:rPr lang="en-US" dirty="0"/>
              <a:t>Top characteristics are those that are predominantly associated with month 8, or the action phase, as determined by our Random Forest implementation.</a:t>
            </a:r>
          </a:p>
          <a:p>
            <a:endParaRPr lang="en-US" dirty="0"/>
          </a:p>
          <a:p>
            <a:r>
              <a:rPr lang="en-US" dirty="0"/>
              <a:t>Providing discounts and additional service packs during phase to customers would help in better churn  </a:t>
            </a:r>
          </a:p>
          <a:p>
            <a:endParaRPr lang="en-IN" dirty="0"/>
          </a:p>
        </p:txBody>
      </p:sp>
    </p:spTree>
    <p:extLst>
      <p:ext uri="{BB962C8B-B14F-4D97-AF65-F5344CB8AC3E}">
        <p14:creationId xmlns:p14="http://schemas.microsoft.com/office/powerpoint/2010/main" val="196990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65364"/>
            <a:ext cx="10515600" cy="2387600"/>
          </a:xfrm>
        </p:spPr>
        <p:txBody>
          <a:bodyPr anchor="ctr" anchorCtr="0">
            <a:normAutofit/>
          </a:bodyPr>
          <a:lstStyle/>
          <a:p>
            <a:pPr algn="ctr"/>
            <a:r>
              <a:rPr lang="en-US" sz="4800" dirty="0">
                <a:solidFill>
                  <a:schemeClr val="bg1"/>
                </a:solidFill>
              </a:rPr>
              <a:t>Thank You</a:t>
            </a:r>
          </a:p>
        </p:txBody>
      </p:sp>
    </p:spTree>
    <p:extLst>
      <p:ext uri="{BB962C8B-B14F-4D97-AF65-F5344CB8AC3E}">
        <p14:creationId xmlns:p14="http://schemas.microsoft.com/office/powerpoint/2010/main" val="17769957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1512</TotalTime>
  <Words>742</Words>
  <Application>Microsoft Office PowerPoint</Application>
  <PresentationFormat>Widescreen</PresentationFormat>
  <Paragraphs>150</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Gill Sans MT</vt:lpstr>
      <vt:lpstr>Segoe UI Light</vt:lpstr>
      <vt:lpstr>Trebuchet MS</vt:lpstr>
      <vt:lpstr>Wingdings</vt:lpstr>
      <vt:lpstr>Gallery</vt:lpstr>
      <vt:lpstr>Telecom Churn Case Study</vt:lpstr>
      <vt:lpstr>Problem Statement </vt:lpstr>
      <vt:lpstr>Case Study -Approach</vt:lpstr>
      <vt:lpstr>Data Understanding, Preparation &amp; EDA</vt:lpstr>
      <vt:lpstr>Model Building</vt:lpstr>
      <vt:lpstr>Model Building – Logistic Regression </vt:lpstr>
      <vt:lpstr>Model Building – Random Forest</vt:lpstr>
      <vt:lpstr>Observations and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Karthik Prabhu</dc:creator>
  <cp:keywords/>
  <cp:lastModifiedBy>Sachin Sinha</cp:lastModifiedBy>
  <cp:revision>5</cp:revision>
  <dcterms:created xsi:type="dcterms:W3CDTF">2022-06-19T13:56:41Z</dcterms:created>
  <dcterms:modified xsi:type="dcterms:W3CDTF">2022-12-06T16:00:23Z</dcterms:modified>
  <cp:version/>
</cp:coreProperties>
</file>