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Aileron Heavy Bold" charset="1" panose="00000A00000000000000"/>
      <p:regular r:id="rId14"/>
    </p:embeddedFont>
    <p:embeddedFont>
      <p:font typeface="Yellowtail" charset="1" panose="02000503000000000000"/>
      <p:regular r:id="rId15"/>
    </p:embeddedFont>
    <p:embeddedFont>
      <p:font typeface="Aileron Regular Bold" charset="1" panose="00000800000000000000"/>
      <p:regular r:id="rId16"/>
    </p:embeddedFont>
    <p:embeddedFont>
      <p:font typeface="Aileron Regular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6761" y="1927704"/>
            <a:ext cx="7613966" cy="2600453"/>
            <a:chOff x="0" y="0"/>
            <a:chExt cx="10151954" cy="346727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6381" y="-123825"/>
              <a:ext cx="10113920" cy="1401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68"/>
                </a:lnSpc>
              </a:pPr>
              <a:r>
                <a:rPr lang="en-US" sz="6334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Incident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557380"/>
              <a:ext cx="10151954" cy="1909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6"/>
                </a:lnSpc>
              </a:pPr>
              <a:r>
                <a:rPr lang="en-US" sz="2954">
                  <a:solidFill>
                    <a:srgbClr val="D02231"/>
                  </a:solidFill>
                  <a:latin typeface="Yellowtail"/>
                  <a:ea typeface="Yellowtail"/>
                  <a:cs typeface="Yellowtail"/>
                  <a:sym typeface="Yellowtail"/>
                </a:rPr>
                <a:t>Title:</a:t>
              </a:r>
            </a:p>
            <a:p>
              <a:pPr algn="l">
                <a:lnSpc>
                  <a:spcPts val="3695"/>
                </a:lnSpc>
              </a:pPr>
              <a:r>
                <a:rPr lang="en-US" sz="2639">
                  <a:solidFill>
                    <a:srgbClr val="D02231"/>
                  </a:solidFill>
                  <a:latin typeface="Yellowtail"/>
                  <a:ea typeface="Yellowtail"/>
                  <a:cs typeface="Yellowtail"/>
                  <a:sym typeface="Yellowtail"/>
                </a:rPr>
                <a:t>         </a:t>
              </a:r>
              <a:r>
                <a:rPr lang="en-US" sz="2639">
                  <a:solidFill>
                    <a:srgbClr val="D02231"/>
                  </a:solidFill>
                  <a:latin typeface="Yellowtail"/>
                  <a:ea typeface="Yellowtail"/>
                  <a:cs typeface="Yellowtail"/>
                  <a:sym typeface="Yellowtail"/>
                </a:rPr>
                <a:t>Secu</a:t>
              </a:r>
              <a:r>
                <a:rPr lang="en-US" sz="2639">
                  <a:solidFill>
                    <a:srgbClr val="D02231"/>
                  </a:solidFill>
                  <a:latin typeface="Yellowtail"/>
                  <a:ea typeface="Yellowtail"/>
                  <a:cs typeface="Yellowtail"/>
                  <a:sym typeface="Yellowtail"/>
                </a:rPr>
                <a:t>rity Incident: Unauthorized Access &amp; Data Exfiltration</a:t>
              </a:r>
            </a:p>
            <a:p>
              <a:pPr algn="l">
                <a:lnSpc>
                  <a:spcPts val="369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112486"/>
            <a:ext cx="9767488" cy="1447179"/>
          </a:xfrm>
          <a:custGeom>
            <a:avLst/>
            <a:gdLst/>
            <a:ahLst/>
            <a:cxnLst/>
            <a:rect r="r" b="b" t="t" l="l"/>
            <a:pathLst>
              <a:path h="1447179" w="9767488">
                <a:moveTo>
                  <a:pt x="0" y="0"/>
                </a:moveTo>
                <a:lnTo>
                  <a:pt x="9767488" y="0"/>
                </a:lnTo>
                <a:lnTo>
                  <a:pt x="9767488" y="1447180"/>
                </a:lnTo>
                <a:lnTo>
                  <a:pt x="0" y="1447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7466" r="0" b="-2874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5993" y="6555105"/>
            <a:ext cx="8775502" cy="240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"/>
              </a:lnSpc>
            </a:pPr>
            <a:r>
              <a:rPr lang="en-US" b="true" sz="1408" spc="211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PRESENTED BY SACHIN SREE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5400000">
            <a:off x="8460146" y="-178726"/>
            <a:ext cx="818627" cy="714931"/>
            <a:chOff x="0" y="0"/>
            <a:chExt cx="2542540" cy="3594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-5400000">
            <a:off x="488715" y="6792886"/>
            <a:ext cx="818627" cy="714931"/>
            <a:chOff x="0" y="0"/>
            <a:chExt cx="2542540" cy="359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2920" y="1055042"/>
            <a:ext cx="7967759" cy="4560438"/>
            <a:chOff x="0" y="0"/>
            <a:chExt cx="10623679" cy="60805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04775"/>
              <a:ext cx="10623679" cy="1137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66"/>
                </a:lnSpc>
              </a:pPr>
              <a:r>
                <a:rPr lang="en-US" sz="5118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Details: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364714"/>
              <a:ext cx="10623679" cy="4715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2049" indent="-221025" lvl="1">
                <a:lnSpc>
                  <a:spcPts val="2866"/>
                </a:lnSpc>
                <a:buFont typeface="Arial"/>
                <a:buChar char="•"/>
              </a:pPr>
              <a:r>
                <a:rPr lang="en-US" sz="20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Incident ID: IR-2025-001</a:t>
              </a:r>
            </a:p>
            <a:p>
              <a:pPr algn="l">
                <a:lnSpc>
                  <a:spcPts val="2866"/>
                </a:lnSpc>
              </a:pPr>
            </a:p>
            <a:p>
              <a:pPr algn="l" marL="442049" indent="-221025" lvl="1">
                <a:lnSpc>
                  <a:spcPts val="2866"/>
                </a:lnSpc>
                <a:buFont typeface="Arial"/>
                <a:buChar char="•"/>
              </a:pPr>
              <a:r>
                <a:rPr lang="en-US" sz="20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Date Detected: 10-June-2025</a:t>
              </a:r>
            </a:p>
            <a:p>
              <a:pPr algn="l">
                <a:lnSpc>
                  <a:spcPts val="2866"/>
                </a:lnSpc>
              </a:pPr>
            </a:p>
            <a:p>
              <a:pPr algn="l" marL="442049" indent="-221025" lvl="1">
                <a:lnSpc>
                  <a:spcPts val="2866"/>
                </a:lnSpc>
                <a:buFont typeface="Arial"/>
                <a:buChar char="•"/>
              </a:pPr>
              <a:r>
                <a:rPr lang="en-US" sz="20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Detected By: SOC Team using Splunk (Free Trial Version)</a:t>
              </a:r>
            </a:p>
            <a:p>
              <a:pPr algn="l">
                <a:lnSpc>
                  <a:spcPts val="2866"/>
                </a:lnSpc>
              </a:pPr>
            </a:p>
            <a:p>
              <a:pPr algn="l" marL="442049" indent="-221025" lvl="1">
                <a:lnSpc>
                  <a:spcPts val="2866"/>
                </a:lnSpc>
                <a:buFont typeface="Arial"/>
                <a:buChar char="•"/>
              </a:pPr>
              <a:r>
                <a:rPr lang="en-US" sz="20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Affected System: AuthServer01</a:t>
              </a:r>
            </a:p>
            <a:p>
              <a:pPr algn="l">
                <a:lnSpc>
                  <a:spcPts val="2866"/>
                </a:lnSpc>
              </a:pPr>
            </a:p>
            <a:p>
              <a:pPr algn="l" marL="442049" indent="-221025" lvl="1">
                <a:lnSpc>
                  <a:spcPts val="2866"/>
                </a:lnSpc>
                <a:buFont typeface="Arial"/>
                <a:buChar char="•"/>
              </a:pPr>
              <a:r>
                <a:rPr lang="en-US" sz="20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Business Impact: Potential Financial Data Leakage</a:t>
              </a:r>
            </a:p>
            <a:p>
              <a:pPr algn="l">
                <a:lnSpc>
                  <a:spcPts val="28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 REPORT 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• PAGE 2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5400000">
            <a:off x="8513751" y="-316073"/>
            <a:ext cx="818627" cy="714931"/>
            <a:chOff x="0" y="0"/>
            <a:chExt cx="2542540" cy="3594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3336" y="899282"/>
            <a:ext cx="7346928" cy="4985370"/>
            <a:chOff x="0" y="0"/>
            <a:chExt cx="9795904" cy="664716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9795904" cy="1056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68"/>
                </a:lnSpc>
              </a:pPr>
              <a:r>
                <a:rPr lang="en-US" sz="4763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Timeline of Events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383088"/>
              <a:ext cx="9744617" cy="5264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7"/>
                </a:lnSpc>
              </a:pP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Time                                  Event</a:t>
              </a:r>
            </a:p>
            <a:p>
              <a:pPr algn="l">
                <a:lnSpc>
                  <a:spcPts val="2667"/>
                </a:lnSpc>
              </a:pPr>
            </a:p>
            <a:p>
              <a:pPr algn="l">
                <a:lnSpc>
                  <a:spcPts val="2667"/>
                </a:lnSpc>
              </a:pP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01:13:20                          Multipl</a:t>
              </a: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e failed login attempts detected (brute)</a:t>
              </a:r>
            </a:p>
            <a:p>
              <a:pPr algn="l">
                <a:lnSpc>
                  <a:spcPts val="2667"/>
                </a:lnSpc>
              </a:pPr>
            </a:p>
            <a:p>
              <a:pPr algn="l">
                <a:lnSpc>
                  <a:spcPts val="2667"/>
                </a:lnSpc>
              </a:pP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01:13:45                          Successful login to admin account</a:t>
              </a:r>
            </a:p>
            <a:p>
              <a:pPr algn="l">
                <a:lnSpc>
                  <a:spcPts val="2667"/>
                </a:lnSpc>
              </a:pPr>
            </a:p>
            <a:p>
              <a:pPr algn="l">
                <a:lnSpc>
                  <a:spcPts val="2667"/>
                </a:lnSpc>
              </a:pP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01:14:10                          Privilege escalation performed</a:t>
              </a:r>
            </a:p>
            <a:p>
              <a:pPr algn="l">
                <a:lnSpc>
                  <a:spcPts val="2667"/>
                </a:lnSpc>
              </a:pPr>
            </a:p>
            <a:p>
              <a:pPr algn="l">
                <a:lnSpc>
                  <a:spcPts val="2667"/>
                </a:lnSpc>
              </a:pP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01:15:20                          Access to sensitive financial report</a:t>
              </a:r>
            </a:p>
            <a:p>
              <a:pPr algn="l">
                <a:lnSpc>
                  <a:spcPts val="2667"/>
                </a:lnSpc>
              </a:pPr>
            </a:p>
            <a:p>
              <a:pPr algn="l">
                <a:lnSpc>
                  <a:spcPts val="2667"/>
                </a:lnSpc>
              </a:pPr>
              <a:r>
                <a:rPr lang="en-US" sz="1905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01:16:55                          Outbound connection to external server</a:t>
              </a:r>
            </a:p>
            <a:p>
              <a:pPr algn="l">
                <a:lnSpc>
                  <a:spcPts val="26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REPORT • PAGE 3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5400000">
            <a:off x="-85725" y="5638800"/>
            <a:ext cx="818627" cy="714931"/>
            <a:chOff x="0" y="0"/>
            <a:chExt cx="2542540" cy="3594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372100" y="-38100"/>
            <a:ext cx="4419544" cy="5239012"/>
            <a:chOff x="0" y="0"/>
            <a:chExt cx="5892726" cy="6985349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/>
            <a:srcRect l="0" t="10377" r="0" b="10377"/>
            <a:stretch>
              <a:fillRect/>
            </a:stretch>
          </p:blipFill>
          <p:spPr>
            <a:xfrm flipH="false" flipV="false">
              <a:off x="0" y="0"/>
              <a:ext cx="5892726" cy="6985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335" y="1362109"/>
            <a:ext cx="7812888" cy="4102871"/>
            <a:chOff x="0" y="0"/>
            <a:chExt cx="10417184" cy="547049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0369493" cy="213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39"/>
                </a:lnSpc>
              </a:pPr>
              <a:r>
                <a:rPr lang="en-US" sz="4671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Indicators of Compromise (IOC)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69231"/>
              <a:ext cx="10417184" cy="30012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08491" indent="-154245" lvl="1">
                <a:lnSpc>
                  <a:spcPts val="2615"/>
                </a:lnSpc>
                <a:buFont typeface="Arial"/>
                <a:buChar char="•"/>
              </a:pPr>
              <a:r>
                <a:rPr lang="en-US" sz="1868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Attacker IP : 185.22.55.91</a:t>
              </a:r>
            </a:p>
            <a:p>
              <a:pPr algn="l">
                <a:lnSpc>
                  <a:spcPts val="2615"/>
                </a:lnSpc>
              </a:pPr>
            </a:p>
            <a:p>
              <a:pPr algn="l" marL="308491" indent="-154245" lvl="1">
                <a:lnSpc>
                  <a:spcPts val="2615"/>
                </a:lnSpc>
                <a:buFont typeface="Arial"/>
                <a:buChar char="•"/>
              </a:pPr>
              <a:r>
                <a:rPr lang="en-US" sz="1868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Exfiltration Server : 203.0.113.10</a:t>
              </a:r>
            </a:p>
            <a:p>
              <a:pPr algn="l">
                <a:lnSpc>
                  <a:spcPts val="2615"/>
                </a:lnSpc>
              </a:pPr>
            </a:p>
            <a:p>
              <a:pPr algn="l" marL="308491" indent="-154245" lvl="1">
                <a:lnSpc>
                  <a:spcPts val="2615"/>
                </a:lnSpc>
                <a:buFont typeface="Arial"/>
                <a:buChar char="•"/>
              </a:pPr>
              <a:r>
                <a:rPr lang="en-US" sz="1868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Targeted File: /finance/reports/Q2_Confidential.pdf</a:t>
              </a:r>
            </a:p>
            <a:p>
              <a:pPr algn="l">
                <a:lnSpc>
                  <a:spcPts val="2615"/>
                </a:lnSpc>
              </a:pPr>
            </a:p>
            <a:p>
              <a:pPr algn="l" marL="308491" indent="-154245" lvl="1">
                <a:lnSpc>
                  <a:spcPts val="2615"/>
                </a:lnSpc>
                <a:buFont typeface="Arial"/>
                <a:buChar char="•"/>
              </a:pPr>
              <a:r>
                <a:rPr lang="en-US" sz="1868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Attack Method: Brute Force ➔ Privilege Escalation ➔ Data Exfiltration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8575" y="-38100"/>
            <a:ext cx="4419544" cy="5239012"/>
            <a:chOff x="0" y="0"/>
            <a:chExt cx="5892726" cy="698534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1845" t="0" r="21845" b="0"/>
            <a:stretch>
              <a:fillRect/>
            </a:stretch>
          </p:blipFill>
          <p:spPr>
            <a:xfrm flipH="false" flipV="false">
              <a:off x="0" y="0"/>
              <a:ext cx="5892726" cy="6985349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REPORT • PAGE 4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-5400000">
            <a:off x="9001125" y="5676900"/>
            <a:ext cx="818627" cy="714931"/>
            <a:chOff x="0" y="0"/>
            <a:chExt cx="2542540" cy="359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247" y="1605394"/>
            <a:ext cx="7253106" cy="3746235"/>
            <a:chOff x="0" y="0"/>
            <a:chExt cx="9670808" cy="499498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2490" y="-95250"/>
              <a:ext cx="9626533" cy="1070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65"/>
                </a:lnSpc>
              </a:pPr>
              <a:r>
                <a:rPr lang="en-US" sz="4832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Incident Classification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34785"/>
              <a:ext cx="9670808" cy="3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7318" indent="-208659" lvl="1">
                <a:lnSpc>
                  <a:spcPts val="2706"/>
                </a:lnSpc>
                <a:buFont typeface="Arial"/>
                <a:buChar char="•"/>
              </a:pPr>
              <a:r>
                <a:rPr lang="en-US" sz="1932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Type: Unauthorized Access &amp; Data Exfiltration</a:t>
              </a:r>
            </a:p>
            <a:p>
              <a:pPr algn="l">
                <a:lnSpc>
                  <a:spcPts val="2706"/>
                </a:lnSpc>
              </a:pPr>
            </a:p>
            <a:p>
              <a:pPr algn="l" marL="417318" indent="-208659" lvl="1">
                <a:lnSpc>
                  <a:spcPts val="2706"/>
                </a:lnSpc>
                <a:buFont typeface="Arial"/>
                <a:buChar char="•"/>
              </a:pPr>
              <a:r>
                <a:rPr lang="en-US" sz="1932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Category: Category 2 — Threat to Sensitive Data</a:t>
              </a:r>
            </a:p>
            <a:p>
              <a:pPr algn="l">
                <a:lnSpc>
                  <a:spcPts val="2706"/>
                </a:lnSpc>
              </a:pPr>
            </a:p>
            <a:p>
              <a:pPr algn="l" marL="417318" indent="-208659" lvl="1">
                <a:lnSpc>
                  <a:spcPts val="2706"/>
                </a:lnSpc>
                <a:buFont typeface="Arial"/>
                <a:buChar char="•"/>
              </a:pPr>
              <a:r>
                <a:rPr lang="en-US" sz="1932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Severity: Critical</a:t>
              </a:r>
            </a:p>
            <a:p>
              <a:pPr algn="l">
                <a:lnSpc>
                  <a:spcPts val="2706"/>
                </a:lnSpc>
              </a:pPr>
            </a:p>
            <a:p>
              <a:pPr algn="l" marL="417318" indent="-208659" lvl="1">
                <a:lnSpc>
                  <a:spcPts val="2706"/>
                </a:lnSpc>
                <a:buFont typeface="Arial"/>
                <a:buChar char="•"/>
              </a:pPr>
              <a:r>
                <a:rPr lang="en-US" sz="1932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Threat Actor: External</a:t>
              </a:r>
            </a:p>
            <a:p>
              <a:pPr algn="l">
                <a:lnSpc>
                  <a:spcPts val="270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 REPORT 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• PAGE 5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5400000">
            <a:off x="9087121" y="5495817"/>
            <a:ext cx="818627" cy="714931"/>
            <a:chOff x="0" y="0"/>
            <a:chExt cx="2542540" cy="3594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-5400000">
            <a:off x="9077596" y="1657242"/>
            <a:ext cx="818627" cy="714931"/>
            <a:chOff x="0" y="0"/>
            <a:chExt cx="2542540" cy="359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-10800000">
            <a:off x="7372621" y="9417"/>
            <a:ext cx="818627" cy="714931"/>
            <a:chOff x="0" y="0"/>
            <a:chExt cx="2542540" cy="3594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7784" y="1017647"/>
            <a:ext cx="8158033" cy="4776611"/>
            <a:chOff x="0" y="0"/>
            <a:chExt cx="10877377" cy="636881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0827579" cy="1079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28"/>
                </a:lnSpc>
              </a:pPr>
              <a:r>
                <a:rPr lang="en-US" sz="4877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Remediation Actions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21328"/>
              <a:ext cx="10877377" cy="4947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22119" indent="-161059" lvl="1">
                <a:lnSpc>
                  <a:spcPts val="2731"/>
                </a:lnSpc>
                <a:buFont typeface="Arial"/>
                <a:buChar char="•"/>
              </a:pPr>
              <a:r>
                <a:rPr lang="en-US" sz="1951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Blocked attacker IP at firewall</a:t>
              </a:r>
            </a:p>
            <a:p>
              <a:pPr algn="l">
                <a:lnSpc>
                  <a:spcPts val="2731"/>
                </a:lnSpc>
              </a:pPr>
            </a:p>
            <a:p>
              <a:pPr algn="l" marL="322119" indent="-161059" lvl="1">
                <a:lnSpc>
                  <a:spcPts val="2731"/>
                </a:lnSpc>
                <a:buFont typeface="Arial"/>
                <a:buChar char="•"/>
              </a:pPr>
              <a:r>
                <a:rPr lang="en-US" sz="1951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Reset admin credentials</a:t>
              </a:r>
            </a:p>
            <a:p>
              <a:pPr algn="l">
                <a:lnSpc>
                  <a:spcPts val="2731"/>
                </a:lnSpc>
              </a:pPr>
            </a:p>
            <a:p>
              <a:pPr algn="l" marL="322119" indent="-161059" lvl="1">
                <a:lnSpc>
                  <a:spcPts val="2731"/>
                </a:lnSpc>
                <a:buFont typeface="Arial"/>
                <a:buChar char="•"/>
              </a:pPr>
              <a:r>
                <a:rPr lang="en-US" sz="1951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Applied strict account lockout policies</a:t>
              </a:r>
            </a:p>
            <a:p>
              <a:pPr algn="l">
                <a:lnSpc>
                  <a:spcPts val="2731"/>
                </a:lnSpc>
              </a:pPr>
            </a:p>
            <a:p>
              <a:pPr algn="l" marL="322119" indent="-161059" lvl="1">
                <a:lnSpc>
                  <a:spcPts val="2731"/>
                </a:lnSpc>
                <a:buFont typeface="Arial"/>
                <a:buChar char="•"/>
              </a:pPr>
              <a:r>
                <a:rPr lang="en-US" sz="1951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Deployed Multi-Factor Authentication (MFA)</a:t>
              </a:r>
            </a:p>
            <a:p>
              <a:pPr algn="l">
                <a:lnSpc>
                  <a:spcPts val="2731"/>
                </a:lnSpc>
              </a:pPr>
            </a:p>
            <a:p>
              <a:pPr algn="l" marL="322119" indent="-161059" lvl="1">
                <a:lnSpc>
                  <a:spcPts val="2731"/>
                </a:lnSpc>
                <a:buFont typeface="Arial"/>
                <a:buChar char="•"/>
              </a:pPr>
              <a:r>
                <a:rPr lang="en-US" sz="1951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Conducted full malware scans and system audits</a:t>
              </a:r>
            </a:p>
            <a:p>
              <a:pPr algn="l">
                <a:lnSpc>
                  <a:spcPts val="2731"/>
                </a:lnSpc>
              </a:pPr>
            </a:p>
            <a:p>
              <a:pPr algn="l" marL="322119" indent="-161059" lvl="1">
                <a:lnSpc>
                  <a:spcPts val="2731"/>
                </a:lnSpc>
                <a:buFont typeface="Arial"/>
                <a:buChar char="•"/>
              </a:pPr>
              <a:r>
                <a:rPr lang="en-US" sz="1951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Hardened system configurations &amp; updated patches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8575" y="-38100"/>
            <a:ext cx="4419544" cy="5239012"/>
            <a:chOff x="0" y="0"/>
            <a:chExt cx="5892726" cy="698534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1845" t="0" r="21845" b="0"/>
            <a:stretch>
              <a:fillRect/>
            </a:stretch>
          </p:blipFill>
          <p:spPr>
            <a:xfrm flipH="false" flipV="false">
              <a:off x="0" y="0"/>
              <a:ext cx="5892726" cy="6985349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REPORT • PAGE 6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-5400000">
            <a:off x="9001125" y="5676900"/>
            <a:ext cx="818627" cy="714931"/>
            <a:chOff x="0" y="0"/>
            <a:chExt cx="2542540" cy="359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5736" y="744817"/>
            <a:ext cx="8142128" cy="5289548"/>
            <a:chOff x="0" y="0"/>
            <a:chExt cx="10856171" cy="70527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0806470" cy="2224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4868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Lessons Learned &amp; Policy Updates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65366"/>
              <a:ext cx="10856171" cy="4487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Weak password policy allowed initial access</a:t>
              </a:r>
            </a:p>
            <a:p>
              <a:pPr algn="l">
                <a:lnSpc>
                  <a:spcPts val="2726"/>
                </a:lnSpc>
              </a:pPr>
            </a:p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Lack of MFA enabled privilege escalation</a:t>
              </a:r>
            </a:p>
            <a:p>
              <a:pPr algn="l">
                <a:lnSpc>
                  <a:spcPts val="2726"/>
                </a:lnSpc>
              </a:pPr>
            </a:p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SIEM monitoring rules updated for early detection</a:t>
              </a:r>
            </a:p>
            <a:p>
              <a:pPr algn="l">
                <a:lnSpc>
                  <a:spcPts val="2726"/>
                </a:lnSpc>
              </a:pPr>
            </a:p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Password policies &amp; SOC procedures updated</a:t>
              </a:r>
            </a:p>
            <a:p>
              <a:pPr algn="l">
                <a:lnSpc>
                  <a:spcPts val="2726"/>
                </a:lnSpc>
              </a:pPr>
            </a:p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Sch</a:t>
              </a: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eduled quarterly penetration testing</a:t>
              </a:r>
            </a:p>
            <a:p>
              <a:pPr algn="l">
                <a:lnSpc>
                  <a:spcPts val="272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8575" y="-38100"/>
            <a:ext cx="4419544" cy="5239012"/>
            <a:chOff x="0" y="0"/>
            <a:chExt cx="5892726" cy="698534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1845" t="0" r="21845" b="0"/>
            <a:stretch>
              <a:fillRect/>
            </a:stretch>
          </p:blipFill>
          <p:spPr>
            <a:xfrm flipH="false" flipV="false">
              <a:off x="0" y="0"/>
              <a:ext cx="5892726" cy="6985349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REPORT • PAGE 7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-5400000">
            <a:off x="9001125" y="5676900"/>
            <a:ext cx="818627" cy="714931"/>
            <a:chOff x="0" y="0"/>
            <a:chExt cx="2542540" cy="359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1715" y="1801294"/>
            <a:ext cx="8142128" cy="3077666"/>
            <a:chOff x="0" y="0"/>
            <a:chExt cx="10856171" cy="410355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0806470" cy="1077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4868" b="true">
                  <a:solidFill>
                    <a:srgbClr val="000000"/>
                  </a:solidFill>
                  <a:latin typeface="Aileron Heavy Bold"/>
                  <a:ea typeface="Aileron Heavy Bold"/>
                  <a:cs typeface="Aileron Heavy Bold"/>
                  <a:sym typeface="Aileron Heavy Bold"/>
                </a:rPr>
                <a:t>Tools Used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18464"/>
              <a:ext cx="10856171" cy="2685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SIEM Tool: Splunk (Free Trial Version)</a:t>
              </a:r>
            </a:p>
            <a:p>
              <a:pPr algn="l">
                <a:lnSpc>
                  <a:spcPts val="2726"/>
                </a:lnSpc>
              </a:pPr>
            </a:p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Log Sources: Authentication Logs, Network Logs, File Access Logs</a:t>
              </a:r>
            </a:p>
            <a:p>
              <a:pPr algn="l">
                <a:lnSpc>
                  <a:spcPts val="2726"/>
                </a:lnSpc>
              </a:pPr>
            </a:p>
            <a:p>
              <a:pPr algn="l" marL="321491" indent="-160745" lvl="1">
                <a:lnSpc>
                  <a:spcPts val="2726"/>
                </a:lnSpc>
                <a:buFont typeface="Arial"/>
                <a:buChar char="•"/>
              </a:pPr>
              <a:r>
                <a:rPr lang="en-US" sz="1947">
                  <a:solidFill>
                    <a:srgbClr val="000000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Analysis: Log Analysis, Alert Triage, Incident Classification</a:t>
              </a:r>
            </a:p>
            <a:p>
              <a:pPr algn="l">
                <a:lnSpc>
                  <a:spcPts val="272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8575" y="-38100"/>
            <a:ext cx="4419544" cy="5239012"/>
            <a:chOff x="0" y="0"/>
            <a:chExt cx="5892726" cy="698534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1845" t="0" r="21845" b="0"/>
            <a:stretch>
              <a:fillRect/>
            </a:stretch>
          </p:blipFill>
          <p:spPr>
            <a:xfrm flipH="false" flipV="false">
              <a:off x="0" y="0"/>
              <a:ext cx="5892726" cy="6985349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0" y="6781800"/>
            <a:ext cx="9767489" cy="533202"/>
          </a:xfrm>
          <a:custGeom>
            <a:avLst/>
            <a:gdLst/>
            <a:ahLst/>
            <a:cxnLst/>
            <a:rect r="r" b="b" t="t" l="l"/>
            <a:pathLst>
              <a:path h="533202" w="9767489">
                <a:moveTo>
                  <a:pt x="0" y="0"/>
                </a:moveTo>
                <a:lnTo>
                  <a:pt x="9767489" y="0"/>
                </a:lnTo>
                <a:lnTo>
                  <a:pt x="9767489" y="533202"/>
                </a:lnTo>
                <a:lnTo>
                  <a:pt x="0" y="533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865928" r="0" b="-86592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5029" y="6936190"/>
            <a:ext cx="8775502" cy="2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INCIDENT</a:t>
            </a:r>
            <a:r>
              <a:rPr lang="en-US" sz="1207" spc="181">
                <a:solidFill>
                  <a:srgbClr val="FFFFFF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REPORT • PAGE 8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-5400000">
            <a:off x="9001125" y="5676900"/>
            <a:ext cx="818627" cy="714931"/>
            <a:chOff x="0" y="0"/>
            <a:chExt cx="2542540" cy="359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2870" y="0"/>
              <a:ext cx="2439670" cy="359410"/>
            </a:xfrm>
            <a:custGeom>
              <a:avLst/>
              <a:gdLst/>
              <a:ahLst/>
              <a:cxnLst/>
              <a:rect r="r" b="b" t="t" l="l"/>
              <a:pathLst>
                <a:path h="359410" w="2439670">
                  <a:moveTo>
                    <a:pt x="726440" y="0"/>
                  </a:moveTo>
                  <a:lnTo>
                    <a:pt x="805180" y="0"/>
                  </a:lnTo>
                  <a:lnTo>
                    <a:pt x="805180" y="359410"/>
                  </a:lnTo>
                  <a:lnTo>
                    <a:pt x="726440" y="359410"/>
                  </a:lnTo>
                  <a:lnTo>
                    <a:pt x="726440" y="0"/>
                  </a:lnTo>
                  <a:close/>
                  <a:moveTo>
                    <a:pt x="1089660" y="0"/>
                  </a:moveTo>
                  <a:lnTo>
                    <a:pt x="1168400" y="0"/>
                  </a:lnTo>
                  <a:lnTo>
                    <a:pt x="1168400" y="359410"/>
                  </a:lnTo>
                  <a:lnTo>
                    <a:pt x="1089660" y="359410"/>
                  </a:lnTo>
                  <a:lnTo>
                    <a:pt x="1089660" y="0"/>
                  </a:lnTo>
                  <a:close/>
                  <a:moveTo>
                    <a:pt x="908050" y="0"/>
                  </a:moveTo>
                  <a:lnTo>
                    <a:pt x="986790" y="0"/>
                  </a:lnTo>
                  <a:lnTo>
                    <a:pt x="986790" y="359410"/>
                  </a:lnTo>
                  <a:lnTo>
                    <a:pt x="908050" y="359410"/>
                  </a:lnTo>
                  <a:lnTo>
                    <a:pt x="908050" y="0"/>
                  </a:lnTo>
                  <a:close/>
                  <a:moveTo>
                    <a:pt x="0" y="0"/>
                  </a:moveTo>
                  <a:lnTo>
                    <a:pt x="78740" y="0"/>
                  </a:lnTo>
                  <a:lnTo>
                    <a:pt x="7874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  <a:moveTo>
                    <a:pt x="544830" y="0"/>
                  </a:moveTo>
                  <a:lnTo>
                    <a:pt x="623570" y="0"/>
                  </a:lnTo>
                  <a:lnTo>
                    <a:pt x="623570" y="359410"/>
                  </a:lnTo>
                  <a:lnTo>
                    <a:pt x="544830" y="359410"/>
                  </a:lnTo>
                  <a:lnTo>
                    <a:pt x="544830" y="0"/>
                  </a:lnTo>
                  <a:close/>
                  <a:moveTo>
                    <a:pt x="181610" y="0"/>
                  </a:moveTo>
                  <a:lnTo>
                    <a:pt x="260350" y="0"/>
                  </a:lnTo>
                  <a:lnTo>
                    <a:pt x="260350" y="359410"/>
                  </a:lnTo>
                  <a:lnTo>
                    <a:pt x="181610" y="359410"/>
                  </a:lnTo>
                  <a:lnTo>
                    <a:pt x="181610" y="0"/>
                  </a:lnTo>
                  <a:close/>
                  <a:moveTo>
                    <a:pt x="363220" y="0"/>
                  </a:moveTo>
                  <a:lnTo>
                    <a:pt x="441960" y="0"/>
                  </a:lnTo>
                  <a:lnTo>
                    <a:pt x="441960" y="359410"/>
                  </a:lnTo>
                  <a:lnTo>
                    <a:pt x="363220" y="359410"/>
                  </a:lnTo>
                  <a:lnTo>
                    <a:pt x="363220" y="0"/>
                  </a:lnTo>
                  <a:close/>
                  <a:moveTo>
                    <a:pt x="1452880" y="0"/>
                  </a:moveTo>
                  <a:lnTo>
                    <a:pt x="1531620" y="0"/>
                  </a:lnTo>
                  <a:lnTo>
                    <a:pt x="1531620" y="359410"/>
                  </a:lnTo>
                  <a:lnTo>
                    <a:pt x="1452880" y="359410"/>
                  </a:lnTo>
                  <a:lnTo>
                    <a:pt x="1452880" y="0"/>
                  </a:lnTo>
                  <a:close/>
                  <a:moveTo>
                    <a:pt x="1997710" y="0"/>
                  </a:moveTo>
                  <a:lnTo>
                    <a:pt x="2076450" y="0"/>
                  </a:lnTo>
                  <a:lnTo>
                    <a:pt x="2076450" y="359410"/>
                  </a:lnTo>
                  <a:lnTo>
                    <a:pt x="1997710" y="359410"/>
                  </a:lnTo>
                  <a:lnTo>
                    <a:pt x="1997710" y="0"/>
                  </a:lnTo>
                  <a:close/>
                  <a:moveTo>
                    <a:pt x="2179320" y="0"/>
                  </a:moveTo>
                  <a:lnTo>
                    <a:pt x="2258060" y="0"/>
                  </a:lnTo>
                  <a:lnTo>
                    <a:pt x="2258060" y="359410"/>
                  </a:lnTo>
                  <a:lnTo>
                    <a:pt x="2179320" y="359410"/>
                  </a:lnTo>
                  <a:lnTo>
                    <a:pt x="2179320" y="0"/>
                  </a:lnTo>
                  <a:close/>
                  <a:moveTo>
                    <a:pt x="2360930" y="0"/>
                  </a:moveTo>
                  <a:lnTo>
                    <a:pt x="2439670" y="0"/>
                  </a:lnTo>
                  <a:lnTo>
                    <a:pt x="2439670" y="359410"/>
                  </a:lnTo>
                  <a:lnTo>
                    <a:pt x="2360930" y="359410"/>
                  </a:lnTo>
                  <a:lnTo>
                    <a:pt x="2360930" y="0"/>
                  </a:lnTo>
                  <a:close/>
                  <a:moveTo>
                    <a:pt x="1634490" y="0"/>
                  </a:moveTo>
                  <a:lnTo>
                    <a:pt x="1713230" y="0"/>
                  </a:lnTo>
                  <a:lnTo>
                    <a:pt x="1713230" y="359410"/>
                  </a:lnTo>
                  <a:lnTo>
                    <a:pt x="1634490" y="359410"/>
                  </a:lnTo>
                  <a:lnTo>
                    <a:pt x="1634490" y="0"/>
                  </a:lnTo>
                  <a:close/>
                  <a:moveTo>
                    <a:pt x="1271270" y="0"/>
                  </a:moveTo>
                  <a:lnTo>
                    <a:pt x="1350010" y="0"/>
                  </a:lnTo>
                  <a:lnTo>
                    <a:pt x="1350010" y="359410"/>
                  </a:lnTo>
                  <a:lnTo>
                    <a:pt x="1271270" y="359410"/>
                  </a:lnTo>
                  <a:lnTo>
                    <a:pt x="1271270" y="0"/>
                  </a:lnTo>
                  <a:close/>
                  <a:moveTo>
                    <a:pt x="1816100" y="0"/>
                  </a:moveTo>
                  <a:lnTo>
                    <a:pt x="1894840" y="0"/>
                  </a:lnTo>
                  <a:lnTo>
                    <a:pt x="1894840" y="359410"/>
                  </a:lnTo>
                  <a:lnTo>
                    <a:pt x="1816100" y="35941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D02231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DAGqBede7fU</dc:identifier>
  <dcterms:modified xsi:type="dcterms:W3CDTF">2011-08-01T06:04:30Z</dcterms:modified>
  <cp:revision>1</cp:revision>
  <dc:title>Incident Overview</dc:title>
</cp:coreProperties>
</file>