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C0A42-6A4D-4E35-A1A9-BBC27C3B2FC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57326B-5C85-4BC8-AFC8-D61EC84BA8AC}">
      <dgm:prSet/>
      <dgm:spPr/>
      <dgm:t>
        <a:bodyPr/>
        <a:lstStyle/>
        <a:p>
          <a:r>
            <a:rPr lang="en-US" dirty="0"/>
            <a:t>Dataset before Preprocessing 99999 x 226</a:t>
          </a:r>
        </a:p>
      </dgm:t>
    </dgm:pt>
    <dgm:pt modelId="{BC756E4B-33FA-4A6B-B8A4-90C190626924}" type="parTrans" cxnId="{400EC73A-6189-48DE-804E-89D8387C37F8}">
      <dgm:prSet/>
      <dgm:spPr/>
      <dgm:t>
        <a:bodyPr/>
        <a:lstStyle/>
        <a:p>
          <a:endParaRPr lang="en-US"/>
        </a:p>
      </dgm:t>
    </dgm:pt>
    <dgm:pt modelId="{72878666-BCE0-47CC-B81A-254030C2FC2B}" type="sibTrans" cxnId="{400EC73A-6189-48DE-804E-89D8387C37F8}">
      <dgm:prSet/>
      <dgm:spPr/>
      <dgm:t>
        <a:bodyPr/>
        <a:lstStyle/>
        <a:p>
          <a:endParaRPr lang="en-US"/>
        </a:p>
      </dgm:t>
    </dgm:pt>
    <dgm:pt modelId="{94DA6A2D-2DE6-4EF3-AA97-5B3EC664E4C4}">
      <dgm:prSet/>
      <dgm:spPr/>
      <dgm:t>
        <a:bodyPr/>
        <a:lstStyle/>
        <a:p>
          <a:r>
            <a:rPr lang="en-US" dirty="0"/>
            <a:t>Dataset after Preprocessing 28000 x 62</a:t>
          </a:r>
        </a:p>
      </dgm:t>
    </dgm:pt>
    <dgm:pt modelId="{3A78393D-503D-49A2-8FBD-62BF36068108}" type="parTrans" cxnId="{8CD39D30-97D9-4F0F-85BC-DED19F96864A}">
      <dgm:prSet/>
      <dgm:spPr/>
      <dgm:t>
        <a:bodyPr/>
        <a:lstStyle/>
        <a:p>
          <a:endParaRPr lang="en-US"/>
        </a:p>
      </dgm:t>
    </dgm:pt>
    <dgm:pt modelId="{755EA298-5C50-4FDD-B4F3-68990F884B90}" type="sibTrans" cxnId="{8CD39D30-97D9-4F0F-85BC-DED19F96864A}">
      <dgm:prSet/>
      <dgm:spPr/>
      <dgm:t>
        <a:bodyPr/>
        <a:lstStyle/>
        <a:p>
          <a:endParaRPr lang="en-US"/>
        </a:p>
      </dgm:t>
    </dgm:pt>
    <dgm:pt modelId="{014D4742-272E-4D0E-9FEE-99B4C9C9521F}" type="pres">
      <dgm:prSet presAssocID="{A1FC0A42-6A4D-4E35-A1A9-BBC27C3B2FC7}" presName="outerComposite" presStyleCnt="0">
        <dgm:presLayoutVars>
          <dgm:chMax val="5"/>
          <dgm:dir/>
          <dgm:resizeHandles val="exact"/>
        </dgm:presLayoutVars>
      </dgm:prSet>
      <dgm:spPr/>
    </dgm:pt>
    <dgm:pt modelId="{FF02EFF3-355D-4D06-A381-B046F223B194}" type="pres">
      <dgm:prSet presAssocID="{A1FC0A42-6A4D-4E35-A1A9-BBC27C3B2FC7}" presName="dummyMaxCanvas" presStyleCnt="0">
        <dgm:presLayoutVars/>
      </dgm:prSet>
      <dgm:spPr/>
    </dgm:pt>
    <dgm:pt modelId="{EB2C5A43-3E9B-4502-8440-93B556AD763D}" type="pres">
      <dgm:prSet presAssocID="{A1FC0A42-6A4D-4E35-A1A9-BBC27C3B2FC7}" presName="TwoNodes_1" presStyleLbl="node1" presStyleIdx="0" presStyleCnt="2" custLinFactNeighborX="689" custLinFactNeighborY="1315">
        <dgm:presLayoutVars>
          <dgm:bulletEnabled val="1"/>
        </dgm:presLayoutVars>
      </dgm:prSet>
      <dgm:spPr/>
    </dgm:pt>
    <dgm:pt modelId="{207AAE26-B9B8-4956-BD39-D27F24D85427}" type="pres">
      <dgm:prSet presAssocID="{A1FC0A42-6A4D-4E35-A1A9-BBC27C3B2FC7}" presName="TwoNodes_2" presStyleLbl="node1" presStyleIdx="1" presStyleCnt="2">
        <dgm:presLayoutVars>
          <dgm:bulletEnabled val="1"/>
        </dgm:presLayoutVars>
      </dgm:prSet>
      <dgm:spPr/>
    </dgm:pt>
    <dgm:pt modelId="{03457D04-546B-4EB3-8825-0BEAEA4F3C4A}" type="pres">
      <dgm:prSet presAssocID="{A1FC0A42-6A4D-4E35-A1A9-BBC27C3B2FC7}" presName="TwoConn_1-2" presStyleLbl="fgAccFollowNode1" presStyleIdx="0" presStyleCnt="1">
        <dgm:presLayoutVars>
          <dgm:bulletEnabled val="1"/>
        </dgm:presLayoutVars>
      </dgm:prSet>
      <dgm:spPr/>
    </dgm:pt>
    <dgm:pt modelId="{61F4DEA3-7B2D-4C4E-A725-74FA14109213}" type="pres">
      <dgm:prSet presAssocID="{A1FC0A42-6A4D-4E35-A1A9-BBC27C3B2FC7}" presName="TwoNodes_1_text" presStyleLbl="node1" presStyleIdx="1" presStyleCnt="2">
        <dgm:presLayoutVars>
          <dgm:bulletEnabled val="1"/>
        </dgm:presLayoutVars>
      </dgm:prSet>
      <dgm:spPr/>
    </dgm:pt>
    <dgm:pt modelId="{7004BB35-C4AE-4D80-ABF4-746CC114154E}" type="pres">
      <dgm:prSet presAssocID="{A1FC0A42-6A4D-4E35-A1A9-BBC27C3B2FC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8DF5812-8C7B-4A1B-84E3-78B54D245B43}" type="presOf" srcId="{5F57326B-5C85-4BC8-AFC8-D61EC84BA8AC}" destId="{61F4DEA3-7B2D-4C4E-A725-74FA14109213}" srcOrd="1" destOrd="0" presId="urn:microsoft.com/office/officeart/2005/8/layout/vProcess5"/>
    <dgm:cxn modelId="{8CD39D30-97D9-4F0F-85BC-DED19F96864A}" srcId="{A1FC0A42-6A4D-4E35-A1A9-BBC27C3B2FC7}" destId="{94DA6A2D-2DE6-4EF3-AA97-5B3EC664E4C4}" srcOrd="1" destOrd="0" parTransId="{3A78393D-503D-49A2-8FBD-62BF36068108}" sibTransId="{755EA298-5C50-4FDD-B4F3-68990F884B90}"/>
    <dgm:cxn modelId="{400EC73A-6189-48DE-804E-89D8387C37F8}" srcId="{A1FC0A42-6A4D-4E35-A1A9-BBC27C3B2FC7}" destId="{5F57326B-5C85-4BC8-AFC8-D61EC84BA8AC}" srcOrd="0" destOrd="0" parTransId="{BC756E4B-33FA-4A6B-B8A4-90C190626924}" sibTransId="{72878666-BCE0-47CC-B81A-254030C2FC2B}"/>
    <dgm:cxn modelId="{609C086C-61FE-428A-B318-D11872A4FD71}" type="presOf" srcId="{72878666-BCE0-47CC-B81A-254030C2FC2B}" destId="{03457D04-546B-4EB3-8825-0BEAEA4F3C4A}" srcOrd="0" destOrd="0" presId="urn:microsoft.com/office/officeart/2005/8/layout/vProcess5"/>
    <dgm:cxn modelId="{43BC3077-72B1-419D-90F3-4CA1568C6A64}" type="presOf" srcId="{94DA6A2D-2DE6-4EF3-AA97-5B3EC664E4C4}" destId="{207AAE26-B9B8-4956-BD39-D27F24D85427}" srcOrd="0" destOrd="0" presId="urn:microsoft.com/office/officeart/2005/8/layout/vProcess5"/>
    <dgm:cxn modelId="{DB1B6D9C-B4EA-4A6F-9808-9673AE0CAE7A}" type="presOf" srcId="{94DA6A2D-2DE6-4EF3-AA97-5B3EC664E4C4}" destId="{7004BB35-C4AE-4D80-ABF4-746CC114154E}" srcOrd="1" destOrd="0" presId="urn:microsoft.com/office/officeart/2005/8/layout/vProcess5"/>
    <dgm:cxn modelId="{A8992EBD-9C82-41C0-A1E2-6B4630044273}" type="presOf" srcId="{A1FC0A42-6A4D-4E35-A1A9-BBC27C3B2FC7}" destId="{014D4742-272E-4D0E-9FEE-99B4C9C9521F}" srcOrd="0" destOrd="0" presId="urn:microsoft.com/office/officeart/2005/8/layout/vProcess5"/>
    <dgm:cxn modelId="{A107D9CE-23DD-4C06-A732-57405EF0958F}" type="presOf" srcId="{5F57326B-5C85-4BC8-AFC8-D61EC84BA8AC}" destId="{EB2C5A43-3E9B-4502-8440-93B556AD763D}" srcOrd="0" destOrd="0" presId="urn:microsoft.com/office/officeart/2005/8/layout/vProcess5"/>
    <dgm:cxn modelId="{BABC429E-409C-4DEC-B1B6-7142300FCFEA}" type="presParOf" srcId="{014D4742-272E-4D0E-9FEE-99B4C9C9521F}" destId="{FF02EFF3-355D-4D06-A381-B046F223B194}" srcOrd="0" destOrd="0" presId="urn:microsoft.com/office/officeart/2005/8/layout/vProcess5"/>
    <dgm:cxn modelId="{36EA5070-55E6-4C64-B6E9-E761E7C53439}" type="presParOf" srcId="{014D4742-272E-4D0E-9FEE-99B4C9C9521F}" destId="{EB2C5A43-3E9B-4502-8440-93B556AD763D}" srcOrd="1" destOrd="0" presId="urn:microsoft.com/office/officeart/2005/8/layout/vProcess5"/>
    <dgm:cxn modelId="{37C95A2D-9654-47E9-A3EC-0F381D6E2163}" type="presParOf" srcId="{014D4742-272E-4D0E-9FEE-99B4C9C9521F}" destId="{207AAE26-B9B8-4956-BD39-D27F24D85427}" srcOrd="2" destOrd="0" presId="urn:microsoft.com/office/officeart/2005/8/layout/vProcess5"/>
    <dgm:cxn modelId="{FF2DDC51-F291-4D27-8320-0ADA00F29883}" type="presParOf" srcId="{014D4742-272E-4D0E-9FEE-99B4C9C9521F}" destId="{03457D04-546B-4EB3-8825-0BEAEA4F3C4A}" srcOrd="3" destOrd="0" presId="urn:microsoft.com/office/officeart/2005/8/layout/vProcess5"/>
    <dgm:cxn modelId="{D8F4E0FE-9E60-44C9-A4EE-2EE9F9EB9F64}" type="presParOf" srcId="{014D4742-272E-4D0E-9FEE-99B4C9C9521F}" destId="{61F4DEA3-7B2D-4C4E-A725-74FA14109213}" srcOrd="4" destOrd="0" presId="urn:microsoft.com/office/officeart/2005/8/layout/vProcess5"/>
    <dgm:cxn modelId="{A0B69121-8348-4E55-A3C2-8AB4F49359D2}" type="presParOf" srcId="{014D4742-272E-4D0E-9FEE-99B4C9C9521F}" destId="{7004BB35-C4AE-4D80-ABF4-746CC114154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C0FB5-6B5D-47D2-ACCB-82F422C7D3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E2AAB9-27DC-4F02-9EE4-CDE2DADFDBC5}">
      <dgm:prSet/>
      <dgm:spPr/>
      <dgm:t>
        <a:bodyPr/>
        <a:lstStyle/>
        <a:p>
          <a:r>
            <a:rPr lang="en-US"/>
            <a:t>Support Vector Classifier</a:t>
          </a:r>
        </a:p>
      </dgm:t>
    </dgm:pt>
    <dgm:pt modelId="{56824B50-84F3-48CD-BC04-73AEDA5129A5}" type="parTrans" cxnId="{0101E533-DAF4-457F-A4CD-3D29DBFD2C89}">
      <dgm:prSet/>
      <dgm:spPr/>
      <dgm:t>
        <a:bodyPr/>
        <a:lstStyle/>
        <a:p>
          <a:endParaRPr lang="en-US"/>
        </a:p>
      </dgm:t>
    </dgm:pt>
    <dgm:pt modelId="{CDF83347-0C08-4CFE-A9D0-C95EEF552A25}" type="sibTrans" cxnId="{0101E533-DAF4-457F-A4CD-3D29DBFD2C89}">
      <dgm:prSet/>
      <dgm:spPr/>
      <dgm:t>
        <a:bodyPr/>
        <a:lstStyle/>
        <a:p>
          <a:endParaRPr lang="en-US"/>
        </a:p>
      </dgm:t>
    </dgm:pt>
    <dgm:pt modelId="{1F326655-9F91-4AD7-8F78-F684EDB01398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3E8EA49E-FC43-4F56-8ED2-6AAADDB8C051}" type="parTrans" cxnId="{A8F51D26-A7C8-4A2D-9D5A-5B14F16C9921}">
      <dgm:prSet/>
      <dgm:spPr/>
      <dgm:t>
        <a:bodyPr/>
        <a:lstStyle/>
        <a:p>
          <a:endParaRPr lang="en-US"/>
        </a:p>
      </dgm:t>
    </dgm:pt>
    <dgm:pt modelId="{088D58EA-1B77-4F12-8180-05018132CE99}" type="sibTrans" cxnId="{A8F51D26-A7C8-4A2D-9D5A-5B14F16C9921}">
      <dgm:prSet/>
      <dgm:spPr/>
      <dgm:t>
        <a:bodyPr/>
        <a:lstStyle/>
        <a:p>
          <a:endParaRPr lang="en-US"/>
        </a:p>
      </dgm:t>
    </dgm:pt>
    <dgm:pt modelId="{061AF95A-B537-4781-B46D-E00056D2BD3E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9A024FC9-9D65-415B-B936-09E460FA16B6}" type="parTrans" cxnId="{41DD3243-35E4-4EB9-8C94-3DEA2938A23D}">
      <dgm:prSet/>
      <dgm:spPr/>
      <dgm:t>
        <a:bodyPr/>
        <a:lstStyle/>
        <a:p>
          <a:endParaRPr lang="en-US"/>
        </a:p>
      </dgm:t>
    </dgm:pt>
    <dgm:pt modelId="{3B0B0338-3E17-40D8-8210-1191AB1AC2FD}" type="sibTrans" cxnId="{41DD3243-35E4-4EB9-8C94-3DEA2938A23D}">
      <dgm:prSet/>
      <dgm:spPr/>
      <dgm:t>
        <a:bodyPr/>
        <a:lstStyle/>
        <a:p>
          <a:endParaRPr lang="en-US"/>
        </a:p>
      </dgm:t>
    </dgm:pt>
    <dgm:pt modelId="{8FB68F04-0605-43BD-9F12-E615402E5B4C}" type="pres">
      <dgm:prSet presAssocID="{BD8C0FB5-6B5D-47D2-ACCB-82F422C7D308}" presName="root" presStyleCnt="0">
        <dgm:presLayoutVars>
          <dgm:dir/>
          <dgm:resizeHandles val="exact"/>
        </dgm:presLayoutVars>
      </dgm:prSet>
      <dgm:spPr/>
    </dgm:pt>
    <dgm:pt modelId="{C49477BE-D175-4077-AE9A-02585D356DFC}" type="pres">
      <dgm:prSet presAssocID="{D0E2AAB9-27DC-4F02-9EE4-CDE2DADFDBC5}" presName="compNode" presStyleCnt="0"/>
      <dgm:spPr/>
    </dgm:pt>
    <dgm:pt modelId="{ED01758F-054D-4F50-8ABF-801AA768B043}" type="pres">
      <dgm:prSet presAssocID="{D0E2AAB9-27DC-4F02-9EE4-CDE2DADFDB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F6D60F-744C-4ED6-B0E9-F8BB6BF78138}" type="pres">
      <dgm:prSet presAssocID="{D0E2AAB9-27DC-4F02-9EE4-CDE2DADFDBC5}" presName="spaceRect" presStyleCnt="0"/>
      <dgm:spPr/>
    </dgm:pt>
    <dgm:pt modelId="{DBBDEEC0-7452-4EBB-A2D2-12A5EE754C14}" type="pres">
      <dgm:prSet presAssocID="{D0E2AAB9-27DC-4F02-9EE4-CDE2DADFDBC5}" presName="textRect" presStyleLbl="revTx" presStyleIdx="0" presStyleCnt="3">
        <dgm:presLayoutVars>
          <dgm:chMax val="1"/>
          <dgm:chPref val="1"/>
        </dgm:presLayoutVars>
      </dgm:prSet>
      <dgm:spPr/>
    </dgm:pt>
    <dgm:pt modelId="{12776090-7471-45F5-A4D6-05983AD73363}" type="pres">
      <dgm:prSet presAssocID="{CDF83347-0C08-4CFE-A9D0-C95EEF552A25}" presName="sibTrans" presStyleCnt="0"/>
      <dgm:spPr/>
    </dgm:pt>
    <dgm:pt modelId="{AAFBD3DF-BAFE-4D13-9E98-C75DC15B4FF3}" type="pres">
      <dgm:prSet presAssocID="{1F326655-9F91-4AD7-8F78-F684EDB01398}" presName="compNode" presStyleCnt="0"/>
      <dgm:spPr/>
    </dgm:pt>
    <dgm:pt modelId="{A3ECDE05-13FC-4774-8C58-02799B21CC00}" type="pres">
      <dgm:prSet presAssocID="{1F326655-9F91-4AD7-8F78-F684EDB013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E12991-EC8C-4718-9B41-92A1D56C0DB3}" type="pres">
      <dgm:prSet presAssocID="{1F326655-9F91-4AD7-8F78-F684EDB01398}" presName="spaceRect" presStyleCnt="0"/>
      <dgm:spPr/>
    </dgm:pt>
    <dgm:pt modelId="{22DBC023-1D9D-4BFB-94A5-B562C1F75D18}" type="pres">
      <dgm:prSet presAssocID="{1F326655-9F91-4AD7-8F78-F684EDB01398}" presName="textRect" presStyleLbl="revTx" presStyleIdx="1" presStyleCnt="3">
        <dgm:presLayoutVars>
          <dgm:chMax val="1"/>
          <dgm:chPref val="1"/>
        </dgm:presLayoutVars>
      </dgm:prSet>
      <dgm:spPr/>
    </dgm:pt>
    <dgm:pt modelId="{9251F97D-00C4-4520-B0EF-D1E4A6AF7C80}" type="pres">
      <dgm:prSet presAssocID="{088D58EA-1B77-4F12-8180-05018132CE99}" presName="sibTrans" presStyleCnt="0"/>
      <dgm:spPr/>
    </dgm:pt>
    <dgm:pt modelId="{0942A319-D3AD-4030-90F3-DB15FC4F5D08}" type="pres">
      <dgm:prSet presAssocID="{061AF95A-B537-4781-B46D-E00056D2BD3E}" presName="compNode" presStyleCnt="0"/>
      <dgm:spPr/>
    </dgm:pt>
    <dgm:pt modelId="{A5E1A3D8-EE81-4973-B494-84EB6A7770C2}" type="pres">
      <dgm:prSet presAssocID="{061AF95A-B537-4781-B46D-E00056D2B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50B4CC9-2638-4F59-A1B1-FC1CBF40FB95}" type="pres">
      <dgm:prSet presAssocID="{061AF95A-B537-4781-B46D-E00056D2BD3E}" presName="spaceRect" presStyleCnt="0"/>
      <dgm:spPr/>
    </dgm:pt>
    <dgm:pt modelId="{A263EED2-B608-4C4A-9DA1-6BFDE973C01F}" type="pres">
      <dgm:prSet presAssocID="{061AF95A-B537-4781-B46D-E00056D2BD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63EC07-C97A-4628-8098-8F00F3EAE0EA}" type="presOf" srcId="{D0E2AAB9-27DC-4F02-9EE4-CDE2DADFDBC5}" destId="{DBBDEEC0-7452-4EBB-A2D2-12A5EE754C14}" srcOrd="0" destOrd="0" presId="urn:microsoft.com/office/officeart/2018/2/layout/IconLabelList"/>
    <dgm:cxn modelId="{A8F51D26-A7C8-4A2D-9D5A-5B14F16C9921}" srcId="{BD8C0FB5-6B5D-47D2-ACCB-82F422C7D308}" destId="{1F326655-9F91-4AD7-8F78-F684EDB01398}" srcOrd="1" destOrd="0" parTransId="{3E8EA49E-FC43-4F56-8ED2-6AAADDB8C051}" sibTransId="{088D58EA-1B77-4F12-8180-05018132CE99}"/>
    <dgm:cxn modelId="{0101E533-DAF4-457F-A4CD-3D29DBFD2C89}" srcId="{BD8C0FB5-6B5D-47D2-ACCB-82F422C7D308}" destId="{D0E2AAB9-27DC-4F02-9EE4-CDE2DADFDBC5}" srcOrd="0" destOrd="0" parTransId="{56824B50-84F3-48CD-BC04-73AEDA5129A5}" sibTransId="{CDF83347-0C08-4CFE-A9D0-C95EEF552A25}"/>
    <dgm:cxn modelId="{41DD3243-35E4-4EB9-8C94-3DEA2938A23D}" srcId="{BD8C0FB5-6B5D-47D2-ACCB-82F422C7D308}" destId="{061AF95A-B537-4781-B46D-E00056D2BD3E}" srcOrd="2" destOrd="0" parTransId="{9A024FC9-9D65-415B-B936-09E460FA16B6}" sibTransId="{3B0B0338-3E17-40D8-8210-1191AB1AC2FD}"/>
    <dgm:cxn modelId="{48DD4A90-F3A7-40D1-B968-D7F270F5838C}" type="presOf" srcId="{061AF95A-B537-4781-B46D-E00056D2BD3E}" destId="{A263EED2-B608-4C4A-9DA1-6BFDE973C01F}" srcOrd="0" destOrd="0" presId="urn:microsoft.com/office/officeart/2018/2/layout/IconLabelList"/>
    <dgm:cxn modelId="{AF64F692-E520-4B24-A710-E54CBCF9B71F}" type="presOf" srcId="{BD8C0FB5-6B5D-47D2-ACCB-82F422C7D308}" destId="{8FB68F04-0605-43BD-9F12-E615402E5B4C}" srcOrd="0" destOrd="0" presId="urn:microsoft.com/office/officeart/2018/2/layout/IconLabelList"/>
    <dgm:cxn modelId="{CCC21DD2-A944-4452-BC53-CE8CABD07206}" type="presOf" srcId="{1F326655-9F91-4AD7-8F78-F684EDB01398}" destId="{22DBC023-1D9D-4BFB-94A5-B562C1F75D18}" srcOrd="0" destOrd="0" presId="urn:microsoft.com/office/officeart/2018/2/layout/IconLabelList"/>
    <dgm:cxn modelId="{CF3DE173-DF2E-4906-8D3B-359A298BD39C}" type="presParOf" srcId="{8FB68F04-0605-43BD-9F12-E615402E5B4C}" destId="{C49477BE-D175-4077-AE9A-02585D356DFC}" srcOrd="0" destOrd="0" presId="urn:microsoft.com/office/officeart/2018/2/layout/IconLabelList"/>
    <dgm:cxn modelId="{8F31297B-DC15-41E5-825F-7C2FB09DC4F4}" type="presParOf" srcId="{C49477BE-D175-4077-AE9A-02585D356DFC}" destId="{ED01758F-054D-4F50-8ABF-801AA768B043}" srcOrd="0" destOrd="0" presId="urn:microsoft.com/office/officeart/2018/2/layout/IconLabelList"/>
    <dgm:cxn modelId="{9C417AC3-28F9-43AF-845F-36A520D854C3}" type="presParOf" srcId="{C49477BE-D175-4077-AE9A-02585D356DFC}" destId="{4AF6D60F-744C-4ED6-B0E9-F8BB6BF78138}" srcOrd="1" destOrd="0" presId="urn:microsoft.com/office/officeart/2018/2/layout/IconLabelList"/>
    <dgm:cxn modelId="{996C165C-E43C-4E30-B1B4-B3FC4EA05BFC}" type="presParOf" srcId="{C49477BE-D175-4077-AE9A-02585D356DFC}" destId="{DBBDEEC0-7452-4EBB-A2D2-12A5EE754C14}" srcOrd="2" destOrd="0" presId="urn:microsoft.com/office/officeart/2018/2/layout/IconLabelList"/>
    <dgm:cxn modelId="{C08BFF5B-D4B1-498D-ABD1-C0E9FBFE274E}" type="presParOf" srcId="{8FB68F04-0605-43BD-9F12-E615402E5B4C}" destId="{12776090-7471-45F5-A4D6-05983AD73363}" srcOrd="1" destOrd="0" presId="urn:microsoft.com/office/officeart/2018/2/layout/IconLabelList"/>
    <dgm:cxn modelId="{95C541FC-7F85-4FCA-AE2A-A827665A8CB7}" type="presParOf" srcId="{8FB68F04-0605-43BD-9F12-E615402E5B4C}" destId="{AAFBD3DF-BAFE-4D13-9E98-C75DC15B4FF3}" srcOrd="2" destOrd="0" presId="urn:microsoft.com/office/officeart/2018/2/layout/IconLabelList"/>
    <dgm:cxn modelId="{DA293EC3-F34F-4BE1-9640-829F360CEAD8}" type="presParOf" srcId="{AAFBD3DF-BAFE-4D13-9E98-C75DC15B4FF3}" destId="{A3ECDE05-13FC-4774-8C58-02799B21CC00}" srcOrd="0" destOrd="0" presId="urn:microsoft.com/office/officeart/2018/2/layout/IconLabelList"/>
    <dgm:cxn modelId="{A45961EE-A754-494D-9824-EFE48F208468}" type="presParOf" srcId="{AAFBD3DF-BAFE-4D13-9E98-C75DC15B4FF3}" destId="{68E12991-EC8C-4718-9B41-92A1D56C0DB3}" srcOrd="1" destOrd="0" presId="urn:microsoft.com/office/officeart/2018/2/layout/IconLabelList"/>
    <dgm:cxn modelId="{733D803F-4CD0-4B15-AA1B-AE9B2EC95F19}" type="presParOf" srcId="{AAFBD3DF-BAFE-4D13-9E98-C75DC15B4FF3}" destId="{22DBC023-1D9D-4BFB-94A5-B562C1F75D18}" srcOrd="2" destOrd="0" presId="urn:microsoft.com/office/officeart/2018/2/layout/IconLabelList"/>
    <dgm:cxn modelId="{7F450811-EE26-4F31-BB9D-383471BD57AE}" type="presParOf" srcId="{8FB68F04-0605-43BD-9F12-E615402E5B4C}" destId="{9251F97D-00C4-4520-B0EF-D1E4A6AF7C80}" srcOrd="3" destOrd="0" presId="urn:microsoft.com/office/officeart/2018/2/layout/IconLabelList"/>
    <dgm:cxn modelId="{62286C35-8333-44DA-A837-F5A711E31A4E}" type="presParOf" srcId="{8FB68F04-0605-43BD-9F12-E615402E5B4C}" destId="{0942A319-D3AD-4030-90F3-DB15FC4F5D08}" srcOrd="4" destOrd="0" presId="urn:microsoft.com/office/officeart/2018/2/layout/IconLabelList"/>
    <dgm:cxn modelId="{8AD81A97-CFB9-4930-84E0-B73617C23549}" type="presParOf" srcId="{0942A319-D3AD-4030-90F3-DB15FC4F5D08}" destId="{A5E1A3D8-EE81-4973-B494-84EB6A7770C2}" srcOrd="0" destOrd="0" presId="urn:microsoft.com/office/officeart/2018/2/layout/IconLabelList"/>
    <dgm:cxn modelId="{96900089-745E-487A-B0B3-951E311799C1}" type="presParOf" srcId="{0942A319-D3AD-4030-90F3-DB15FC4F5D08}" destId="{950B4CC9-2638-4F59-A1B1-FC1CBF40FB95}" srcOrd="1" destOrd="0" presId="urn:microsoft.com/office/officeart/2018/2/layout/IconLabelList"/>
    <dgm:cxn modelId="{2D138649-7898-4830-ADBC-DA658C568068}" type="presParOf" srcId="{0942A319-D3AD-4030-90F3-DB15FC4F5D08}" destId="{A263EED2-B608-4C4A-9DA1-6BFDE973C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C5A43-3E9B-4502-8440-93B556AD763D}">
      <dsp:nvSpPr>
        <dsp:cNvPr id="0" name=""/>
        <dsp:cNvSpPr/>
      </dsp:nvSpPr>
      <dsp:spPr>
        <a:xfrm>
          <a:off x="64614" y="24789"/>
          <a:ext cx="9378074" cy="1885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Dataset before Preprocessing 99999 x 226</a:t>
          </a:r>
        </a:p>
      </dsp:txBody>
      <dsp:txXfrm>
        <a:off x="119828" y="80003"/>
        <a:ext cx="7429622" cy="1774725"/>
      </dsp:txXfrm>
    </dsp:sp>
    <dsp:sp modelId="{207AAE26-B9B8-4956-BD39-D27F24D85427}">
      <dsp:nvSpPr>
        <dsp:cNvPr id="0" name=""/>
        <dsp:cNvSpPr/>
      </dsp:nvSpPr>
      <dsp:spPr>
        <a:xfrm>
          <a:off x="1654954" y="2304075"/>
          <a:ext cx="9378074" cy="1885153"/>
        </a:xfrm>
        <a:prstGeom prst="roundRect">
          <a:avLst>
            <a:gd name="adj" fmla="val 10000"/>
          </a:avLst>
        </a:prstGeom>
        <a:solidFill>
          <a:schemeClr val="accent5">
            <a:hueOff val="1479328"/>
            <a:satOff val="8549"/>
            <a:lumOff val="9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Dataset after Preprocessing 28000 x 62</a:t>
          </a:r>
        </a:p>
      </dsp:txBody>
      <dsp:txXfrm>
        <a:off x="1710168" y="2359289"/>
        <a:ext cx="6387342" cy="1774725"/>
      </dsp:txXfrm>
    </dsp:sp>
    <dsp:sp modelId="{03457D04-546B-4EB3-8825-0BEAEA4F3C4A}">
      <dsp:nvSpPr>
        <dsp:cNvPr id="0" name=""/>
        <dsp:cNvSpPr/>
      </dsp:nvSpPr>
      <dsp:spPr>
        <a:xfrm>
          <a:off x="8152725" y="1481939"/>
          <a:ext cx="1225349" cy="1225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28429" y="1481939"/>
        <a:ext cx="673941" cy="922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758F-054D-4F50-8ABF-801AA768B043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DEEC0-7452-4EBB-A2D2-12A5EE754C14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 Vector Classifier</a:t>
          </a:r>
        </a:p>
      </dsp:txBody>
      <dsp:txXfrm>
        <a:off x="85057" y="2656533"/>
        <a:ext cx="3242660" cy="720000"/>
      </dsp:txXfrm>
    </dsp:sp>
    <dsp:sp modelId="{A3ECDE05-13FC-4774-8C58-02799B21CC00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BC023-1D9D-4BFB-94A5-B562C1F75D18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Logistic Regression</a:t>
          </a:r>
        </a:p>
      </dsp:txBody>
      <dsp:txXfrm>
        <a:off x="3895184" y="2656533"/>
        <a:ext cx="3242660" cy="720000"/>
      </dsp:txXfrm>
    </dsp:sp>
    <dsp:sp modelId="{A5E1A3D8-EE81-4973-B494-84EB6A7770C2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3EED2-B608-4C4A-9DA1-6BFDE973C01F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Random Forest Classifier</a:t>
          </a:r>
        </a:p>
      </dsp:txBody>
      <dsp:txXfrm>
        <a:off x="7705310" y="2656533"/>
        <a:ext cx="32426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11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umashankarsomaskar/telecom-churn-pca-rf-hyper-pram-tune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A7A82-68C1-4078-B0F6-D0622E27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Telecom Churn Analysis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D9445-9FEA-4E27-9F20-236221A1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Team Python Thinkers</a:t>
            </a:r>
            <a:endParaRPr lang="en-IN" sz="1400">
              <a:solidFill>
                <a:schemeClr val="bg1"/>
              </a:solidFill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485EC12-E7F2-34AB-E76F-EBC4F7DA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7" r="1" b="17047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93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8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117E1-3208-4D28-8515-B1F9EC38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2" y="1584183"/>
            <a:ext cx="9194096" cy="243122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764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1E29-47D9-4D4D-96B8-FD044253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Proportion of churn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BB1F-A6F9-4B39-A7A1-827ACCF2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980775"/>
            <a:ext cx="5865905" cy="363282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Used </a:t>
            </a:r>
            <a:r>
              <a:rPr lang="en-US" sz="1800" dirty="0" err="1"/>
              <a:t>is_churn</a:t>
            </a:r>
            <a:r>
              <a:rPr lang="en-US" sz="1800" dirty="0"/>
              <a:t> feature to determine the percentage proportion of churn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 Insight:</a:t>
            </a:r>
          </a:p>
          <a:p>
            <a:pPr lvl="1"/>
            <a:r>
              <a:rPr lang="en-US" sz="1800" b="1" dirty="0"/>
              <a:t>Percentage of premium users churning is very less, which is not bad for the provider.</a:t>
            </a:r>
            <a:endParaRPr lang="en-IN" sz="1800" b="1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408E032-D62F-4179-8C37-C85923BF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2E01-E431-4B7E-B76D-53EC281E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17" y="-161224"/>
            <a:ext cx="5765609" cy="1556725"/>
          </a:xfrm>
        </p:spPr>
        <p:txBody>
          <a:bodyPr anchor="b">
            <a:normAutofit/>
          </a:bodyPr>
          <a:lstStyle/>
          <a:p>
            <a:r>
              <a:rPr lang="en-US" sz="4000" dirty="0"/>
              <a:t>Customer</a:t>
            </a:r>
            <a:r>
              <a:rPr lang="en-US" dirty="0"/>
              <a:t> </a:t>
            </a:r>
            <a:r>
              <a:rPr lang="en-US" sz="4000" dirty="0"/>
              <a:t>tenure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D2B9-B259-4616-9B1B-D5103910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1863273"/>
            <a:ext cx="5476045" cy="3599226"/>
          </a:xfrm>
        </p:spPr>
        <p:txBody>
          <a:bodyPr>
            <a:normAutofit/>
          </a:bodyPr>
          <a:lstStyle/>
          <a:p>
            <a:r>
              <a:rPr lang="en-US" sz="1800" dirty="0"/>
              <a:t>For each customer, calculated the duration in which they have been using the service.</a:t>
            </a:r>
          </a:p>
          <a:p>
            <a:r>
              <a:rPr lang="en-IN" sz="1800" b="1" dirty="0"/>
              <a:t>Insights:</a:t>
            </a:r>
          </a:p>
          <a:p>
            <a:pPr lvl="1"/>
            <a:r>
              <a:rPr lang="en-IN" sz="1800" b="1" dirty="0"/>
              <a:t>Most of customers are new</a:t>
            </a:r>
          </a:p>
          <a:p>
            <a:pPr lvl="1"/>
            <a:r>
              <a:rPr lang="en-IN" sz="1800" b="1" dirty="0"/>
              <a:t>Majority of the customers have been using it less than 5 years</a:t>
            </a:r>
          </a:p>
          <a:p>
            <a:pPr lvl="1"/>
            <a:r>
              <a:rPr lang="en-IN" sz="1800" b="1" dirty="0"/>
              <a:t>Monthly graph clearly shows that customers gradually decreasing in coming months.</a:t>
            </a:r>
          </a:p>
          <a:p>
            <a:pPr lvl="1"/>
            <a:endParaRPr lang="en-IN" sz="16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3741944-AB5E-464B-AAF2-630EFE70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6" y="457200"/>
            <a:ext cx="3660099" cy="257596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C5725C4-F984-4041-B18D-B382C3AA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6" y="3360776"/>
            <a:ext cx="3660099" cy="25759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1971-E58A-43D6-B4E7-62268A7A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sz="4000" dirty="0"/>
              <a:t>Churn dependency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0497-FEDA-4E30-A53A-C3CDCB2E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366" y="2498524"/>
            <a:ext cx="4911392" cy="3583940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Analysis shows that features such as maximum recharge amount, revenue from customers, and Standard Outgoing calls are some of the important indicators of churning.</a:t>
            </a:r>
          </a:p>
          <a:p>
            <a:endParaRPr lang="en-IN" sz="1600" dirty="0"/>
          </a:p>
        </p:txBody>
      </p:sp>
      <p:pic>
        <p:nvPicPr>
          <p:cNvPr id="5" name="Picture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E4A1ABBC-7BF3-42FC-B321-0329A249E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4" b="20076"/>
          <a:stretch/>
        </p:blipFill>
        <p:spPr>
          <a:xfrm>
            <a:off x="6792124" y="865720"/>
            <a:ext cx="5090161" cy="35839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FFB98-3EE8-444E-A1F1-63506C9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Model creation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245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8512C-ABF7-43AA-B39E-C7038435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2" y="0"/>
            <a:ext cx="6743698" cy="1556870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5BBB-DDD3-4C10-8625-B932EDA0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942739"/>
            <a:ext cx="6743700" cy="3461155"/>
          </a:xfrm>
        </p:spPr>
        <p:txBody>
          <a:bodyPr>
            <a:normAutofit/>
          </a:bodyPr>
          <a:lstStyle/>
          <a:p>
            <a:r>
              <a:rPr lang="en-US" sz="1800" dirty="0"/>
              <a:t>Used SMOTE library function to oversample the dataset in order to eliminate bias.</a:t>
            </a:r>
          </a:p>
          <a:p>
            <a:r>
              <a:rPr lang="en-US" sz="1800" dirty="0"/>
              <a:t>Divided the dataset into 70% train and 30% test data</a:t>
            </a:r>
          </a:p>
          <a:p>
            <a:endParaRPr lang="en-IN" sz="1800" dirty="0"/>
          </a:p>
        </p:txBody>
      </p:sp>
      <p:pic>
        <p:nvPicPr>
          <p:cNvPr id="7" name="Picture 6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165FFC7D-7E9B-4F44-939A-C8B3C67A1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r="91" b="-3"/>
          <a:stretch/>
        </p:blipFill>
        <p:spPr>
          <a:xfrm>
            <a:off x="8857587" y="3601336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38BFC6D-0E63-44F8-A2FA-EB14FDE07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r="-3" b="-3"/>
          <a:stretch/>
        </p:blipFill>
        <p:spPr>
          <a:xfrm>
            <a:off x="8857587" y="346602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3CD2E6-B09F-43E9-9259-B606BD9C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67AB5-418C-4245-B83E-713F45B2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E0ADF1D-B6C5-4782-8673-27E743D84A52}"/>
              </a:ext>
            </a:extLst>
          </p:cNvPr>
          <p:cNvSpPr/>
          <p:nvPr/>
        </p:nvSpPr>
        <p:spPr>
          <a:xfrm flipH="1">
            <a:off x="10011082" y="3038168"/>
            <a:ext cx="285136" cy="355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7A37F-A78C-45C1-A991-D7E965CD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Classification models</a:t>
            </a:r>
            <a:endParaRPr lang="en-IN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0DBD8-D15C-84E0-983E-CD219ADFB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7847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643D-AA8B-4C03-AA3B-356BA211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049"/>
            <a:ext cx="10241280" cy="1234440"/>
          </a:xfrm>
        </p:spPr>
        <p:txBody>
          <a:bodyPr/>
          <a:lstStyle/>
          <a:p>
            <a:r>
              <a:rPr lang="en-US" dirty="0"/>
              <a:t>Support vector classifier</a:t>
            </a:r>
            <a:endParaRPr lang="en-IN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805E36A-04C5-40BE-AA8B-64BDCCC6D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0" y="2529348"/>
            <a:ext cx="5693387" cy="2152309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379FCF4-4B99-4625-874C-C061DC573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17" y="1816160"/>
            <a:ext cx="429206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5F2C-69D0-42F3-9CE8-F4EE0078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4583"/>
            <a:ext cx="10241280" cy="123444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DBF712A-5454-401B-8FCA-278AFEB93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17" y="1897626"/>
            <a:ext cx="4292063" cy="422857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FD5DBDE8-C0B7-4E01-89FD-4C5633FE7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640468"/>
            <a:ext cx="6507480" cy="19905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16D1CB-0179-4160-BAD7-9A43E78078F8}"/>
              </a:ext>
            </a:extLst>
          </p:cNvPr>
          <p:cNvSpPr txBox="1"/>
          <p:nvPr/>
        </p:nvSpPr>
        <p:spPr>
          <a:xfrm flipH="1">
            <a:off x="579119" y="1897626"/>
            <a:ext cx="51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PCA for feature elimination before fitting the model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BD9C-65B4-47A6-8E50-477A8D808963}"/>
              </a:ext>
            </a:extLst>
          </p:cNvPr>
          <p:cNvSpPr txBox="1"/>
          <p:nvPr/>
        </p:nvSpPr>
        <p:spPr>
          <a:xfrm>
            <a:off x="579119" y="4916129"/>
            <a:ext cx="510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is somewhat like SVC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BA07-153D-43FF-8854-98EE1381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0466"/>
            <a:ext cx="10241280" cy="1234440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B5E4-464B-4270-B83E-52E4DD12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2029968"/>
            <a:ext cx="5785584" cy="6635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Using default parameters</a:t>
            </a:r>
          </a:p>
          <a:p>
            <a:endParaRPr lang="en-IN" dirty="0"/>
          </a:p>
        </p:txBody>
      </p:sp>
      <p:pic>
        <p:nvPicPr>
          <p:cNvPr id="5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909509A0-BD10-440E-8217-2A2E0613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8" y="2838399"/>
            <a:ext cx="5829805" cy="1693844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02D27BC-E876-4ED4-B717-C99B1FA58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38" y="2029968"/>
            <a:ext cx="4292063" cy="42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70FAE-39FF-4137-92B1-DFE5DA2C0EDE}"/>
              </a:ext>
            </a:extLst>
          </p:cNvPr>
          <p:cNvSpPr txBox="1"/>
          <p:nvPr/>
        </p:nvSpPr>
        <p:spPr>
          <a:xfrm>
            <a:off x="1157979" y="4974935"/>
            <a:ext cx="47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and precision increased but Recall reduced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E7548B-E938-4F8E-B637-6926D524F3E1}"/>
              </a:ext>
            </a:extLst>
          </p:cNvPr>
          <p:cNvSpPr txBox="1">
            <a:spLocks/>
          </p:cNvSpPr>
          <p:nvPr/>
        </p:nvSpPr>
        <p:spPr>
          <a:xfrm>
            <a:off x="380777" y="407999"/>
            <a:ext cx="3248863" cy="30207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2AF882-DF49-401C-A4A7-7480B01B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088" y="1595021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endParaRPr lang="en-US" sz="1800" b="0" i="0" u="none" strike="noStrike" baseline="0" dirty="0"/>
          </a:p>
          <a:p>
            <a:r>
              <a:rPr lang="en-US" sz="1800" b="1" i="0" u="none" strike="noStrike" baseline="0" dirty="0"/>
              <a:t>Anto Francis (C0825095) </a:t>
            </a:r>
            <a:endParaRPr lang="en-US" sz="1800" b="0" i="0" u="none" strike="noStrike" baseline="0" dirty="0"/>
          </a:p>
          <a:p>
            <a:r>
              <a:rPr lang="en-US" sz="1800" b="1" i="0" u="none" strike="noStrike" baseline="0" dirty="0"/>
              <a:t>Omer Volkan (C0831373) </a:t>
            </a:r>
            <a:endParaRPr lang="en-US" sz="1800" b="0" i="0" u="none" strike="noStrike" baseline="0" dirty="0"/>
          </a:p>
          <a:p>
            <a:r>
              <a:rPr lang="en-US" sz="1800" b="1" i="0" u="none" strike="noStrike" baseline="0" dirty="0"/>
              <a:t>Rupesh Chandran (C0826779) </a:t>
            </a:r>
            <a:endParaRPr lang="en-US" sz="1800" b="0" i="0" u="none" strike="noStrike" baseline="0" dirty="0"/>
          </a:p>
          <a:p>
            <a:r>
              <a:rPr lang="en-US" sz="1800" b="1" i="0" u="none" strike="noStrike" baseline="0" dirty="0"/>
              <a:t>Sachin Sreekumar (C0825096)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9620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BA07-153D-43FF-8854-98EE1381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0466"/>
            <a:ext cx="10241280" cy="1234440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B5E4-464B-4270-B83E-52E4DD12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2029968"/>
            <a:ext cx="5785584" cy="6635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After hyperparameter tuning using </a:t>
            </a:r>
            <a:r>
              <a:rPr lang="en-US" sz="1800" dirty="0" err="1"/>
              <a:t>GridSearchCV</a:t>
            </a:r>
            <a:r>
              <a:rPr lang="en-US" sz="1800" dirty="0"/>
              <a:t> and </a:t>
            </a:r>
            <a:r>
              <a:rPr lang="en-US" sz="1800" dirty="0" err="1"/>
              <a:t>Kfold</a:t>
            </a:r>
            <a:r>
              <a:rPr lang="en-US" sz="1800" dirty="0"/>
              <a:t>=3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70FAE-39FF-4137-92B1-DFE5DA2C0EDE}"/>
              </a:ext>
            </a:extLst>
          </p:cNvPr>
          <p:cNvSpPr txBox="1"/>
          <p:nvPr/>
        </p:nvSpPr>
        <p:spPr>
          <a:xfrm>
            <a:off x="1157979" y="4974935"/>
            <a:ext cx="47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and precision increased but Recall and ROC score reduced sharply</a:t>
            </a:r>
            <a:endParaRPr lang="en-IN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53EEF25-41AB-49A6-A765-6012B817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79" y="3039256"/>
            <a:ext cx="5776461" cy="1622195"/>
          </a:xfrm>
          <a:prstGeom prst="rect">
            <a:avLst/>
          </a:prstGeom>
        </p:spPr>
      </p:pic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9A34EA2-4BA1-4209-AD7C-36EEADB0E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11" y="1736067"/>
            <a:ext cx="429206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7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6B49A-D51F-44E6-A7E2-44685526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Summary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A359-83C3-4578-AAB6-9519694A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SVC has the highest accuracy, however its precision is comparatively low</a:t>
            </a:r>
          </a:p>
          <a:p>
            <a:r>
              <a:rPr lang="en-IN" sz="1800" dirty="0"/>
              <a:t>Logistic Regression has almost same but lesser performance than SVC, so not recommended</a:t>
            </a:r>
          </a:p>
          <a:p>
            <a:r>
              <a:rPr lang="en-IN" sz="1800" dirty="0"/>
              <a:t>Random Forest Classifier using the default parameters shows moderate performance in F1 score and shows high accuracy.</a:t>
            </a:r>
          </a:p>
          <a:p>
            <a:r>
              <a:rPr lang="en-IN" sz="1800" dirty="0"/>
              <a:t>After hyperparameter tuning, RFC increased its accuracy. However, all other metrics fell rapidly. So not recommended for prediction.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SVC or RFC using default hyperparameters is the best model to choose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18157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94BE-2D91-4886-9F5E-FC0E593E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595764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Conclusion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3D3F-0896-440F-9DFC-56B7F852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Developed various insights from the telecom dataset</a:t>
            </a:r>
          </a:p>
          <a:p>
            <a:r>
              <a:rPr lang="en-US" sz="1800" dirty="0"/>
              <a:t>Created models of 80-95% accuracy</a:t>
            </a:r>
          </a:p>
          <a:p>
            <a:r>
              <a:rPr lang="en-US" sz="1800" dirty="0"/>
              <a:t>Telecom services can make use of these insights to identify and predict churning.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280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65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7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1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73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5FB8C-A031-4B39-AE15-12356C78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20" y="260415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71192-3BCB-4565-8226-CE62101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61851"/>
            <a:ext cx="9144000" cy="2202428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65035-B1F9-44B9-BCF6-3255B2E796F7}"/>
              </a:ext>
            </a:extLst>
          </p:cNvPr>
          <p:cNvSpPr txBox="1"/>
          <p:nvPr/>
        </p:nvSpPr>
        <p:spPr>
          <a:xfrm flipH="1">
            <a:off x="1292942" y="1877962"/>
            <a:ext cx="9606116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Customers are rapidly changing to better services</a:t>
            </a: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Churning is the process of stop using the service of a provider.</a:t>
            </a: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Service Providers should be able to tackle competition by reducing churn rate.</a:t>
            </a: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Monthly churn rate – 2%.  Could increase to 60% in coming years.</a:t>
            </a: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Motive of this project – Identify the parameters to detect churning, create and compare machine learning models to predict churning</a:t>
            </a:r>
          </a:p>
        </p:txBody>
      </p:sp>
    </p:spTree>
    <p:extLst>
      <p:ext uri="{BB962C8B-B14F-4D97-AF65-F5344CB8AC3E}">
        <p14:creationId xmlns:p14="http://schemas.microsoft.com/office/powerpoint/2010/main" val="155311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F916-4FA0-495D-AC88-FB1C360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About Dataset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6C83-BA03-47CA-BFF2-F52FBAB1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241" y="1320797"/>
            <a:ext cx="6273972" cy="4843462"/>
          </a:xfrm>
        </p:spPr>
        <p:txBody>
          <a:bodyPr>
            <a:normAutofit/>
          </a:bodyPr>
          <a:lstStyle/>
          <a:p>
            <a:r>
              <a:rPr lang="en-US" sz="2000" dirty="0"/>
              <a:t>Dataset from Kaggle - </a:t>
            </a:r>
            <a:r>
              <a:rPr lang="en-US" sz="2000" dirty="0">
                <a:hlinkClick r:id="rId2"/>
              </a:rPr>
              <a:t>https://www.kaggle.com/code/umashankarsomaskar/telecom-churn-pca-rf-hyper-pram-tune/data</a:t>
            </a:r>
            <a:endParaRPr lang="en-US" sz="2000" dirty="0"/>
          </a:p>
          <a:p>
            <a:r>
              <a:rPr lang="en-US" sz="2000" dirty="0"/>
              <a:t>Data belongs to users in South-East part of Asia</a:t>
            </a:r>
          </a:p>
          <a:p>
            <a:r>
              <a:rPr lang="en-US" sz="2000" dirty="0"/>
              <a:t>Features includes all the information such as Total Recharge Done, Total Calling and Data Usages, etc., for the months of June-September</a:t>
            </a:r>
          </a:p>
          <a:p>
            <a:r>
              <a:rPr lang="en-US" sz="2000" dirty="0"/>
              <a:t>Has 99999 Records and 226 Features</a:t>
            </a:r>
          </a:p>
          <a:p>
            <a:r>
              <a:rPr lang="en-US" sz="2000" dirty="0"/>
              <a:t>Dataset doesn’t come with target feature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72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ACF1D-CD62-441A-B585-DC44CE2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662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13E0-A78D-4FB1-8EC2-2892786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0"/>
            <a:ext cx="10241280" cy="1234440"/>
          </a:xfrm>
        </p:spPr>
        <p:txBody>
          <a:bodyPr/>
          <a:lstStyle/>
          <a:p>
            <a:r>
              <a:rPr lang="en-US" dirty="0"/>
              <a:t>Feature selection &amp;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AF54-00DC-4B70-A371-0A1D050D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all premium customers from the dataset</a:t>
            </a:r>
          </a:p>
          <a:p>
            <a:r>
              <a:rPr lang="en-US" dirty="0"/>
              <a:t>Premium customers – Those who spend more than 70 percentile of the average amount in first two months</a:t>
            </a:r>
          </a:p>
          <a:p>
            <a:r>
              <a:rPr lang="en-US" dirty="0"/>
              <a:t>New fields were created for each months which shows the total amount spent by the customer. Summed up internet usage charges and Call/SMS charges.</a:t>
            </a:r>
          </a:p>
          <a:p>
            <a:r>
              <a:rPr lang="en-US" dirty="0"/>
              <a:t>Dropped the individual columns which shows internet, call charges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25A-5C74-40BF-94E1-CAE9E767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8044"/>
            <a:ext cx="10241280" cy="1234440"/>
          </a:xfrm>
        </p:spPr>
        <p:txBody>
          <a:bodyPr/>
          <a:lstStyle/>
          <a:p>
            <a:r>
              <a:rPr lang="en-US" dirty="0"/>
              <a:t>Feature selection &amp; extraction </a:t>
            </a:r>
            <a:r>
              <a:rPr lang="en-US" sz="2000" dirty="0"/>
              <a:t>(Continued…)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31A8-AFB3-47AD-987C-8365B30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target column “</a:t>
            </a:r>
            <a:r>
              <a:rPr lang="en-US" dirty="0" err="1"/>
              <a:t>is_churn</a:t>
            </a:r>
            <a:r>
              <a:rPr lang="en-US" dirty="0"/>
              <a:t>” for classification</a:t>
            </a:r>
          </a:p>
          <a:p>
            <a:r>
              <a:rPr lang="en-US" dirty="0"/>
              <a:t>“</a:t>
            </a:r>
            <a:r>
              <a:rPr lang="en-US" dirty="0" err="1"/>
              <a:t>is_churn</a:t>
            </a:r>
            <a:r>
              <a:rPr lang="en-US" dirty="0"/>
              <a:t>” column was set by seeing whether customer who was using the service before stopped spending money in September.</a:t>
            </a:r>
          </a:p>
          <a:p>
            <a:r>
              <a:rPr lang="en-US" dirty="0"/>
              <a:t>“</a:t>
            </a:r>
            <a:r>
              <a:rPr lang="en-US" dirty="0" err="1"/>
              <a:t>is_churn</a:t>
            </a:r>
            <a:r>
              <a:rPr lang="en-US" dirty="0"/>
              <a:t>” shows 1 if customer is churning, otherwise 0</a:t>
            </a:r>
          </a:p>
          <a:p>
            <a:r>
              <a:rPr lang="en-US" dirty="0"/>
              <a:t>Finally, we calculated average of June and July data and removed unnecessary columns.</a:t>
            </a:r>
          </a:p>
        </p:txBody>
      </p:sp>
    </p:spTree>
    <p:extLst>
      <p:ext uri="{BB962C8B-B14F-4D97-AF65-F5344CB8AC3E}">
        <p14:creationId xmlns:p14="http://schemas.microsoft.com/office/powerpoint/2010/main" val="39606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D8-38F5-472B-9B28-4AB91648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9721"/>
            <a:ext cx="10241280" cy="1234440"/>
          </a:xfrm>
        </p:spPr>
        <p:txBody>
          <a:bodyPr/>
          <a:lstStyle/>
          <a:p>
            <a:r>
              <a:rPr lang="en-US" dirty="0"/>
              <a:t> 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3463-348E-4F08-BFFC-F784EF69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columns which has more than 40% null values</a:t>
            </a:r>
          </a:p>
          <a:p>
            <a:r>
              <a:rPr lang="en-US" dirty="0"/>
              <a:t>Deleted few records with null values in them</a:t>
            </a:r>
          </a:p>
          <a:p>
            <a:r>
              <a:rPr lang="en-US" dirty="0"/>
              <a:t>Removed few columns which has only one unique value in them as it doesn’t add any value to the model</a:t>
            </a:r>
          </a:p>
          <a:p>
            <a:r>
              <a:rPr lang="en-US" dirty="0"/>
              <a:t>Checked the correlation matrix, and removed some columns with high correlation</a:t>
            </a:r>
          </a:p>
          <a:p>
            <a:r>
              <a:rPr lang="en-US" dirty="0"/>
              <a:t>Changed data type of some fields for consistency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1566DF6E-DF20-DDD9-EBE3-A8B08B0B4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900627"/>
              </p:ext>
            </p:extLst>
          </p:nvPr>
        </p:nvGraphicFramePr>
        <p:xfrm>
          <a:off x="578711" y="1334171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0966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C32941"/>
      </a:accent1>
      <a:accent2>
        <a:srgbClr val="D53B93"/>
      </a:accent2>
      <a:accent3>
        <a:srgbClr val="D5633B"/>
      </a:accent3>
      <a:accent4>
        <a:srgbClr val="27BB6E"/>
      </a:accent4>
      <a:accent5>
        <a:srgbClr val="32B5A8"/>
      </a:accent5>
      <a:accent6>
        <a:srgbClr val="2993C3"/>
      </a:accent6>
      <a:hlink>
        <a:srgbClr val="309283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412429"/>
    </a:dk2>
    <a:lt2>
      <a:srgbClr val="E2E8E7"/>
    </a:lt2>
    <a:accent1>
      <a:srgbClr val="C32941"/>
    </a:accent1>
    <a:accent2>
      <a:srgbClr val="D53B93"/>
    </a:accent2>
    <a:accent3>
      <a:srgbClr val="D5633B"/>
    </a:accent3>
    <a:accent4>
      <a:srgbClr val="27BB6E"/>
    </a:accent4>
    <a:accent5>
      <a:srgbClr val="32B5A8"/>
    </a:accent5>
    <a:accent6>
      <a:srgbClr val="2993C3"/>
    </a:accent6>
    <a:hlink>
      <a:srgbClr val="30928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705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GradientRiseVTI</vt:lpstr>
      <vt:lpstr>Telecom Churn Analysis</vt:lpstr>
      <vt:lpstr>PowerPoint Presentation</vt:lpstr>
      <vt:lpstr>Introduction</vt:lpstr>
      <vt:lpstr>About Dataset</vt:lpstr>
      <vt:lpstr>Data preprocessing</vt:lpstr>
      <vt:lpstr>Feature selection &amp; extraction</vt:lpstr>
      <vt:lpstr>Feature selection &amp; extraction (Continued…)</vt:lpstr>
      <vt:lpstr> data cleaning</vt:lpstr>
      <vt:lpstr>PowerPoint Presentation</vt:lpstr>
      <vt:lpstr>Exploratory data analysis</vt:lpstr>
      <vt:lpstr>Proportion of churn</vt:lpstr>
      <vt:lpstr>Customer tenure</vt:lpstr>
      <vt:lpstr>Churn dependency</vt:lpstr>
      <vt:lpstr>Model creation and comparison</vt:lpstr>
      <vt:lpstr>Data preparation</vt:lpstr>
      <vt:lpstr>Classification models</vt:lpstr>
      <vt:lpstr>Support vector classifier</vt:lpstr>
      <vt:lpstr>Logistic regression</vt:lpstr>
      <vt:lpstr>Random forest classifier</vt:lpstr>
      <vt:lpstr>Random forest classifier</vt:lpstr>
      <vt:lpstr>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Analysis</dc:title>
  <dc:creator>Sachin Sreekumar</dc:creator>
  <cp:lastModifiedBy>Sachin Sreekumar</cp:lastModifiedBy>
  <cp:revision>23</cp:revision>
  <dcterms:created xsi:type="dcterms:W3CDTF">2022-04-20T04:16:15Z</dcterms:created>
  <dcterms:modified xsi:type="dcterms:W3CDTF">2022-04-20T06:43:36Z</dcterms:modified>
</cp:coreProperties>
</file>