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61" r:id="rId2"/>
    <p:sldId id="266" r:id="rId3"/>
    <p:sldId id="257" r:id="rId4"/>
    <p:sldId id="262" r:id="rId5"/>
    <p:sldId id="271" r:id="rId6"/>
    <p:sldId id="272" r:id="rId7"/>
    <p:sldId id="273" r:id="rId8"/>
    <p:sldId id="274" r:id="rId9"/>
    <p:sldId id="275" r:id="rId10"/>
    <p:sldId id="276" r:id="rId11"/>
    <p:sldId id="277" r:id="rId12"/>
    <p:sldId id="278" r:id="rId13"/>
    <p:sldId id="279" r:id="rId14"/>
    <p:sldId id="281" r:id="rId15"/>
    <p:sldId id="263"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4" autoAdjust="0"/>
    <p:restoredTop sz="94706" autoAdjust="0"/>
  </p:normalViewPr>
  <p:slideViewPr>
    <p:cSldViewPr snapToGrid="0">
      <p:cViewPr varScale="1">
        <p:scale>
          <a:sx n="74" d="100"/>
          <a:sy n="74" d="100"/>
        </p:scale>
        <p:origin x="576"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338719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3069762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2300360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8/8/2021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8/8/2021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8/8/2021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8/8/2021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8/8/2021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888/notebooks/UPGRAD/Course%206%20Machine%20Learning%201/Lead%20Scoring%20Case%20Study/Final/Lead%20Score%20Case%20Study.ipynb#Let's-finalize-Model-5--as-the-P-values-are-very-low-and-VIF-values-are-also-under-acceptable-limit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Lead Scoring Case Study</a:t>
            </a:r>
            <a:endParaRPr lang="en-US" dirty="0"/>
          </a:p>
        </p:txBody>
      </p:sp>
      <p:sp>
        <p:nvSpPr>
          <p:cNvPr id="3" name="Subtitle 2"/>
          <p:cNvSpPr>
            <a:spLocks noGrp="1"/>
          </p:cNvSpPr>
          <p:nvPr>
            <p:ph type="subTitle" idx="1"/>
          </p:nvPr>
        </p:nvSpPr>
        <p:spPr/>
        <p:txBody>
          <a:bodyPr/>
          <a:lstStyle/>
          <a:p>
            <a:r>
              <a:rPr lang="en-US" dirty="0" smtClean="0"/>
              <a:t>Logistic Regression</a:t>
            </a:r>
            <a:endParaRPr lang="en-US"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3851" y="1429555"/>
            <a:ext cx="7449697" cy="3574269"/>
          </a:xfrm>
          <a:prstGeom prst="rect">
            <a:avLst/>
          </a:prstGeom>
        </p:spPr>
      </p:pic>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1791236" y="5058011"/>
            <a:ext cx="910536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For Last Activity, although </a:t>
            </a:r>
            <a:r>
              <a:rPr lang="en-US" sz="1400" dirty="0"/>
              <a:t>the count is high for 'Email Opened', but the highest conversion rate from 'SMS Sent' Category</a:t>
            </a:r>
            <a:r>
              <a:rPr lang="en-US" sz="1400" dirty="0" smtClean="0"/>
              <a:t>.</a:t>
            </a:r>
            <a:endParaRPr lang="en-US" sz="1400" dirty="0"/>
          </a:p>
          <a:p>
            <a:pPr marL="285750" indent="-285750">
              <a:buFont typeface="Arial" panose="020B0604020202020204" pitchFamily="34" charset="0"/>
              <a:buChar char="•"/>
            </a:pPr>
            <a:r>
              <a:rPr lang="en-US" sz="1400" dirty="0" smtClean="0"/>
              <a:t>For Last Notable Activity high </a:t>
            </a:r>
            <a:r>
              <a:rPr lang="en-US" sz="1400" dirty="0"/>
              <a:t>Conversion rate is for 'Email Opened' and 'SMS Sent' Category</a:t>
            </a:r>
            <a:r>
              <a:rPr lang="en-US" sz="1400" dirty="0" smtClean="0"/>
              <a:t>.</a:t>
            </a:r>
            <a:endParaRPr lang="en-US" sz="1400" dirty="0"/>
          </a:p>
          <a:p>
            <a:pPr marL="285750" indent="-285750">
              <a:buFont typeface="Arial" panose="020B0604020202020204" pitchFamily="34" charset="0"/>
              <a:buChar char="•"/>
            </a:pPr>
            <a:r>
              <a:rPr lang="en-US" sz="1400" dirty="0"/>
              <a:t>For Last Notable Activity l</a:t>
            </a:r>
            <a:r>
              <a:rPr lang="en-US" sz="1400" dirty="0" smtClean="0"/>
              <a:t>ead </a:t>
            </a:r>
            <a:r>
              <a:rPr lang="en-US" sz="1400" dirty="0"/>
              <a:t>count is highest for 'Modified' and 'Email Opened' category.</a:t>
            </a:r>
          </a:p>
          <a:p>
            <a:endParaRPr lang="en-US" sz="1400" dirty="0"/>
          </a:p>
        </p:txBody>
      </p:sp>
    </p:spTree>
    <p:extLst>
      <p:ext uri="{BB962C8B-B14F-4D97-AF65-F5344CB8AC3E}">
        <p14:creationId xmlns:p14="http://schemas.microsoft.com/office/powerpoint/2010/main" val="139050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1791236" y="5483014"/>
            <a:ext cx="910536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t>Leads spending more time on the website are more likely to be converted.</a:t>
            </a:r>
          </a:p>
          <a:p>
            <a:pPr marL="285750" indent="-285750">
              <a:buFont typeface="Arial" panose="020B0604020202020204" pitchFamily="34" charset="0"/>
              <a:buChar char="•"/>
            </a:pPr>
            <a:endParaRPr lang="en-US" sz="1400" dirty="0"/>
          </a:p>
        </p:txBody>
      </p:sp>
      <p:pic>
        <p:nvPicPr>
          <p:cNvPr id="4" name="Picture 3"/>
          <p:cNvPicPr>
            <a:picLocks noChangeAspect="1"/>
          </p:cNvPicPr>
          <p:nvPr/>
        </p:nvPicPr>
        <p:blipFill>
          <a:blip r:embed="rId2"/>
          <a:stretch>
            <a:fillRect/>
          </a:stretch>
        </p:blipFill>
        <p:spPr>
          <a:xfrm>
            <a:off x="1719262" y="1809074"/>
            <a:ext cx="8753475" cy="3086100"/>
          </a:xfrm>
          <a:prstGeom prst="rect">
            <a:avLst/>
          </a:prstGeom>
        </p:spPr>
      </p:pic>
    </p:spTree>
    <p:extLst>
      <p:ext uri="{BB962C8B-B14F-4D97-AF65-F5344CB8AC3E}">
        <p14:creationId xmlns:p14="http://schemas.microsoft.com/office/powerpoint/2010/main" val="177503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a:xfrm>
            <a:off x="1030311" y="1646238"/>
            <a:ext cx="10522038" cy="4496985"/>
          </a:xfrm>
        </p:spPr>
        <p:txBody>
          <a:bodyPr>
            <a:normAutofit/>
          </a:bodyPr>
          <a:lstStyle/>
          <a:p>
            <a:endParaRPr lang="en-US" sz="1400" dirty="0" smtClean="0"/>
          </a:p>
          <a:p>
            <a:r>
              <a:rPr lang="en-US" sz="1400" dirty="0" smtClean="0"/>
              <a:t>Dummy Variables were created fo</a:t>
            </a:r>
            <a:r>
              <a:rPr lang="en-US" sz="1400" dirty="0" smtClean="0"/>
              <a:t>r the Categorical Columns</a:t>
            </a:r>
          </a:p>
          <a:p>
            <a:r>
              <a:rPr lang="en-US" sz="1400" dirty="0" smtClean="0"/>
              <a:t>Train – Test Split was done for a ratio of 70:30</a:t>
            </a:r>
          </a:p>
          <a:p>
            <a:r>
              <a:rPr lang="en-US" sz="1400" dirty="0" smtClean="0"/>
              <a:t>After above operation total number for row and columns were 9239 and 60 respectively</a:t>
            </a:r>
            <a:endParaRPr lang="en-US" sz="1400" dirty="0"/>
          </a:p>
        </p:txBody>
      </p:sp>
    </p:spTree>
    <p:extLst>
      <p:ext uri="{BB962C8B-B14F-4D97-AF65-F5344CB8AC3E}">
        <p14:creationId xmlns:p14="http://schemas.microsoft.com/office/powerpoint/2010/main" val="224646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a:t>
            </a:r>
            <a:endParaRPr lang="en-US" dirty="0"/>
          </a:p>
        </p:txBody>
      </p:sp>
      <p:sp>
        <p:nvSpPr>
          <p:cNvPr id="3" name="Content Placeholder 2"/>
          <p:cNvSpPr>
            <a:spLocks noGrp="1"/>
          </p:cNvSpPr>
          <p:nvPr>
            <p:ph idx="1"/>
          </p:nvPr>
        </p:nvSpPr>
        <p:spPr>
          <a:xfrm>
            <a:off x="1030311" y="1646238"/>
            <a:ext cx="10522038" cy="4496985"/>
          </a:xfrm>
        </p:spPr>
        <p:txBody>
          <a:bodyPr>
            <a:normAutofit/>
          </a:bodyPr>
          <a:lstStyle/>
          <a:p>
            <a:endParaRPr lang="en-US" sz="1400" dirty="0" smtClean="0"/>
          </a:p>
          <a:p>
            <a:r>
              <a:rPr lang="en-US" sz="1400" dirty="0" smtClean="0"/>
              <a:t>Logistic Regression model was implemented for this.</a:t>
            </a:r>
            <a:endParaRPr lang="en-US" sz="1400" dirty="0"/>
          </a:p>
          <a:p>
            <a:r>
              <a:rPr lang="en-US" sz="1400" dirty="0" smtClean="0"/>
              <a:t>Implemented RFE for 15 </a:t>
            </a:r>
            <a:r>
              <a:rPr lang="en-US" sz="1400" dirty="0"/>
              <a:t>important variables</a:t>
            </a:r>
          </a:p>
          <a:p>
            <a:r>
              <a:rPr lang="en-US" sz="1400" dirty="0" smtClean="0"/>
              <a:t>Applied manual </a:t>
            </a:r>
            <a:r>
              <a:rPr lang="en-US" sz="1400" dirty="0"/>
              <a:t>method for dropping variables </a:t>
            </a:r>
            <a:r>
              <a:rPr lang="en-US" sz="1400" dirty="0" smtClean="0"/>
              <a:t>considering  </a:t>
            </a:r>
            <a:r>
              <a:rPr lang="en-US" sz="1400" dirty="0"/>
              <a:t>p-value and VIF.</a:t>
            </a:r>
          </a:p>
          <a:p>
            <a:r>
              <a:rPr lang="en-US" sz="1400" dirty="0"/>
              <a:t>Built around 5 models in total. </a:t>
            </a:r>
            <a:r>
              <a:rPr lang="en-US" sz="1400" dirty="0"/>
              <a:t>Used 5th model as it had very low P values .VIF </a:t>
            </a:r>
            <a:r>
              <a:rPr lang="en-US" sz="1400" dirty="0"/>
              <a:t>values </a:t>
            </a:r>
            <a:r>
              <a:rPr lang="en-US" sz="1400" dirty="0"/>
              <a:t>were </a:t>
            </a:r>
            <a:r>
              <a:rPr lang="en-US" sz="1400" dirty="0"/>
              <a:t>also under acceptable limits</a:t>
            </a:r>
            <a:r>
              <a:rPr lang="en-US" sz="1400" dirty="0" smtClean="0"/>
              <a:t>.</a:t>
            </a:r>
            <a:r>
              <a:rPr lang="en-US" sz="1400" dirty="0" smtClean="0">
                <a:hlinkClick r:id="rId3"/>
              </a:rPr>
              <a:t>¶</a:t>
            </a:r>
            <a:endParaRPr lang="en-US" sz="1400" dirty="0"/>
          </a:p>
          <a:p>
            <a:r>
              <a:rPr lang="en-US" sz="1400" dirty="0" smtClean="0"/>
              <a:t>Model </a:t>
            </a:r>
            <a:r>
              <a:rPr lang="en-US" sz="1400" dirty="0"/>
              <a:t>Evaluation </a:t>
            </a:r>
            <a:r>
              <a:rPr lang="en-US" sz="1400" dirty="0" smtClean="0"/>
              <a:t>was </a:t>
            </a:r>
            <a:r>
              <a:rPr lang="en-US" sz="1400" dirty="0"/>
              <a:t>done using accuracy, </a:t>
            </a:r>
            <a:r>
              <a:rPr lang="en-US" sz="1400" dirty="0" smtClean="0"/>
              <a:t>sensitivity and </a:t>
            </a:r>
            <a:r>
              <a:rPr lang="en-US" sz="1400" dirty="0"/>
              <a:t>specificity.</a:t>
            </a:r>
          </a:p>
          <a:p>
            <a:r>
              <a:rPr lang="en-US" sz="1400" dirty="0"/>
              <a:t>Used ROC to check the trade off between True Positive Rate and False Positive Rate</a:t>
            </a:r>
            <a:r>
              <a:rPr lang="en-US" sz="1400" dirty="0" smtClean="0"/>
              <a:t>.</a:t>
            </a:r>
          </a:p>
          <a:p>
            <a:r>
              <a:rPr lang="en-US" sz="1400" dirty="0" smtClean="0"/>
              <a:t>Found </a:t>
            </a:r>
            <a:r>
              <a:rPr lang="en-US" sz="1400" dirty="0"/>
              <a:t>the Optimal Cut-off point to improve sensitivity.</a:t>
            </a:r>
          </a:p>
          <a:p>
            <a:endParaRPr lang="en-US" sz="1400" dirty="0" smtClean="0"/>
          </a:p>
        </p:txBody>
      </p:sp>
    </p:spTree>
    <p:extLst>
      <p:ext uri="{BB962C8B-B14F-4D97-AF65-F5344CB8AC3E}">
        <p14:creationId xmlns:p14="http://schemas.microsoft.com/office/powerpoint/2010/main" val="256856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ROC and Optimal Cut off Point</a:t>
            </a:r>
            <a:endParaRPr lang="en-US" dirty="0"/>
          </a:p>
        </p:txBody>
      </p:sp>
      <p:sp>
        <p:nvSpPr>
          <p:cNvPr id="5" name="TextBox 4"/>
          <p:cNvSpPr txBox="1"/>
          <p:nvPr/>
        </p:nvSpPr>
        <p:spPr>
          <a:xfrm>
            <a:off x="1749548" y="5238315"/>
            <a:ext cx="910536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Area </a:t>
            </a:r>
            <a:r>
              <a:rPr lang="en-US" sz="1400" dirty="0"/>
              <a:t>under ROC is 0.87, which is a very good value for a model</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From </a:t>
            </a:r>
            <a:r>
              <a:rPr lang="en-US" sz="1400" dirty="0"/>
              <a:t>the curve above, 0.35 is the optimum point to take it as a cutoff probability.</a:t>
            </a:r>
          </a:p>
          <a:p>
            <a:pPr marL="285750" indent="-285750">
              <a:buFont typeface="Arial" panose="020B0604020202020204" pitchFamily="34" charset="0"/>
              <a:buChar char="•"/>
            </a:pPr>
            <a:endParaRPr lang="en-US" sz="1400" dirty="0"/>
          </a:p>
        </p:txBody>
      </p:sp>
      <p:pic>
        <p:nvPicPr>
          <p:cNvPr id="3" name="Picture 2"/>
          <p:cNvPicPr>
            <a:picLocks noChangeAspect="1"/>
          </p:cNvPicPr>
          <p:nvPr/>
        </p:nvPicPr>
        <p:blipFill>
          <a:blip r:embed="rId2"/>
          <a:stretch>
            <a:fillRect/>
          </a:stretch>
        </p:blipFill>
        <p:spPr>
          <a:xfrm>
            <a:off x="1749548" y="1794451"/>
            <a:ext cx="3305175" cy="3295650"/>
          </a:xfrm>
          <a:prstGeom prst="rect">
            <a:avLst/>
          </a:prstGeom>
        </p:spPr>
      </p:pic>
      <p:pic>
        <p:nvPicPr>
          <p:cNvPr id="6" name="Picture 5"/>
          <p:cNvPicPr>
            <a:picLocks noChangeAspect="1"/>
          </p:cNvPicPr>
          <p:nvPr/>
        </p:nvPicPr>
        <p:blipFill>
          <a:blip r:embed="rId3"/>
          <a:stretch>
            <a:fillRect/>
          </a:stretch>
        </p:blipFill>
        <p:spPr>
          <a:xfrm>
            <a:off x="5508871" y="1794451"/>
            <a:ext cx="4754978" cy="3295650"/>
          </a:xfrm>
          <a:prstGeom prst="rect">
            <a:avLst/>
          </a:prstGeom>
        </p:spPr>
      </p:pic>
    </p:spTree>
    <p:extLst>
      <p:ext uri="{BB962C8B-B14F-4D97-AF65-F5344CB8AC3E}">
        <p14:creationId xmlns:p14="http://schemas.microsoft.com/office/powerpoint/2010/main" val="226438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half" idx="1"/>
          </p:nvPr>
        </p:nvSpPr>
        <p:spPr>
          <a:xfrm>
            <a:off x="1295400" y="1994078"/>
            <a:ext cx="5640946" cy="3810001"/>
          </a:xfrm>
        </p:spPr>
        <p:txBody>
          <a:bodyPr/>
          <a:lstStyle/>
          <a:p>
            <a:r>
              <a:rPr lang="en-US" sz="1400" dirty="0"/>
              <a:t>Variables that mattered most in the lead conversion </a:t>
            </a:r>
            <a:r>
              <a:rPr lang="en-US" sz="1400" dirty="0" smtClean="0"/>
              <a:t>are:</a:t>
            </a:r>
            <a:endParaRPr lang="en-US" sz="1400" dirty="0"/>
          </a:p>
          <a:p>
            <a:pPr lvl="1">
              <a:buFont typeface="Courier New" panose="02070309020205020404" pitchFamily="49" charset="0"/>
              <a:buChar char="o"/>
            </a:pPr>
            <a:r>
              <a:rPr lang="en-US" sz="1200" dirty="0" err="1"/>
              <a:t>Website_Time_Spent</a:t>
            </a:r>
            <a:r>
              <a:rPr lang="en-US" sz="1200" dirty="0"/>
              <a:t> with an coefficient of 0.9222</a:t>
            </a:r>
          </a:p>
          <a:p>
            <a:pPr lvl="1">
              <a:buFont typeface="Courier New" panose="02070309020205020404" pitchFamily="49" charset="0"/>
              <a:buChar char="o"/>
            </a:pPr>
            <a:r>
              <a:rPr lang="en-US" sz="1200" dirty="0"/>
              <a:t>Lead </a:t>
            </a:r>
            <a:r>
              <a:rPr lang="en-US" sz="1200" dirty="0" err="1"/>
              <a:t>Origin_Lead</a:t>
            </a:r>
            <a:r>
              <a:rPr lang="en-US" sz="1200" dirty="0"/>
              <a:t> Add Form with an coefficient of 3.8048</a:t>
            </a:r>
          </a:p>
          <a:p>
            <a:pPr lvl="1">
              <a:buFont typeface="Courier New" panose="02070309020205020404" pitchFamily="49" charset="0"/>
              <a:buChar char="o"/>
            </a:pPr>
            <a:r>
              <a:rPr lang="en-US" sz="1200" dirty="0" err="1"/>
              <a:t>Occupation_Working</a:t>
            </a:r>
            <a:r>
              <a:rPr lang="en-US" sz="1200" dirty="0"/>
              <a:t> Professional with an coefficient of </a:t>
            </a:r>
            <a:r>
              <a:rPr lang="en-US" sz="1200" dirty="0" smtClean="0"/>
              <a:t>2.6938</a:t>
            </a:r>
            <a:endParaRPr lang="en-US" sz="1400" dirty="0"/>
          </a:p>
          <a:p>
            <a:r>
              <a:rPr lang="en-US" sz="1400" dirty="0"/>
              <a:t>The ability of accurately predicting the conversion rate of any lead from the model is around 80</a:t>
            </a:r>
            <a:r>
              <a:rPr lang="en-US" sz="1400" dirty="0" smtClean="0"/>
              <a:t>%.</a:t>
            </a:r>
          </a:p>
          <a:p>
            <a:r>
              <a:rPr lang="en-US" sz="1400" dirty="0" smtClean="0"/>
              <a:t> </a:t>
            </a:r>
            <a:r>
              <a:rPr lang="en-US" sz="1400" dirty="0"/>
              <a:t>The probability of predicting a promising lead from the model is around 82%. </a:t>
            </a:r>
          </a:p>
          <a:p>
            <a:r>
              <a:rPr lang="en-US" sz="1400" dirty="0"/>
              <a:t>The model seems to predict the Lead Conversion Rate very well. It should be able to give the CEO confidence in making good calls based on this model</a:t>
            </a:r>
          </a:p>
          <a:p>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83327543"/>
              </p:ext>
            </p:extLst>
          </p:nvPr>
        </p:nvGraphicFramePr>
        <p:xfrm>
          <a:off x="6981422" y="1981199"/>
          <a:ext cx="4572000" cy="2141912"/>
        </p:xfrm>
        <a:graphic>
          <a:graphicData uri="http://schemas.openxmlformats.org/drawingml/2006/table">
            <a:tbl>
              <a:tblPr firstRow="1" bandRow="1">
                <a:tableStyleId>{BC89EF96-8CEA-46FF-86C4-4CE0E7609802}</a:tableStyleId>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tblGrid>
              <a:tr h="535478">
                <a:tc>
                  <a:txBody>
                    <a:bodyPr/>
                    <a:lstStyle/>
                    <a:p>
                      <a:endParaRPr lang="en-US" dirty="0"/>
                    </a:p>
                  </a:txBody>
                  <a:tcPr anchor="ctr"/>
                </a:tc>
                <a:tc>
                  <a:txBody>
                    <a:bodyPr/>
                    <a:lstStyle/>
                    <a:p>
                      <a:pPr algn="ctr"/>
                      <a:r>
                        <a:rPr lang="en-US" dirty="0" smtClean="0"/>
                        <a:t>Train</a:t>
                      </a:r>
                      <a:r>
                        <a:rPr lang="en-US" baseline="0" dirty="0" smtClean="0"/>
                        <a:t> Set</a:t>
                      </a:r>
                      <a:endParaRPr lang="en-US" dirty="0"/>
                    </a:p>
                  </a:txBody>
                  <a:tcPr anchor="ctr"/>
                </a:tc>
                <a:tc>
                  <a:txBody>
                    <a:bodyPr/>
                    <a:lstStyle/>
                    <a:p>
                      <a:pPr algn="ctr"/>
                      <a:r>
                        <a:rPr lang="en-US" dirty="0" smtClean="0"/>
                        <a:t>Test Set</a:t>
                      </a:r>
                      <a:endParaRPr lang="en-US" dirty="0"/>
                    </a:p>
                  </a:txBody>
                  <a:tcPr anchor="ctr"/>
                </a:tc>
                <a:extLst>
                  <a:ext uri="{0D108BD9-81ED-4DB2-BD59-A6C34878D82A}">
                    <a16:rowId xmlns:a16="http://schemas.microsoft.com/office/drawing/2014/main" xmlns="" val="10000"/>
                  </a:ext>
                </a:extLst>
              </a:tr>
              <a:tr h="535478">
                <a:tc>
                  <a:txBody>
                    <a:bodyPr/>
                    <a:lstStyle/>
                    <a:p>
                      <a:r>
                        <a:rPr lang="en-US" dirty="0" smtClean="0"/>
                        <a:t>Accuracy</a:t>
                      </a:r>
                      <a:endParaRPr lang="en-US" dirty="0"/>
                    </a:p>
                  </a:txBody>
                  <a:tcPr anchor="ctr"/>
                </a:tc>
                <a:tc>
                  <a:txBody>
                    <a:bodyPr/>
                    <a:lstStyle/>
                    <a:p>
                      <a:pPr algn="ctr"/>
                      <a:r>
                        <a:rPr lang="en-US" dirty="0" smtClean="0"/>
                        <a:t>80.43</a:t>
                      </a:r>
                      <a:endParaRPr lang="en-US" dirty="0"/>
                    </a:p>
                  </a:txBody>
                  <a:tcPr anchor="ctr"/>
                </a:tc>
                <a:tc>
                  <a:txBody>
                    <a:bodyPr/>
                    <a:lstStyle/>
                    <a:p>
                      <a:pPr algn="ctr"/>
                      <a:r>
                        <a:rPr lang="en-US" dirty="0" smtClean="0"/>
                        <a:t>80.08</a:t>
                      </a:r>
                      <a:endParaRPr lang="en-US" dirty="0"/>
                    </a:p>
                  </a:txBody>
                  <a:tcPr anchor="ctr"/>
                </a:tc>
                <a:extLst>
                  <a:ext uri="{0D108BD9-81ED-4DB2-BD59-A6C34878D82A}">
                    <a16:rowId xmlns:a16="http://schemas.microsoft.com/office/drawing/2014/main" xmlns="" val="10001"/>
                  </a:ext>
                </a:extLst>
              </a:tr>
              <a:tr h="535478">
                <a:tc>
                  <a:txBody>
                    <a:bodyPr/>
                    <a:lstStyle/>
                    <a:p>
                      <a:r>
                        <a:rPr lang="en-US" dirty="0" smtClean="0"/>
                        <a:t>Sensitivity</a:t>
                      </a:r>
                      <a:endParaRPr lang="en-US" dirty="0"/>
                    </a:p>
                  </a:txBody>
                  <a:tcPr anchor="ctr"/>
                </a:tc>
                <a:tc>
                  <a:txBody>
                    <a:bodyPr/>
                    <a:lstStyle/>
                    <a:p>
                      <a:pPr algn="ctr"/>
                      <a:r>
                        <a:rPr lang="en-US" dirty="0" smtClean="0"/>
                        <a:t>83.07</a:t>
                      </a:r>
                      <a:endParaRPr lang="en-US" dirty="0"/>
                    </a:p>
                  </a:txBody>
                  <a:tcPr anchor="ctr"/>
                </a:tc>
                <a:tc>
                  <a:txBody>
                    <a:bodyPr/>
                    <a:lstStyle/>
                    <a:p>
                      <a:pPr algn="ctr"/>
                      <a:r>
                        <a:rPr lang="en-US" dirty="0" smtClean="0"/>
                        <a:t>82.38</a:t>
                      </a:r>
                      <a:endParaRPr lang="en-US" dirty="0"/>
                    </a:p>
                  </a:txBody>
                  <a:tcPr anchor="ctr"/>
                </a:tc>
                <a:extLst>
                  <a:ext uri="{0D108BD9-81ED-4DB2-BD59-A6C34878D82A}">
                    <a16:rowId xmlns:a16="http://schemas.microsoft.com/office/drawing/2014/main" xmlns="" val="10002"/>
                  </a:ext>
                </a:extLst>
              </a:tr>
              <a:tr h="535478">
                <a:tc>
                  <a:txBody>
                    <a:bodyPr/>
                    <a:lstStyle/>
                    <a:p>
                      <a:r>
                        <a:rPr lang="en-US" sz="1800" b="0" i="0" u="none" strike="noStrike" kern="1200" baseline="0" dirty="0" smtClean="0">
                          <a:solidFill>
                            <a:schemeClr val="tx1"/>
                          </a:solidFill>
                          <a:latin typeface="+mn-lt"/>
                          <a:ea typeface="+mn-ea"/>
                          <a:cs typeface="+mn-cs"/>
                        </a:rPr>
                        <a:t>Specificity</a:t>
                      </a:r>
                      <a:endParaRPr lang="en-US" sz="1800" b="0" i="0" u="none" strike="noStrike" kern="1200" baseline="0" dirty="0" smtClean="0">
                        <a:solidFill>
                          <a:schemeClr val="tx1"/>
                        </a:solidFill>
                        <a:latin typeface="+mn-lt"/>
                        <a:ea typeface="+mn-ea"/>
                        <a:cs typeface="+mn-cs"/>
                      </a:endParaRPr>
                    </a:p>
                  </a:txBody>
                  <a:tcPr anchor="ctr"/>
                </a:tc>
                <a:tc>
                  <a:txBody>
                    <a:bodyPr/>
                    <a:lstStyle/>
                    <a:p>
                      <a:pPr algn="ctr"/>
                      <a:r>
                        <a:rPr lang="en-US" dirty="0" smtClean="0"/>
                        <a:t>78.80</a:t>
                      </a:r>
                      <a:endParaRPr lang="en-US" dirty="0"/>
                    </a:p>
                  </a:txBody>
                  <a:tcPr anchor="ctr"/>
                </a:tc>
                <a:tc>
                  <a:txBody>
                    <a:bodyPr/>
                    <a:lstStyle/>
                    <a:p>
                      <a:pPr algn="ctr"/>
                      <a:r>
                        <a:rPr lang="en-US" dirty="0" smtClean="0"/>
                        <a:t>78.61</a:t>
                      </a:r>
                      <a:endParaRPr lang="en-US" dirty="0"/>
                    </a:p>
                  </a:txBody>
                  <a:tcPr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a:xfrm>
            <a:off x="1043190" y="1350024"/>
            <a:ext cx="10522038" cy="4496985"/>
          </a:xfrm>
        </p:spPr>
        <p:txBody>
          <a:bodyPr>
            <a:normAutofit fontScale="92500" lnSpcReduction="10000"/>
          </a:bodyPr>
          <a:lstStyle/>
          <a:p>
            <a:pPr marL="0" indent="0">
              <a:buNone/>
            </a:pPr>
            <a:endParaRPr lang="en-US" sz="1400" dirty="0"/>
          </a:p>
          <a:p>
            <a:r>
              <a:rPr lang="en-US" sz="1500" dirty="0"/>
              <a:t>X Education must focus on the people if –</a:t>
            </a:r>
          </a:p>
          <a:p>
            <a:pPr lvl="2">
              <a:buFont typeface="Wingdings" panose="05000000000000000000" pitchFamily="2" charset="2"/>
              <a:buChar char="Ø"/>
            </a:pPr>
            <a:r>
              <a:rPr lang="en-US" sz="1300" dirty="0" smtClean="0"/>
              <a:t>The </a:t>
            </a:r>
            <a:r>
              <a:rPr lang="en-US" sz="1300" dirty="0"/>
              <a:t>lead origin is through Lead Add Form</a:t>
            </a:r>
          </a:p>
          <a:p>
            <a:pPr lvl="2">
              <a:buFont typeface="Wingdings" panose="05000000000000000000" pitchFamily="2" charset="2"/>
              <a:buChar char="Ø"/>
            </a:pPr>
            <a:r>
              <a:rPr lang="en-US" sz="1300" dirty="0" smtClean="0"/>
              <a:t>The </a:t>
            </a:r>
            <a:r>
              <a:rPr lang="en-US" sz="1300" dirty="0"/>
              <a:t>prospect is a working professional</a:t>
            </a:r>
          </a:p>
          <a:p>
            <a:pPr lvl="2">
              <a:buFont typeface="Wingdings" panose="05000000000000000000" pitchFamily="2" charset="2"/>
              <a:buChar char="Ø"/>
            </a:pPr>
            <a:r>
              <a:rPr lang="en-US" sz="1300" dirty="0" smtClean="0"/>
              <a:t>The </a:t>
            </a:r>
            <a:r>
              <a:rPr lang="en-US" sz="1300" dirty="0"/>
              <a:t>prospect spends a lot of time on the website</a:t>
            </a:r>
          </a:p>
          <a:p>
            <a:r>
              <a:rPr lang="en-US" sz="1500" dirty="0"/>
              <a:t>As these parameters have positive coefficients, this will improve the lead score and in turn, these people will be ‘hot leads’ for X </a:t>
            </a:r>
            <a:r>
              <a:rPr lang="en-US" sz="1500" dirty="0" smtClean="0"/>
              <a:t>Education</a:t>
            </a:r>
          </a:p>
          <a:p>
            <a:r>
              <a:rPr lang="en-US" sz="1500" dirty="0" smtClean="0"/>
              <a:t>Other important Variable that can be looked into</a:t>
            </a:r>
          </a:p>
          <a:p>
            <a:pPr lvl="2">
              <a:buFont typeface="Wingdings" panose="05000000000000000000" pitchFamily="2" charset="2"/>
              <a:buChar char="Ø"/>
            </a:pPr>
            <a:r>
              <a:rPr lang="en-US" sz="1300" dirty="0"/>
              <a:t>Do Not Email</a:t>
            </a:r>
          </a:p>
          <a:p>
            <a:pPr lvl="2">
              <a:buFont typeface="Wingdings" panose="05000000000000000000" pitchFamily="2" charset="2"/>
              <a:buChar char="Ø"/>
            </a:pPr>
            <a:r>
              <a:rPr lang="en-US" sz="1300" dirty="0"/>
              <a:t>Last </a:t>
            </a:r>
            <a:r>
              <a:rPr lang="en-US" sz="1300" dirty="0" err="1"/>
              <a:t>Activity_Email</a:t>
            </a:r>
            <a:r>
              <a:rPr lang="en-US" sz="1300" dirty="0"/>
              <a:t> Bounced</a:t>
            </a:r>
          </a:p>
          <a:p>
            <a:pPr lvl="2">
              <a:buFont typeface="Wingdings" panose="05000000000000000000" pitchFamily="2" charset="2"/>
              <a:buChar char="Ø"/>
            </a:pPr>
            <a:r>
              <a:rPr lang="en-US" sz="1300" dirty="0"/>
              <a:t>Last </a:t>
            </a:r>
            <a:r>
              <a:rPr lang="en-US" sz="1300" dirty="0" err="1"/>
              <a:t>Activity_Olark</a:t>
            </a:r>
            <a:r>
              <a:rPr lang="en-US" sz="1300" dirty="0"/>
              <a:t> Chat Conversation</a:t>
            </a:r>
          </a:p>
          <a:p>
            <a:pPr lvl="2">
              <a:buFont typeface="Wingdings" panose="05000000000000000000" pitchFamily="2" charset="2"/>
              <a:buChar char="Ø"/>
            </a:pPr>
            <a:r>
              <a:rPr lang="en-US" sz="1300" dirty="0"/>
              <a:t>Last Notable </a:t>
            </a:r>
            <a:r>
              <a:rPr lang="en-US" sz="1300" dirty="0" err="1"/>
              <a:t>Activity_Email</a:t>
            </a:r>
            <a:r>
              <a:rPr lang="en-US" sz="1300" dirty="0"/>
              <a:t> Link Clicked</a:t>
            </a:r>
          </a:p>
          <a:p>
            <a:pPr lvl="2">
              <a:buFont typeface="Wingdings" panose="05000000000000000000" pitchFamily="2" charset="2"/>
              <a:buChar char="Ø"/>
            </a:pPr>
            <a:r>
              <a:rPr lang="en-US" sz="1300" dirty="0"/>
              <a:t>Last Notable </a:t>
            </a:r>
            <a:r>
              <a:rPr lang="en-US" sz="1300" dirty="0" err="1"/>
              <a:t>Activity_Email</a:t>
            </a:r>
            <a:r>
              <a:rPr lang="en-US" sz="1300" dirty="0"/>
              <a:t> Opened</a:t>
            </a:r>
          </a:p>
          <a:p>
            <a:pPr lvl="2">
              <a:buFont typeface="Wingdings" panose="05000000000000000000" pitchFamily="2" charset="2"/>
              <a:buChar char="Ø"/>
            </a:pPr>
            <a:r>
              <a:rPr lang="en-US" sz="1300" dirty="0"/>
              <a:t>Last Notable </a:t>
            </a:r>
            <a:r>
              <a:rPr lang="en-US" sz="1300" dirty="0" err="1"/>
              <a:t>Activity_Modified</a:t>
            </a:r>
            <a:endParaRPr lang="en-US" sz="1300" dirty="0"/>
          </a:p>
          <a:p>
            <a:pPr lvl="2">
              <a:buFont typeface="Wingdings" panose="05000000000000000000" pitchFamily="2" charset="2"/>
              <a:buChar char="Ø"/>
            </a:pPr>
            <a:r>
              <a:rPr lang="en-US" sz="1300" dirty="0"/>
              <a:t>Last Notable </a:t>
            </a:r>
            <a:r>
              <a:rPr lang="en-US" sz="1300" dirty="0" err="1"/>
              <a:t>Activity_Olark</a:t>
            </a:r>
            <a:r>
              <a:rPr lang="en-US" sz="1300" dirty="0"/>
              <a:t> Chat Conversation</a:t>
            </a:r>
          </a:p>
          <a:p>
            <a:pPr lvl="2">
              <a:buFont typeface="Wingdings" panose="05000000000000000000" pitchFamily="2" charset="2"/>
              <a:buChar char="Ø"/>
            </a:pPr>
            <a:r>
              <a:rPr lang="en-US" sz="1300" dirty="0"/>
              <a:t>Last Notable </a:t>
            </a:r>
            <a:r>
              <a:rPr lang="en-US" sz="1300" dirty="0" err="1"/>
              <a:t>Activity_Page</a:t>
            </a:r>
            <a:r>
              <a:rPr lang="en-US" sz="1300" dirty="0"/>
              <a:t> Visited on Website</a:t>
            </a:r>
          </a:p>
          <a:p>
            <a:endParaRPr lang="en-US" sz="1400" dirty="0" smtClean="0"/>
          </a:p>
        </p:txBody>
      </p:sp>
    </p:spTree>
    <p:extLst>
      <p:ext uri="{BB962C8B-B14F-4D97-AF65-F5344CB8AC3E}">
        <p14:creationId xmlns:p14="http://schemas.microsoft.com/office/powerpoint/2010/main" val="186206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4" name="Content Placeholder 3"/>
          <p:cNvSpPr>
            <a:spLocks noGrp="1"/>
          </p:cNvSpPr>
          <p:nvPr>
            <p:ph sz="half" idx="2"/>
          </p:nvPr>
        </p:nvSpPr>
        <p:spPr>
          <a:xfrm>
            <a:off x="1295399" y="2503713"/>
            <a:ext cx="4847823" cy="3562236"/>
          </a:xfrm>
        </p:spPr>
        <p:txBody>
          <a:bodyPr>
            <a:noAutofit/>
          </a:bodyPr>
          <a:lstStyle/>
          <a:p>
            <a:r>
              <a:rPr lang="en-US" sz="1400" dirty="0"/>
              <a:t>X </a:t>
            </a:r>
            <a:r>
              <a:rPr lang="en-US" sz="1400" dirty="0"/>
              <a:t>Education sells online courses to industry professionals. </a:t>
            </a:r>
          </a:p>
          <a:p>
            <a:r>
              <a:rPr lang="en-US" sz="1400" dirty="0"/>
              <a:t>Although </a:t>
            </a:r>
            <a:r>
              <a:rPr lang="en-US" sz="1400" dirty="0"/>
              <a:t>X Education gets a lot of leads, its lead conversion rate is very poor. The typical lead conversion rate at X education is around 30%. </a:t>
            </a:r>
          </a:p>
          <a:p>
            <a:r>
              <a:rPr lang="en-US" sz="1400" dirty="0"/>
              <a:t>To </a:t>
            </a:r>
            <a:r>
              <a:rPr lang="en-US" sz="1400" dirty="0"/>
              <a:t>make this process more efficient, the company wishes to identify the potential leads, also known as ‘Hot Leads’. </a:t>
            </a:r>
          </a:p>
          <a:p>
            <a:r>
              <a:rPr lang="en-US" sz="1400" dirty="0"/>
              <a:t> </a:t>
            </a:r>
            <a:r>
              <a:rPr lang="en-US" sz="1400" dirty="0"/>
              <a:t>If they successfully identify this set of leads, the lead conversion rate should go up as the sales team will now be focusing more on communicating with the potential leads rather than making calls to everyone</a:t>
            </a:r>
          </a:p>
        </p:txBody>
      </p:sp>
      <p:sp>
        <p:nvSpPr>
          <p:cNvPr id="5" name="Text Placeholder 4"/>
          <p:cNvSpPr>
            <a:spLocks noGrp="1"/>
          </p:cNvSpPr>
          <p:nvPr>
            <p:ph type="body" sz="quarter" idx="3"/>
          </p:nvPr>
        </p:nvSpPr>
        <p:spPr/>
        <p:txBody>
          <a:bodyPr/>
          <a:lstStyle/>
          <a:p>
            <a:r>
              <a:rPr lang="en-US" dirty="0" smtClean="0"/>
              <a:t>Business Objectives</a:t>
            </a:r>
            <a:endParaRPr lang="en-US" dirty="0"/>
          </a:p>
        </p:txBody>
      </p:sp>
      <p:sp>
        <p:nvSpPr>
          <p:cNvPr id="6" name="Content Placeholder 5"/>
          <p:cNvSpPr>
            <a:spLocks noGrp="1"/>
          </p:cNvSpPr>
          <p:nvPr>
            <p:ph sz="quarter" idx="4"/>
          </p:nvPr>
        </p:nvSpPr>
        <p:spPr/>
        <p:txBody>
          <a:bodyPr>
            <a:normAutofit/>
          </a:bodyPr>
          <a:lstStyle/>
          <a:p>
            <a:r>
              <a:rPr lang="en-US" sz="1400" dirty="0" smtClean="0"/>
              <a:t>X </a:t>
            </a:r>
            <a:r>
              <a:rPr lang="en-US" sz="1400" dirty="0"/>
              <a:t>Education wants to identify the most promising leads. </a:t>
            </a:r>
          </a:p>
          <a:p>
            <a:r>
              <a:rPr lang="en-US" sz="1400" dirty="0" smtClean="0"/>
              <a:t>The </a:t>
            </a:r>
            <a:r>
              <a:rPr lang="en-US" sz="1400" dirty="0"/>
              <a:t>company wants to build a model to identify the hot leads. </a:t>
            </a:r>
          </a:p>
          <a:p>
            <a:r>
              <a:rPr lang="en-US" sz="1400" dirty="0" smtClean="0"/>
              <a:t>Improve </a:t>
            </a:r>
            <a:r>
              <a:rPr lang="en-US" sz="1400" dirty="0"/>
              <a:t>the lead conversion rate from 30% to 80% </a:t>
            </a:r>
          </a:p>
          <a:p>
            <a:endParaRPr lang="en-US" sz="1400" dirty="0"/>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Methodology</a:t>
            </a:r>
            <a:endParaRPr lang="en-US" dirty="0"/>
          </a:p>
        </p:txBody>
      </p:sp>
      <p:sp>
        <p:nvSpPr>
          <p:cNvPr id="3" name="Content Placeholder 2"/>
          <p:cNvSpPr>
            <a:spLocks noGrp="1"/>
          </p:cNvSpPr>
          <p:nvPr>
            <p:ph idx="1"/>
          </p:nvPr>
        </p:nvSpPr>
        <p:spPr>
          <a:xfrm>
            <a:off x="1030311" y="1646238"/>
            <a:ext cx="10522038" cy="4496985"/>
          </a:xfrm>
        </p:spPr>
        <p:txBody>
          <a:bodyPr>
            <a:normAutofit fontScale="77500" lnSpcReduction="20000"/>
          </a:bodyPr>
          <a:lstStyle/>
          <a:p>
            <a:pPr marL="457200" lvl="0" indent="-457200">
              <a:buFont typeface="+mj-lt"/>
              <a:buAutoNum type="arabicPeriod"/>
            </a:pPr>
            <a:r>
              <a:rPr lang="en-US" dirty="0" smtClean="0"/>
              <a:t>Reading </a:t>
            </a:r>
            <a:r>
              <a:rPr lang="en-US" dirty="0"/>
              <a:t>and </a:t>
            </a:r>
            <a:r>
              <a:rPr lang="en-US" dirty="0" smtClean="0"/>
              <a:t>Understanding </a:t>
            </a:r>
            <a:r>
              <a:rPr lang="en-US" dirty="0"/>
              <a:t>Data</a:t>
            </a:r>
          </a:p>
          <a:p>
            <a:pPr marL="457200" indent="-457200">
              <a:buFont typeface="+mj-lt"/>
              <a:buAutoNum type="arabicPeriod"/>
            </a:pPr>
            <a:r>
              <a:rPr lang="en-US" dirty="0" smtClean="0"/>
              <a:t>Data Cleaning</a:t>
            </a:r>
          </a:p>
          <a:p>
            <a:pPr marL="742950" lvl="2" indent="-285750"/>
            <a:r>
              <a:rPr lang="en-US" dirty="0" smtClean="0"/>
              <a:t>Handle missing data</a:t>
            </a:r>
          </a:p>
          <a:p>
            <a:pPr marL="742950" lvl="2" indent="-285750"/>
            <a:r>
              <a:rPr lang="en-US" dirty="0" smtClean="0"/>
              <a:t>Handle Skewed Categorical  Columns</a:t>
            </a:r>
          </a:p>
          <a:p>
            <a:pPr marL="742950" lvl="2" indent="-285750"/>
            <a:r>
              <a:rPr lang="en-US" dirty="0" smtClean="0"/>
              <a:t>Handle Outliers</a:t>
            </a:r>
            <a:endParaRPr lang="en-US" dirty="0"/>
          </a:p>
          <a:p>
            <a:pPr marL="457200" indent="-457200">
              <a:buFont typeface="+mj-lt"/>
              <a:buAutoNum type="arabicPeriod"/>
            </a:pPr>
            <a:r>
              <a:rPr lang="en-US" dirty="0" smtClean="0"/>
              <a:t>EDA</a:t>
            </a:r>
          </a:p>
          <a:p>
            <a:pPr marL="742950" lvl="2" indent="-285750"/>
            <a:r>
              <a:rPr lang="en-US" dirty="0" err="1" smtClean="0"/>
              <a:t>Univariate</a:t>
            </a:r>
            <a:r>
              <a:rPr lang="en-US" dirty="0" smtClean="0"/>
              <a:t> Analysis of Categorical Columns w.r.t. Target Variable</a:t>
            </a:r>
            <a:endParaRPr lang="en-US" dirty="0"/>
          </a:p>
          <a:p>
            <a:pPr marL="742950" lvl="2" indent="-285750"/>
            <a:r>
              <a:rPr lang="en-US" dirty="0" smtClean="0"/>
              <a:t>Bivariate Analysis of Numerical Columns</a:t>
            </a:r>
            <a:endParaRPr lang="en-US" dirty="0"/>
          </a:p>
          <a:p>
            <a:pPr marL="457200" indent="-457200">
              <a:buFont typeface="+mj-lt"/>
              <a:buAutoNum type="arabicPeriod"/>
            </a:pPr>
            <a:r>
              <a:rPr lang="en-US" dirty="0" smtClean="0"/>
              <a:t>Data Preparation</a:t>
            </a:r>
          </a:p>
          <a:p>
            <a:pPr marL="742950" lvl="2" indent="-285750"/>
            <a:r>
              <a:rPr lang="en-US" dirty="0" smtClean="0"/>
              <a:t>Dummy Variable Creation</a:t>
            </a:r>
            <a:endParaRPr lang="en-US" dirty="0"/>
          </a:p>
          <a:p>
            <a:pPr marL="742950" lvl="2" indent="-285750"/>
            <a:r>
              <a:rPr lang="en-US" dirty="0" smtClean="0"/>
              <a:t>Test and Train Split of the data</a:t>
            </a:r>
          </a:p>
          <a:p>
            <a:pPr marL="742950" lvl="2" indent="-285750"/>
            <a:r>
              <a:rPr lang="en-US" dirty="0" smtClean="0"/>
              <a:t>Scaling</a:t>
            </a:r>
            <a:endParaRPr lang="en-US" dirty="0" smtClean="0"/>
          </a:p>
          <a:p>
            <a:pPr marL="457200" indent="-457200">
              <a:buFont typeface="+mj-lt"/>
              <a:buAutoNum type="arabicPeriod"/>
            </a:pPr>
            <a:r>
              <a:rPr lang="en-US" dirty="0" smtClean="0"/>
              <a:t>Modelling</a:t>
            </a:r>
          </a:p>
          <a:p>
            <a:pPr marL="457200" indent="-457200">
              <a:buFont typeface="+mj-lt"/>
              <a:buAutoNum type="arabicPeriod"/>
            </a:pPr>
            <a:r>
              <a:rPr lang="en-US" dirty="0" smtClean="0"/>
              <a:t>Model Validation and Evaluation</a:t>
            </a:r>
          </a:p>
          <a:p>
            <a:pPr marL="457200" indent="-457200">
              <a:buFont typeface="+mj-lt"/>
              <a:buAutoNum type="arabicPeriod"/>
            </a:pPr>
            <a:r>
              <a:rPr lang="en-US" dirty="0" smtClean="0"/>
              <a:t>Conclusion</a:t>
            </a:r>
            <a:endParaRPr lang="en-US"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pic>
        <p:nvPicPr>
          <p:cNvPr id="4" name="Picture 3"/>
          <p:cNvPicPr>
            <a:picLocks noChangeAspect="1"/>
          </p:cNvPicPr>
          <p:nvPr/>
        </p:nvPicPr>
        <p:blipFill>
          <a:blip r:embed="rId2"/>
          <a:stretch>
            <a:fillRect/>
          </a:stretch>
        </p:blipFill>
        <p:spPr>
          <a:xfrm>
            <a:off x="2919412" y="1517449"/>
            <a:ext cx="6353175" cy="3076575"/>
          </a:xfrm>
          <a:prstGeom prst="rect">
            <a:avLst/>
          </a:prstGeom>
        </p:spPr>
      </p:pic>
      <p:sp>
        <p:nvSpPr>
          <p:cNvPr id="5" name="TextBox 4"/>
          <p:cNvSpPr txBox="1"/>
          <p:nvPr/>
        </p:nvSpPr>
        <p:spPr>
          <a:xfrm>
            <a:off x="2086377" y="4855335"/>
            <a:ext cx="9105364" cy="954107"/>
          </a:xfrm>
          <a:prstGeom prst="rect">
            <a:avLst/>
          </a:prstGeom>
          <a:noFill/>
        </p:spPr>
        <p:txBody>
          <a:bodyPr wrap="square" rtlCol="0">
            <a:spAutoFit/>
          </a:bodyPr>
          <a:lstStyle/>
          <a:p>
            <a:pPr marL="342900" indent="-342900">
              <a:buFont typeface="Arial" panose="020B0604020202020204" pitchFamily="34" charset="0"/>
              <a:buChar char="•"/>
            </a:pPr>
            <a:r>
              <a:rPr lang="en-US" sz="1400" dirty="0"/>
              <a:t>Most of the leads do not want to be emailed about the course and also do not want the free copy of mastering the interview.</a:t>
            </a:r>
          </a:p>
          <a:p>
            <a:pPr marL="342900" indent="-342900">
              <a:buFont typeface="Arial" panose="020B0604020202020204" pitchFamily="34" charset="0"/>
              <a:buChar char="•"/>
            </a:pPr>
            <a:r>
              <a:rPr lang="en-US" sz="1400" dirty="0"/>
              <a:t>Those leads who do not want to be emailed have high chances of getting converted.</a:t>
            </a:r>
          </a:p>
          <a:p>
            <a:endParaRPr lang="en-US" sz="1400" dirty="0"/>
          </a:p>
        </p:txBody>
      </p:sp>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2034860" y="4802691"/>
            <a:ext cx="9324305"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API and Landing Page Submission bring higher number of leads as well as conversion</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Lead Add Form has a very high conversion rate but count of leads are not very high</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order to improve overall lead conversion rate, we need to improve lead </a:t>
            </a:r>
            <a:r>
              <a:rPr lang="en-US" sz="1400" dirty="0" smtClean="0"/>
              <a:t>conversion </a:t>
            </a:r>
            <a:r>
              <a:rPr lang="en-US" sz="1400" dirty="0"/>
              <a:t>of API and Landing Page Submission origin and generate more leads from Lead Add Form.</a:t>
            </a:r>
          </a:p>
          <a:p>
            <a:endParaRPr lang="en-US" sz="1400" dirty="0"/>
          </a:p>
        </p:txBody>
      </p:sp>
      <p:pic>
        <p:nvPicPr>
          <p:cNvPr id="6" name="Picture 5"/>
          <p:cNvPicPr>
            <a:picLocks noChangeAspect="1"/>
          </p:cNvPicPr>
          <p:nvPr/>
        </p:nvPicPr>
        <p:blipFill>
          <a:blip r:embed="rId2"/>
          <a:stretch>
            <a:fillRect/>
          </a:stretch>
        </p:blipFill>
        <p:spPr>
          <a:xfrm>
            <a:off x="3206839" y="1428426"/>
            <a:ext cx="4803820" cy="3374265"/>
          </a:xfrm>
          <a:prstGeom prst="rect">
            <a:avLst/>
          </a:prstGeom>
        </p:spPr>
      </p:pic>
    </p:spTree>
    <p:extLst>
      <p:ext uri="{BB962C8B-B14F-4D97-AF65-F5344CB8AC3E}">
        <p14:creationId xmlns:p14="http://schemas.microsoft.com/office/powerpoint/2010/main" val="147513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2112134" y="5306096"/>
            <a:ext cx="910536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Reference and </a:t>
            </a:r>
            <a:r>
              <a:rPr lang="en-US" sz="1400" dirty="0" err="1"/>
              <a:t>Welingak</a:t>
            </a:r>
            <a:r>
              <a:rPr lang="en-US" sz="1400" dirty="0"/>
              <a:t> Website have very high conversion rate but count of leads are not very high</a:t>
            </a:r>
            <a:r>
              <a:rPr lang="en-US" sz="1400" dirty="0" smtClean="0"/>
              <a: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Google, Direct Traffic and </a:t>
            </a:r>
            <a:r>
              <a:rPr lang="en-US" sz="1400" dirty="0" err="1"/>
              <a:t>Olark</a:t>
            </a:r>
            <a:r>
              <a:rPr lang="en-US" sz="1400" dirty="0"/>
              <a:t> Chat bring higher number of leads as well as conversion.</a:t>
            </a:r>
          </a:p>
          <a:p>
            <a:pPr marL="285750" indent="-285750">
              <a:buFont typeface="Arial" panose="020B0604020202020204" pitchFamily="34" charset="0"/>
              <a:buChar char="•"/>
            </a:pPr>
            <a:endParaRPr lang="en-US" sz="1400" dirty="0"/>
          </a:p>
        </p:txBody>
      </p:sp>
      <p:pic>
        <p:nvPicPr>
          <p:cNvPr id="6" name="Picture 5"/>
          <p:cNvPicPr>
            <a:picLocks noChangeAspect="1"/>
          </p:cNvPicPr>
          <p:nvPr/>
        </p:nvPicPr>
        <p:blipFill>
          <a:blip r:embed="rId2"/>
          <a:stretch>
            <a:fillRect/>
          </a:stretch>
        </p:blipFill>
        <p:spPr>
          <a:xfrm>
            <a:off x="2459864" y="1403797"/>
            <a:ext cx="6529589" cy="3870068"/>
          </a:xfrm>
          <a:prstGeom prst="rect">
            <a:avLst/>
          </a:prstGeom>
        </p:spPr>
      </p:pic>
    </p:spTree>
    <p:extLst>
      <p:ext uri="{BB962C8B-B14F-4D97-AF65-F5344CB8AC3E}">
        <p14:creationId xmlns:p14="http://schemas.microsoft.com/office/powerpoint/2010/main" val="374006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2086377" y="5434884"/>
            <a:ext cx="910536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Working professional checking about the course have high chances of joining the course.</a:t>
            </a:r>
          </a:p>
          <a:p>
            <a:pPr marL="285750" indent="-285750">
              <a:buFont typeface="Arial" panose="020B0604020202020204" pitchFamily="34" charset="0"/>
              <a:buChar char="•"/>
            </a:pPr>
            <a:r>
              <a:rPr lang="en-US" sz="1400" dirty="0"/>
              <a:t>Higher number of leads as well as conversion from Unemployed category.</a:t>
            </a:r>
          </a:p>
          <a:p>
            <a:pPr marL="285750" indent="-285750">
              <a:buFont typeface="Arial" panose="020B0604020202020204" pitchFamily="34" charset="0"/>
              <a:buChar char="•"/>
            </a:pPr>
            <a:endParaRPr lang="en-US" sz="1400" dirty="0"/>
          </a:p>
        </p:txBody>
      </p:sp>
      <p:pic>
        <p:nvPicPr>
          <p:cNvPr id="4" name="Picture 3"/>
          <p:cNvPicPr>
            <a:picLocks noChangeAspect="1"/>
          </p:cNvPicPr>
          <p:nvPr/>
        </p:nvPicPr>
        <p:blipFill>
          <a:blip r:embed="rId2"/>
          <a:stretch>
            <a:fillRect/>
          </a:stretch>
        </p:blipFill>
        <p:spPr>
          <a:xfrm>
            <a:off x="2871989" y="1391321"/>
            <a:ext cx="6259132" cy="3870985"/>
          </a:xfrm>
          <a:prstGeom prst="rect">
            <a:avLst/>
          </a:prstGeom>
        </p:spPr>
      </p:pic>
    </p:spTree>
    <p:extLst>
      <p:ext uri="{BB962C8B-B14F-4D97-AF65-F5344CB8AC3E}">
        <p14:creationId xmlns:p14="http://schemas.microsoft.com/office/powerpoint/2010/main" val="306827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1791235" y="5870563"/>
            <a:ext cx="9105364"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Mumbai </a:t>
            </a:r>
            <a:r>
              <a:rPr lang="en-US" sz="1400" dirty="0"/>
              <a:t>has the highest number of leads as well as conversion.</a:t>
            </a:r>
          </a:p>
          <a:p>
            <a:pPr marL="285750" indent="-285750">
              <a:buFont typeface="Arial" panose="020B0604020202020204" pitchFamily="34" charset="0"/>
              <a:buChar char="•"/>
            </a:pPr>
            <a:endParaRPr lang="en-US" sz="1400" dirty="0"/>
          </a:p>
        </p:txBody>
      </p:sp>
      <p:pic>
        <p:nvPicPr>
          <p:cNvPr id="6" name="Picture 5"/>
          <p:cNvPicPr>
            <a:picLocks noChangeAspect="1"/>
          </p:cNvPicPr>
          <p:nvPr/>
        </p:nvPicPr>
        <p:blipFill>
          <a:blip r:embed="rId2"/>
          <a:stretch>
            <a:fillRect/>
          </a:stretch>
        </p:blipFill>
        <p:spPr>
          <a:xfrm>
            <a:off x="2902039" y="1240573"/>
            <a:ext cx="6387921" cy="4416490"/>
          </a:xfrm>
          <a:prstGeom prst="rect">
            <a:avLst/>
          </a:prstGeom>
        </p:spPr>
      </p:pic>
    </p:spTree>
    <p:extLst>
      <p:ext uri="{BB962C8B-B14F-4D97-AF65-F5344CB8AC3E}">
        <p14:creationId xmlns:p14="http://schemas.microsoft.com/office/powerpoint/2010/main" val="152200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5" name="TextBox 4"/>
          <p:cNvSpPr txBox="1"/>
          <p:nvPr/>
        </p:nvSpPr>
        <p:spPr>
          <a:xfrm>
            <a:off x="1791236" y="5264073"/>
            <a:ext cx="910536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Highest number of leads as well as conversion fall in 'Others' category. However, this category is the bucket of 'Not Specified' Values.</a:t>
            </a:r>
          </a:p>
          <a:p>
            <a:pPr marL="285750" indent="-285750">
              <a:buFont typeface="Arial" panose="020B0604020202020204" pitchFamily="34" charset="0"/>
              <a:buChar char="•"/>
            </a:pPr>
            <a:r>
              <a:rPr lang="en-US" sz="1400" dirty="0"/>
              <a:t>Finance Management, Human Resource Management, Marketing Management, Operations Management are showing reasonably good results in terms of count of leads as well as conversion.</a:t>
            </a:r>
          </a:p>
        </p:txBody>
      </p:sp>
      <p:pic>
        <p:nvPicPr>
          <p:cNvPr id="4" name="Picture 3"/>
          <p:cNvPicPr>
            <a:picLocks noChangeAspect="1"/>
          </p:cNvPicPr>
          <p:nvPr/>
        </p:nvPicPr>
        <p:blipFill>
          <a:blip r:embed="rId2"/>
          <a:stretch>
            <a:fillRect/>
          </a:stretch>
        </p:blipFill>
        <p:spPr>
          <a:xfrm>
            <a:off x="2434149" y="1377301"/>
            <a:ext cx="7819538" cy="3761369"/>
          </a:xfrm>
          <a:prstGeom prst="rect">
            <a:avLst/>
          </a:prstGeom>
        </p:spPr>
      </p:pic>
    </p:spTree>
    <p:extLst>
      <p:ext uri="{BB962C8B-B14F-4D97-AF65-F5344CB8AC3E}">
        <p14:creationId xmlns:p14="http://schemas.microsoft.com/office/powerpoint/2010/main" val="368699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299</TotalTime>
  <Words>887</Words>
  <Application>Microsoft Office PowerPoint</Application>
  <PresentationFormat>Widescreen</PresentationFormat>
  <Paragraphs>111</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Courier New</vt:lpstr>
      <vt:lpstr>Wingdings</vt:lpstr>
      <vt:lpstr>Diamond Grid 16x9</vt:lpstr>
      <vt:lpstr>Lead Scoring Case Study</vt:lpstr>
      <vt:lpstr>Problem Statement</vt:lpstr>
      <vt:lpstr>Solution Methodology</vt:lpstr>
      <vt:lpstr>EDA</vt:lpstr>
      <vt:lpstr>EDA</vt:lpstr>
      <vt:lpstr>EDA</vt:lpstr>
      <vt:lpstr>EDA</vt:lpstr>
      <vt:lpstr>EDA</vt:lpstr>
      <vt:lpstr>EDA</vt:lpstr>
      <vt:lpstr>EDA</vt:lpstr>
      <vt:lpstr>EDA</vt:lpstr>
      <vt:lpstr>Data Preparation</vt:lpstr>
      <vt:lpstr>Modelling</vt:lpstr>
      <vt:lpstr>ROC and Optimal Cut off Point</vt:lpstr>
      <vt:lpstr>Conclusion</vt:lpstr>
      <vt:lpstr>Recommendation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user</cp:lastModifiedBy>
  <cp:revision>16</cp:revision>
  <dcterms:created xsi:type="dcterms:W3CDTF">2021-08-08T10:45:53Z</dcterms:created>
  <dcterms:modified xsi:type="dcterms:W3CDTF">2021-08-08T15:45:30Z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