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6D3538-7777-4505-AE18-339E00826681}"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25EC7-5C82-43BB-A52B-F2E2A5442E47}" type="slidenum">
              <a:rPr lang="en-US" smtClean="0"/>
              <a:t>‹#›</a:t>
            </a:fld>
            <a:endParaRPr lang="en-US"/>
          </a:p>
        </p:txBody>
      </p:sp>
    </p:spTree>
    <p:extLst>
      <p:ext uri="{BB962C8B-B14F-4D97-AF65-F5344CB8AC3E}">
        <p14:creationId xmlns:p14="http://schemas.microsoft.com/office/powerpoint/2010/main" val="559036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6D3538-7777-4505-AE18-339E00826681}"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25EC7-5C82-43BB-A52B-F2E2A5442E47}" type="slidenum">
              <a:rPr lang="en-US" smtClean="0"/>
              <a:t>‹#›</a:t>
            </a:fld>
            <a:endParaRPr lang="en-US"/>
          </a:p>
        </p:txBody>
      </p:sp>
    </p:spTree>
    <p:extLst>
      <p:ext uri="{BB962C8B-B14F-4D97-AF65-F5344CB8AC3E}">
        <p14:creationId xmlns:p14="http://schemas.microsoft.com/office/powerpoint/2010/main" val="2369810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6D3538-7777-4505-AE18-339E00826681}"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25EC7-5C82-43BB-A52B-F2E2A5442E4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2055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6D3538-7777-4505-AE18-339E00826681}"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25EC7-5C82-43BB-A52B-F2E2A5442E47}" type="slidenum">
              <a:rPr lang="en-US" smtClean="0"/>
              <a:t>‹#›</a:t>
            </a:fld>
            <a:endParaRPr lang="en-US"/>
          </a:p>
        </p:txBody>
      </p:sp>
    </p:spTree>
    <p:extLst>
      <p:ext uri="{BB962C8B-B14F-4D97-AF65-F5344CB8AC3E}">
        <p14:creationId xmlns:p14="http://schemas.microsoft.com/office/powerpoint/2010/main" val="1798070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6D3538-7777-4505-AE18-339E00826681}"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25EC7-5C82-43BB-A52B-F2E2A5442E4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6020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6D3538-7777-4505-AE18-339E00826681}"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25EC7-5C82-43BB-A52B-F2E2A5442E47}" type="slidenum">
              <a:rPr lang="en-US" smtClean="0"/>
              <a:t>‹#›</a:t>
            </a:fld>
            <a:endParaRPr lang="en-US"/>
          </a:p>
        </p:txBody>
      </p:sp>
    </p:spTree>
    <p:extLst>
      <p:ext uri="{BB962C8B-B14F-4D97-AF65-F5344CB8AC3E}">
        <p14:creationId xmlns:p14="http://schemas.microsoft.com/office/powerpoint/2010/main" val="2116617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6D3538-7777-4505-AE18-339E00826681}"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25EC7-5C82-43BB-A52B-F2E2A5442E47}" type="slidenum">
              <a:rPr lang="en-US" smtClean="0"/>
              <a:t>‹#›</a:t>
            </a:fld>
            <a:endParaRPr lang="en-US"/>
          </a:p>
        </p:txBody>
      </p:sp>
    </p:spTree>
    <p:extLst>
      <p:ext uri="{BB962C8B-B14F-4D97-AF65-F5344CB8AC3E}">
        <p14:creationId xmlns:p14="http://schemas.microsoft.com/office/powerpoint/2010/main" val="1663534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6D3538-7777-4505-AE18-339E00826681}"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25EC7-5C82-43BB-A52B-F2E2A5442E47}" type="slidenum">
              <a:rPr lang="en-US" smtClean="0"/>
              <a:t>‹#›</a:t>
            </a:fld>
            <a:endParaRPr lang="en-US"/>
          </a:p>
        </p:txBody>
      </p:sp>
    </p:spTree>
    <p:extLst>
      <p:ext uri="{BB962C8B-B14F-4D97-AF65-F5344CB8AC3E}">
        <p14:creationId xmlns:p14="http://schemas.microsoft.com/office/powerpoint/2010/main" val="3996534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6D3538-7777-4505-AE18-339E00826681}"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25EC7-5C82-43BB-A52B-F2E2A5442E47}" type="slidenum">
              <a:rPr lang="en-US" smtClean="0"/>
              <a:t>‹#›</a:t>
            </a:fld>
            <a:endParaRPr lang="en-US"/>
          </a:p>
        </p:txBody>
      </p:sp>
    </p:spTree>
    <p:extLst>
      <p:ext uri="{BB962C8B-B14F-4D97-AF65-F5344CB8AC3E}">
        <p14:creationId xmlns:p14="http://schemas.microsoft.com/office/powerpoint/2010/main" val="733044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6D3538-7777-4505-AE18-339E00826681}"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25EC7-5C82-43BB-A52B-F2E2A5442E47}" type="slidenum">
              <a:rPr lang="en-US" smtClean="0"/>
              <a:t>‹#›</a:t>
            </a:fld>
            <a:endParaRPr lang="en-US"/>
          </a:p>
        </p:txBody>
      </p:sp>
    </p:spTree>
    <p:extLst>
      <p:ext uri="{BB962C8B-B14F-4D97-AF65-F5344CB8AC3E}">
        <p14:creationId xmlns:p14="http://schemas.microsoft.com/office/powerpoint/2010/main" val="695277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6D3538-7777-4505-AE18-339E00826681}" type="datetimeFigureOut">
              <a:rPr lang="en-US" smtClean="0"/>
              <a:t>5/2/2019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25EC7-5C82-43BB-A52B-F2E2A5442E47}" type="slidenum">
              <a:rPr lang="en-US" smtClean="0"/>
              <a:t>‹#›</a:t>
            </a:fld>
            <a:endParaRPr lang="en-US"/>
          </a:p>
        </p:txBody>
      </p:sp>
    </p:spTree>
    <p:extLst>
      <p:ext uri="{BB962C8B-B14F-4D97-AF65-F5344CB8AC3E}">
        <p14:creationId xmlns:p14="http://schemas.microsoft.com/office/powerpoint/2010/main" val="162640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6D3538-7777-4505-AE18-339E00826681}" type="datetimeFigureOut">
              <a:rPr lang="en-US" smtClean="0"/>
              <a:t>5/2/2019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025EC7-5C82-43BB-A52B-F2E2A5442E47}" type="slidenum">
              <a:rPr lang="en-US" smtClean="0"/>
              <a:t>‹#›</a:t>
            </a:fld>
            <a:endParaRPr lang="en-US"/>
          </a:p>
        </p:txBody>
      </p:sp>
    </p:spTree>
    <p:extLst>
      <p:ext uri="{BB962C8B-B14F-4D97-AF65-F5344CB8AC3E}">
        <p14:creationId xmlns:p14="http://schemas.microsoft.com/office/powerpoint/2010/main" val="295951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6D3538-7777-4505-AE18-339E00826681}" type="datetimeFigureOut">
              <a:rPr lang="en-US" smtClean="0"/>
              <a:t>5/2/2019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025EC7-5C82-43BB-A52B-F2E2A5442E47}" type="slidenum">
              <a:rPr lang="en-US" smtClean="0"/>
              <a:t>‹#›</a:t>
            </a:fld>
            <a:endParaRPr lang="en-US"/>
          </a:p>
        </p:txBody>
      </p:sp>
    </p:spTree>
    <p:extLst>
      <p:ext uri="{BB962C8B-B14F-4D97-AF65-F5344CB8AC3E}">
        <p14:creationId xmlns:p14="http://schemas.microsoft.com/office/powerpoint/2010/main" val="3602614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6D3538-7777-4505-AE18-339E00826681}" type="datetimeFigureOut">
              <a:rPr lang="en-US" smtClean="0"/>
              <a:t>5/2/2019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025EC7-5C82-43BB-A52B-F2E2A5442E47}" type="slidenum">
              <a:rPr lang="en-US" smtClean="0"/>
              <a:t>‹#›</a:t>
            </a:fld>
            <a:endParaRPr lang="en-US"/>
          </a:p>
        </p:txBody>
      </p:sp>
    </p:spTree>
    <p:extLst>
      <p:ext uri="{BB962C8B-B14F-4D97-AF65-F5344CB8AC3E}">
        <p14:creationId xmlns:p14="http://schemas.microsoft.com/office/powerpoint/2010/main" val="1661144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6D3538-7777-4505-AE18-339E00826681}" type="datetimeFigureOut">
              <a:rPr lang="en-US" smtClean="0"/>
              <a:t>5/2/2019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25EC7-5C82-43BB-A52B-F2E2A5442E47}" type="slidenum">
              <a:rPr lang="en-US" smtClean="0"/>
              <a:t>‹#›</a:t>
            </a:fld>
            <a:endParaRPr lang="en-US"/>
          </a:p>
        </p:txBody>
      </p:sp>
    </p:spTree>
    <p:extLst>
      <p:ext uri="{BB962C8B-B14F-4D97-AF65-F5344CB8AC3E}">
        <p14:creationId xmlns:p14="http://schemas.microsoft.com/office/powerpoint/2010/main" val="19586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25EC7-5C82-43BB-A52B-F2E2A5442E47}" type="slidenum">
              <a:rPr lang="en-US" smtClean="0"/>
              <a:t>‹#›</a:t>
            </a:fld>
            <a:endParaRPr lang="en-US"/>
          </a:p>
        </p:txBody>
      </p:sp>
      <p:sp>
        <p:nvSpPr>
          <p:cNvPr id="5" name="Date Placeholder 4"/>
          <p:cNvSpPr>
            <a:spLocks noGrp="1"/>
          </p:cNvSpPr>
          <p:nvPr>
            <p:ph type="dt" sz="half" idx="10"/>
          </p:nvPr>
        </p:nvSpPr>
        <p:spPr/>
        <p:txBody>
          <a:bodyPr/>
          <a:lstStyle/>
          <a:p>
            <a:fld id="{786D3538-7777-4505-AE18-339E00826681}" type="datetimeFigureOut">
              <a:rPr lang="en-US" smtClean="0"/>
              <a:t>5/2/2019</a:t>
            </a:fld>
            <a:endParaRPr lang="en-US"/>
          </a:p>
        </p:txBody>
      </p:sp>
    </p:spTree>
    <p:extLst>
      <p:ext uri="{BB962C8B-B14F-4D97-AF65-F5344CB8AC3E}">
        <p14:creationId xmlns:p14="http://schemas.microsoft.com/office/powerpoint/2010/main" val="3210726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6D3538-7777-4505-AE18-339E00826681}" type="datetimeFigureOut">
              <a:rPr lang="en-US" smtClean="0"/>
              <a:t>5/2/2019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A025EC7-5C82-43BB-A52B-F2E2A5442E47}" type="slidenum">
              <a:rPr lang="en-US" smtClean="0"/>
              <a:t>‹#›</a:t>
            </a:fld>
            <a:endParaRPr lang="en-US"/>
          </a:p>
        </p:txBody>
      </p:sp>
    </p:spTree>
    <p:extLst>
      <p:ext uri="{BB962C8B-B14F-4D97-AF65-F5344CB8AC3E}">
        <p14:creationId xmlns:p14="http://schemas.microsoft.com/office/powerpoint/2010/main" val="1329443015"/>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B7B24-8004-404E-A2BF-43041DF255EA}"/>
              </a:ext>
            </a:extLst>
          </p:cNvPr>
          <p:cNvSpPr>
            <a:spLocks noGrp="1"/>
          </p:cNvSpPr>
          <p:nvPr>
            <p:ph type="ctrTitle"/>
          </p:nvPr>
        </p:nvSpPr>
        <p:spPr/>
        <p:txBody>
          <a:bodyPr/>
          <a:lstStyle/>
          <a:p>
            <a:r>
              <a:rPr lang="en-US" dirty="0"/>
              <a:t>Quantum Error Correction on Shor’s Algorithm</a:t>
            </a:r>
          </a:p>
        </p:txBody>
      </p:sp>
      <p:sp>
        <p:nvSpPr>
          <p:cNvPr id="3" name="Subtitle 2">
            <a:extLst>
              <a:ext uri="{FF2B5EF4-FFF2-40B4-BE49-F238E27FC236}">
                <a16:creationId xmlns:a16="http://schemas.microsoft.com/office/drawing/2014/main" id="{BF40665C-1990-4235-A722-642464FB3D5D}"/>
              </a:ext>
            </a:extLst>
          </p:cNvPr>
          <p:cNvSpPr>
            <a:spLocks noGrp="1"/>
          </p:cNvSpPr>
          <p:nvPr>
            <p:ph type="subTitle" idx="1"/>
          </p:nvPr>
        </p:nvSpPr>
        <p:spPr/>
        <p:txBody>
          <a:bodyPr/>
          <a:lstStyle/>
          <a:p>
            <a:r>
              <a:rPr lang="en-US" dirty="0"/>
              <a:t>By: </a:t>
            </a:r>
            <a:r>
              <a:rPr lang="en-US" dirty="0" err="1"/>
              <a:t>Sachin</a:t>
            </a:r>
            <a:r>
              <a:rPr lang="en-US" dirty="0"/>
              <a:t> </a:t>
            </a:r>
            <a:r>
              <a:rPr lang="en-US" dirty="0" err="1"/>
              <a:t>Srikar</a:t>
            </a:r>
            <a:endParaRPr lang="en-US" dirty="0"/>
          </a:p>
        </p:txBody>
      </p:sp>
    </p:spTree>
    <p:extLst>
      <p:ext uri="{BB962C8B-B14F-4D97-AF65-F5344CB8AC3E}">
        <p14:creationId xmlns:p14="http://schemas.microsoft.com/office/powerpoint/2010/main" val="164902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C52ED567-06B3-4107-9773-BBB6BD78673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B9CDBA-D061-46D4-95AE-63D43039AD39}"/>
              </a:ext>
            </a:extLst>
          </p:cNvPr>
          <p:cNvSpPr>
            <a:spLocks noGrp="1"/>
          </p:cNvSpPr>
          <p:nvPr>
            <p:ph idx="1"/>
          </p:nvPr>
        </p:nvSpPr>
        <p:spPr>
          <a:xfrm>
            <a:off x="677334" y="1253067"/>
            <a:ext cx="6155266" cy="4351866"/>
          </a:xfrm>
        </p:spPr>
        <p:txBody>
          <a:bodyPr anchor="ctr">
            <a:normAutofit/>
          </a:bodyPr>
          <a:lstStyle/>
          <a:p>
            <a:r>
              <a:rPr lang="en-US" dirty="0"/>
              <a:t>The objective of my research project is to reduce operational error associated with running quantum Fourier transformation (QFT) on Shor’s algorithm. The period, r, for Shor’s algorithm should be generate more and </a:t>
            </a:r>
            <a:r>
              <a:rPr lang="en-US"/>
              <a:t>more consistently.</a:t>
            </a:r>
            <a:endParaRPr lang="en-US" dirty="0"/>
          </a:p>
          <a:p>
            <a:pPr marL="0" indent="0">
              <a:buNone/>
            </a:pPr>
            <a:endParaRPr lang="en-US" dirty="0"/>
          </a:p>
        </p:txBody>
      </p:sp>
      <p:sp>
        <p:nvSpPr>
          <p:cNvPr id="10" name="Rectangle 9">
            <a:extLst>
              <a:ext uri="{FF2B5EF4-FFF2-40B4-BE49-F238E27FC236}">
                <a16:creationId xmlns:a16="http://schemas.microsoft.com/office/drawing/2014/main" id="{AF551D8B-3775-4477-88B7-7B7C350D34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Connector 11">
            <a:extLst>
              <a:ext uri="{FF2B5EF4-FFF2-40B4-BE49-F238E27FC236}">
                <a16:creationId xmlns:a16="http://schemas.microsoft.com/office/drawing/2014/main" id="{1A901C3D-CFAE-460D-BD0E-7D22164D7DFB}"/>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37C0EA9-1437-4437-9D20-2BBDA1AA9FF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B934D2B-85E2-4375-94EE-B66C16BF79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B445E02-D785-4565-B842-9567BBC095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C153736-D102-4F57-9DE7-615AFC02B0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BA407A52-66F4-4CDE-A726-FF79F3EC34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D28FFB34-4FC3-46F5-B900-D3B774FD0B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205F7B13-ACB5-46BE-8070-0431266B18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D52A0D23-45DD-4DF4-ADE6-A81F409BB9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324F6CC-47DC-4C8A-A5EF-AF32B3B28030}"/>
              </a:ext>
            </a:extLst>
          </p:cNvPr>
          <p:cNvSpPr>
            <a:spLocks noGrp="1"/>
          </p:cNvSpPr>
          <p:nvPr>
            <p:ph type="title"/>
          </p:nvPr>
        </p:nvSpPr>
        <p:spPr>
          <a:xfrm>
            <a:off x="7829658" y="1253067"/>
            <a:ext cx="3371742" cy="4351866"/>
          </a:xfrm>
        </p:spPr>
        <p:txBody>
          <a:bodyPr anchor="ctr">
            <a:normAutofit/>
          </a:bodyPr>
          <a:lstStyle/>
          <a:p>
            <a:r>
              <a:rPr lang="en-US">
                <a:solidFill>
                  <a:schemeClr val="bg1"/>
                </a:solidFill>
              </a:rPr>
              <a:t>Objective</a:t>
            </a:r>
          </a:p>
        </p:txBody>
      </p:sp>
    </p:spTree>
    <p:extLst>
      <p:ext uri="{BB962C8B-B14F-4D97-AF65-F5344CB8AC3E}">
        <p14:creationId xmlns:p14="http://schemas.microsoft.com/office/powerpoint/2010/main" val="2273758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93B8729-8B12-46A6-8F2D-B17146DC6EA9}"/>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Previous and Current Research</a:t>
            </a:r>
          </a:p>
        </p:txBody>
      </p:sp>
      <p:sp>
        <p:nvSpPr>
          <p:cNvPr id="3" name="Content Placeholder 2">
            <a:extLst>
              <a:ext uri="{FF2B5EF4-FFF2-40B4-BE49-F238E27FC236}">
                <a16:creationId xmlns:a16="http://schemas.microsoft.com/office/drawing/2014/main" id="{5C2AE36D-FD57-427D-91A1-B33FADE1B63F}"/>
              </a:ext>
            </a:extLst>
          </p:cNvPr>
          <p:cNvSpPr>
            <a:spLocks noGrp="1"/>
          </p:cNvSpPr>
          <p:nvPr>
            <p:ph idx="1"/>
          </p:nvPr>
        </p:nvSpPr>
        <p:spPr>
          <a:xfrm>
            <a:off x="673754" y="2160590"/>
            <a:ext cx="3973943" cy="3440110"/>
          </a:xfrm>
        </p:spPr>
        <p:txBody>
          <a:bodyPr>
            <a:normAutofit/>
          </a:bodyPr>
          <a:lstStyle/>
          <a:p>
            <a:pPr>
              <a:lnSpc>
                <a:spcPct val="90000"/>
              </a:lnSpc>
            </a:pPr>
            <a:r>
              <a:rPr lang="en-US" sz="1500">
                <a:solidFill>
                  <a:schemeClr val="bg1"/>
                </a:solidFill>
              </a:rPr>
              <a:t>Shor comes up with algorithm for factoring large numbers and calculation of discrete logarithms (Shor, 1994).</a:t>
            </a:r>
          </a:p>
          <a:p>
            <a:pPr>
              <a:lnSpc>
                <a:spcPct val="90000"/>
              </a:lnSpc>
            </a:pPr>
            <a:r>
              <a:rPr lang="en-US" sz="1500">
                <a:solidFill>
                  <a:schemeClr val="bg1"/>
                </a:solidFill>
              </a:rPr>
              <a:t>Research done on error correction for noisy quantum systems (Shor, 1995). </a:t>
            </a:r>
          </a:p>
          <a:p>
            <a:pPr>
              <a:lnSpc>
                <a:spcPct val="90000"/>
              </a:lnSpc>
            </a:pPr>
            <a:r>
              <a:rPr lang="en-US" sz="1500">
                <a:solidFill>
                  <a:schemeClr val="bg1"/>
                </a:solidFill>
              </a:rPr>
              <a:t>It is found that error correction cannot solve the problem of operator precision error, specifically associated with QFT (Hill and Viamontes, 2008).</a:t>
            </a:r>
          </a:p>
          <a:p>
            <a:pPr>
              <a:lnSpc>
                <a:spcPct val="90000"/>
              </a:lnSpc>
            </a:pPr>
            <a:r>
              <a:rPr lang="en-US" sz="1500">
                <a:solidFill>
                  <a:schemeClr val="bg1"/>
                </a:solidFill>
              </a:rPr>
              <a:t>A method of error correction during the application of quantum gates is proposed (de Castro and Napolitano, 2016).</a:t>
            </a:r>
          </a:p>
          <a:p>
            <a:pPr>
              <a:lnSpc>
                <a:spcPct val="90000"/>
              </a:lnSpc>
            </a:pPr>
            <a:endParaRPr lang="en-US" sz="1500">
              <a:solidFill>
                <a:schemeClr val="bg1"/>
              </a:solidFill>
            </a:endParaRPr>
          </a:p>
          <a:p>
            <a:pPr>
              <a:lnSpc>
                <a:spcPct val="90000"/>
              </a:lnSpc>
            </a:pPr>
            <a:endParaRPr lang="en-US" sz="1500">
              <a:solidFill>
                <a:schemeClr val="bg1"/>
              </a:solidFill>
            </a:endParaRPr>
          </a:p>
        </p:txBody>
      </p:sp>
      <p:pic>
        <p:nvPicPr>
          <p:cNvPr id="4" name="Picture 3">
            <a:extLst>
              <a:ext uri="{FF2B5EF4-FFF2-40B4-BE49-F238E27FC236}">
                <a16:creationId xmlns:a16="http://schemas.microsoft.com/office/drawing/2014/main" id="{EF325F42-47B0-4A8B-B14B-5A0007131DDA}"/>
              </a:ext>
            </a:extLst>
          </p:cNvPr>
          <p:cNvPicPr>
            <a:picLocks noChangeAspect="1"/>
          </p:cNvPicPr>
          <p:nvPr/>
        </p:nvPicPr>
        <p:blipFill>
          <a:blip r:embed="rId2"/>
          <a:stretch>
            <a:fillRect/>
          </a:stretch>
        </p:blipFill>
        <p:spPr>
          <a:xfrm>
            <a:off x="6382685" y="360296"/>
            <a:ext cx="5143500" cy="3317557"/>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5" name="Picture 4">
            <a:extLst>
              <a:ext uri="{FF2B5EF4-FFF2-40B4-BE49-F238E27FC236}">
                <a16:creationId xmlns:a16="http://schemas.microsoft.com/office/drawing/2014/main" id="{E70876FA-70E5-414F-BFA7-78D509D93D37}"/>
              </a:ext>
            </a:extLst>
          </p:cNvPr>
          <p:cNvPicPr>
            <a:picLocks noChangeAspect="1"/>
          </p:cNvPicPr>
          <p:nvPr/>
        </p:nvPicPr>
        <p:blipFill>
          <a:blip r:embed="rId3"/>
          <a:stretch>
            <a:fillRect/>
          </a:stretch>
        </p:blipFill>
        <p:spPr>
          <a:xfrm>
            <a:off x="6926988" y="3677853"/>
            <a:ext cx="4054895" cy="2535555"/>
          </a:xfrm>
          <a:prstGeom prst="rect">
            <a:avLst/>
          </a:prstGeom>
        </p:spPr>
      </p:pic>
    </p:spTree>
    <p:extLst>
      <p:ext uri="{BB962C8B-B14F-4D97-AF65-F5344CB8AC3E}">
        <p14:creationId xmlns:p14="http://schemas.microsoft.com/office/powerpoint/2010/main" val="3115037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F4444CE-BC8D-4D61-B303-4C05614E62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62423CA5-E2E1-4789-B759-9906C1C940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 name="Isosceles Triangle 74">
            <a:extLst>
              <a:ext uri="{FF2B5EF4-FFF2-40B4-BE49-F238E27FC236}">
                <a16:creationId xmlns:a16="http://schemas.microsoft.com/office/drawing/2014/main" id="{73772B81-181F-48B7-8826-4D9686D15D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7F10E35-6B02-4DA2-9186-F4153A802717}"/>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Justification</a:t>
            </a:r>
          </a:p>
        </p:txBody>
      </p:sp>
      <p:sp>
        <p:nvSpPr>
          <p:cNvPr id="3" name="Content Placeholder 2">
            <a:extLst>
              <a:ext uri="{FF2B5EF4-FFF2-40B4-BE49-F238E27FC236}">
                <a16:creationId xmlns:a16="http://schemas.microsoft.com/office/drawing/2014/main" id="{3C9C99D2-B59E-45EA-9010-C683BD101EF5}"/>
              </a:ext>
            </a:extLst>
          </p:cNvPr>
          <p:cNvSpPr>
            <a:spLocks noGrp="1"/>
          </p:cNvSpPr>
          <p:nvPr>
            <p:ph idx="1"/>
          </p:nvPr>
        </p:nvSpPr>
        <p:spPr>
          <a:xfrm>
            <a:off x="673754" y="2160590"/>
            <a:ext cx="3973943" cy="3440110"/>
          </a:xfrm>
        </p:spPr>
        <p:txBody>
          <a:bodyPr>
            <a:normAutofit/>
          </a:bodyPr>
          <a:lstStyle/>
          <a:p>
            <a:r>
              <a:rPr lang="en-US" dirty="0">
                <a:solidFill>
                  <a:schemeClr val="bg1"/>
                </a:solidFill>
              </a:rPr>
              <a:t>Shor’s algorithm is used for factorization of large numbers. It has the potential to break modern encryption keys (RSA). The algorithm is projected to work on a quantum computer with minimal error. If the algorithm is error corrected, we could use it to revolutionize the field of cryptography. It could also be scaled up to factor larger numbers. </a:t>
            </a:r>
          </a:p>
        </p:txBody>
      </p:sp>
      <p:pic>
        <p:nvPicPr>
          <p:cNvPr id="1026" name="Picture 2" descr="Image result for rsa">
            <a:extLst>
              <a:ext uri="{FF2B5EF4-FFF2-40B4-BE49-F238E27FC236}">
                <a16:creationId xmlns:a16="http://schemas.microsoft.com/office/drawing/2014/main" id="{C926024F-FD34-4483-9B0A-AFFD5C5E1B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64534" y="2526713"/>
            <a:ext cx="5143500" cy="1804567"/>
          </a:xfrm>
          <a:prstGeom prst="rect">
            <a:avLst/>
          </a:prstGeom>
          <a:noFill/>
          <a:extLst>
            <a:ext uri="{909E8E84-426E-40DD-AFC4-6F175D3DCCD1}">
              <a14:hiddenFill xmlns:a14="http://schemas.microsoft.com/office/drawing/2010/main">
                <a:solidFill>
                  <a:srgbClr val="FFFFFF"/>
                </a:solidFill>
              </a14:hiddenFill>
            </a:ext>
          </a:extLst>
        </p:spPr>
      </p:pic>
      <p:sp>
        <p:nvSpPr>
          <p:cNvPr id="77" name="Isosceles Triangle 76">
            <a:extLst>
              <a:ext uri="{FF2B5EF4-FFF2-40B4-BE49-F238E27FC236}">
                <a16:creationId xmlns:a16="http://schemas.microsoft.com/office/drawing/2014/main" id="{B2205F6E-03C6-4E92-877C-E2482F6599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661855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2531BE-8AC7-411C-AE9C-17350A072305}"/>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Description</a:t>
            </a:r>
          </a:p>
        </p:txBody>
      </p:sp>
      <p:sp>
        <p:nvSpPr>
          <p:cNvPr id="3" name="Content Placeholder 2">
            <a:extLst>
              <a:ext uri="{FF2B5EF4-FFF2-40B4-BE49-F238E27FC236}">
                <a16:creationId xmlns:a16="http://schemas.microsoft.com/office/drawing/2014/main" id="{A59E3136-5FA8-440B-BFD1-0FB3BD226397}"/>
              </a:ext>
            </a:extLst>
          </p:cNvPr>
          <p:cNvSpPr>
            <a:spLocks noGrp="1"/>
          </p:cNvSpPr>
          <p:nvPr>
            <p:ph idx="1"/>
          </p:nvPr>
        </p:nvSpPr>
        <p:spPr>
          <a:xfrm>
            <a:off x="6116084" y="609600"/>
            <a:ext cx="5511296" cy="5545667"/>
          </a:xfrm>
        </p:spPr>
        <p:txBody>
          <a:bodyPr anchor="ctr">
            <a:normAutofit/>
          </a:bodyPr>
          <a:lstStyle/>
          <a:p>
            <a:r>
              <a:rPr lang="en-US">
                <a:solidFill>
                  <a:srgbClr val="FFFFFF"/>
                </a:solidFill>
              </a:rPr>
              <a:t>There are scalable versions of Shor’s algorithm that have factored small numbers. I would apply different error correction codes to the algorithm, and find the error associated with each code. Ideally, the result should garner us the proper factors (periods).</a:t>
            </a:r>
          </a:p>
        </p:txBody>
      </p:sp>
    </p:spTree>
    <p:extLst>
      <p:ext uri="{BB962C8B-B14F-4D97-AF65-F5344CB8AC3E}">
        <p14:creationId xmlns:p14="http://schemas.microsoft.com/office/powerpoint/2010/main" val="179583269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A65AC7D1-EAA9-48F5-B509-60A7F50BF70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7" name="Rectangle 76">
            <a:extLst>
              <a:ext uri="{FF2B5EF4-FFF2-40B4-BE49-F238E27FC236}">
                <a16:creationId xmlns:a16="http://schemas.microsoft.com/office/drawing/2014/main" id="{D6320AF9-619A-4175-865B-5663E1AEF4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063B6EC6-D752-4EE7-908B-F8F19E8C7FE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EFECD4E8-AD3E-4228-82A2-9461958EA94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3" name="Rectangle 23">
            <a:extLst>
              <a:ext uri="{FF2B5EF4-FFF2-40B4-BE49-F238E27FC236}">
                <a16:creationId xmlns:a16="http://schemas.microsoft.com/office/drawing/2014/main" id="{7E018740-5C2B-4A41-AC1A-7E68D1EC19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5">
            <a:extLst>
              <a:ext uri="{FF2B5EF4-FFF2-40B4-BE49-F238E27FC236}">
                <a16:creationId xmlns:a16="http://schemas.microsoft.com/office/drawing/2014/main" id="{166F75A4-C475-4941-8EE2-B80A06A2C1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A032553A-72E8-4B0D-8405-FF9771C9AF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7">
            <a:extLst>
              <a:ext uri="{FF2B5EF4-FFF2-40B4-BE49-F238E27FC236}">
                <a16:creationId xmlns:a16="http://schemas.microsoft.com/office/drawing/2014/main" id="{765800AC-C3B9-498E-87BC-29FAE4C76B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90">
            <a:extLst>
              <a:ext uri="{FF2B5EF4-FFF2-40B4-BE49-F238E27FC236}">
                <a16:creationId xmlns:a16="http://schemas.microsoft.com/office/drawing/2014/main" id="{1F9D6ACB-2FF4-49F9-978A-E0D5327FC6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Freeform: Shape 92">
            <a:extLst>
              <a:ext uri="{FF2B5EF4-FFF2-40B4-BE49-F238E27FC236}">
                <a16:creationId xmlns:a16="http://schemas.microsoft.com/office/drawing/2014/main" id="{A5EC319D-0FEA-4B95-A3EA-01E35672C9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F0AE52-2A11-400A-8C69-D4974D9858AD}"/>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Limitations</a:t>
            </a:r>
          </a:p>
        </p:txBody>
      </p:sp>
      <p:pic>
        <p:nvPicPr>
          <p:cNvPr id="2054" name="Picture 6" descr="Image result for qiskit">
            <a:extLst>
              <a:ext uri="{FF2B5EF4-FFF2-40B4-BE49-F238E27FC236}">
                <a16:creationId xmlns:a16="http://schemas.microsoft.com/office/drawing/2014/main" id="{BC7E17AC-B9EE-4576-9B3A-F317663241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0119" y="301436"/>
            <a:ext cx="2844058" cy="284405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36253DD-51A9-483A-BB5D-3DDBC9FDFB23}"/>
              </a:ext>
            </a:extLst>
          </p:cNvPr>
          <p:cNvSpPr>
            <a:spLocks noGrp="1"/>
          </p:cNvSpPr>
          <p:nvPr>
            <p:ph idx="1"/>
          </p:nvPr>
        </p:nvSpPr>
        <p:spPr>
          <a:xfrm>
            <a:off x="7181725" y="2837329"/>
            <a:ext cx="4512988" cy="3317938"/>
          </a:xfrm>
        </p:spPr>
        <p:txBody>
          <a:bodyPr anchor="t">
            <a:normAutofit/>
          </a:bodyPr>
          <a:lstStyle/>
          <a:p>
            <a:r>
              <a:rPr lang="en-US" dirty="0">
                <a:solidFill>
                  <a:srgbClr val="FFFFFF"/>
                </a:solidFill>
              </a:rPr>
              <a:t>A large amount of time will have to be spent learning linear algebra to supplement the understanding of my project. </a:t>
            </a:r>
          </a:p>
          <a:p>
            <a:r>
              <a:rPr lang="en-US" dirty="0">
                <a:solidFill>
                  <a:srgbClr val="FFFFFF"/>
                </a:solidFill>
              </a:rPr>
              <a:t>Many available resources for quantum computing are already online, open source. Access to IBM quantum computers is possible through Qiskit, a Python framework for programming on quantum computers.</a:t>
            </a:r>
          </a:p>
          <a:p>
            <a:endParaRPr lang="en-US" dirty="0">
              <a:solidFill>
                <a:srgbClr val="FFFFFF"/>
              </a:solidFill>
            </a:endParaRPr>
          </a:p>
        </p:txBody>
      </p:sp>
      <p:sp>
        <p:nvSpPr>
          <p:cNvPr id="4" name="AutoShape 2" descr="Image result for qiskit">
            <a:extLst>
              <a:ext uri="{FF2B5EF4-FFF2-40B4-BE49-F238E27FC236}">
                <a16:creationId xmlns:a16="http://schemas.microsoft.com/office/drawing/2014/main" id="{938960A2-7AAA-47DC-91A1-A66C2E5CA290}"/>
              </a:ext>
            </a:extLst>
          </p:cNvPr>
          <p:cNvSpPr>
            <a:spLocks noChangeAspect="1" noChangeArrowheads="1"/>
          </p:cNvSpPr>
          <p:nvPr/>
        </p:nvSpPr>
        <p:spPr bwMode="auto">
          <a:xfrm>
            <a:off x="5009322" y="3276600"/>
            <a:ext cx="1239078" cy="12390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Image result for schrodinger equation image">
            <a:extLst>
              <a:ext uri="{FF2B5EF4-FFF2-40B4-BE49-F238E27FC236}">
                <a16:creationId xmlns:a16="http://schemas.microsoft.com/office/drawing/2014/main" id="{7421E3C3-46A5-4B43-95BA-46B859CC9D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466" y="3778907"/>
            <a:ext cx="4531803" cy="1553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7704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113</TotalTime>
  <Words>302</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Quantum Error Correction on Shor’s Algorithm</vt:lpstr>
      <vt:lpstr>Objective</vt:lpstr>
      <vt:lpstr>Previous and Current Research</vt:lpstr>
      <vt:lpstr>Justification</vt:lpstr>
      <vt:lpstr>Description</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Error Correction on Shor’s Algorithm</dc:title>
  <dc:creator>SACHIN SRIKAR (834176)</dc:creator>
  <cp:lastModifiedBy>Sachin Srikar</cp:lastModifiedBy>
  <cp:revision>11</cp:revision>
  <dcterms:created xsi:type="dcterms:W3CDTF">2019-05-03T04:56:18Z</dcterms:created>
  <dcterms:modified xsi:type="dcterms:W3CDTF">2019-05-03T06:49:47Z</dcterms:modified>
</cp:coreProperties>
</file>