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8288000" cy="10287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sz="quarter"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quarter"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sz="quarter"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quarter"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14400" y="138112"/>
            <a:ext cx="16459200" cy="2262188"/>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914400" y="2400300"/>
            <a:ext cx="16459200" cy="78867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6.png"/><Relationship Id="rId4"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94" name="Freeform 3"/>
          <p:cNvSpPr/>
          <p:nvPr/>
        </p:nvSpPr>
        <p:spPr>
          <a:xfrm rot="2496655">
            <a:off x="1943437" y="-7100318"/>
            <a:ext cx="4449721" cy="17140124"/>
          </a:xfrm>
          <a:prstGeom prst="rect">
            <a:avLst/>
          </a:prstGeom>
          <a:gradFill>
            <a:gsLst>
              <a:gs pos="0">
                <a:srgbClr val="020D47">
                  <a:alpha val="0"/>
                </a:srgbClr>
              </a:gs>
              <a:gs pos="33333">
                <a:srgbClr val="010B3D">
                  <a:alpha val="43000"/>
                </a:srgbClr>
              </a:gs>
              <a:gs pos="66667">
                <a:srgbClr val="010933">
                  <a:alpha val="43000"/>
                </a:srgbClr>
              </a:gs>
              <a:gs pos="100000">
                <a:srgbClr val="01020D">
                  <a:alpha val="43000"/>
                </a:srgbClr>
              </a:gs>
            </a:gsLst>
            <a:lin ang="5400000"/>
          </a:gradFill>
          <a:ln w="12700">
            <a:miter lim="400000"/>
          </a:ln>
        </p:spPr>
        <p:txBody>
          <a:bodyPr lIns="45719" rIns="45719"/>
          <a:lstStyle/>
          <a:p>
            <a:pPr/>
          </a:p>
        </p:txBody>
      </p:sp>
      <p:sp>
        <p:nvSpPr>
          <p:cNvPr id="95" name="Freeform 5"/>
          <p:cNvSpPr/>
          <p:nvPr/>
        </p:nvSpPr>
        <p:spPr>
          <a:xfrm flipH="1">
            <a:off x="9144000" y="-2057400"/>
            <a:ext cx="4104514" cy="4114800"/>
          </a:xfrm>
          <a:prstGeom prst="rect">
            <a:avLst/>
          </a:prstGeom>
          <a:blipFill>
            <a:blip r:embed="rId2"/>
            <a:stretch>
              <a:fillRect/>
            </a:stretch>
          </a:blipFill>
          <a:ln w="12700">
            <a:miter lim="400000"/>
          </a:ln>
        </p:spPr>
        <p:txBody>
          <a:bodyPr lIns="45719" rIns="45719"/>
          <a:lstStyle/>
          <a:p>
            <a:pPr/>
          </a:p>
        </p:txBody>
      </p:sp>
      <p:sp>
        <p:nvSpPr>
          <p:cNvPr id="96" name="Freeform 7"/>
          <p:cNvSpPr/>
          <p:nvPr/>
        </p:nvSpPr>
        <p:spPr>
          <a:xfrm rot="18647267">
            <a:off x="1787811" y="6026295"/>
            <a:ext cx="18118473" cy="8379807"/>
          </a:xfrm>
          <a:custGeom>
            <a:avLst/>
            <a:gdLst/>
            <a:ahLst/>
            <a:cxnLst>
              <a:cxn ang="0">
                <a:pos x="wd2" y="hd2"/>
              </a:cxn>
              <a:cxn ang="5400000">
                <a:pos x="wd2" y="hd2"/>
              </a:cxn>
              <a:cxn ang="10800000">
                <a:pos x="wd2" y="hd2"/>
              </a:cxn>
              <a:cxn ang="16200000">
                <a:pos x="wd2" y="hd2"/>
              </a:cxn>
            </a:cxnLst>
            <a:rect l="0" t="0" r="r" b="b"/>
            <a:pathLst>
              <a:path w="21545" h="21600" fill="norm" stroke="1" extrusionOk="0">
                <a:moveTo>
                  <a:pt x="21461" y="11468"/>
                </a:moveTo>
                <a:lnTo>
                  <a:pt x="18921" y="20932"/>
                </a:lnTo>
                <a:cubicBezTo>
                  <a:pt x="18810" y="21346"/>
                  <a:pt x="18606" y="21600"/>
                  <a:pt x="18385" y="21600"/>
                </a:cubicBezTo>
                <a:lnTo>
                  <a:pt x="3159" y="21600"/>
                </a:lnTo>
                <a:cubicBezTo>
                  <a:pt x="2938" y="21600"/>
                  <a:pt x="2734" y="21346"/>
                  <a:pt x="2623" y="20932"/>
                </a:cubicBezTo>
                <a:lnTo>
                  <a:pt x="83" y="11468"/>
                </a:lnTo>
                <a:cubicBezTo>
                  <a:pt x="-28" y="11055"/>
                  <a:pt x="-28" y="10545"/>
                  <a:pt x="83" y="10132"/>
                </a:cubicBezTo>
                <a:lnTo>
                  <a:pt x="2623" y="668"/>
                </a:lnTo>
                <a:cubicBezTo>
                  <a:pt x="2734" y="254"/>
                  <a:pt x="2938" y="0"/>
                  <a:pt x="3159" y="0"/>
                </a:cubicBezTo>
                <a:lnTo>
                  <a:pt x="18385" y="0"/>
                </a:lnTo>
                <a:cubicBezTo>
                  <a:pt x="18606" y="0"/>
                  <a:pt x="18810" y="254"/>
                  <a:pt x="18921" y="668"/>
                </a:cubicBezTo>
                <a:lnTo>
                  <a:pt x="21461" y="10132"/>
                </a:lnTo>
                <a:cubicBezTo>
                  <a:pt x="21572" y="10545"/>
                  <a:pt x="21572" y="11055"/>
                  <a:pt x="21461" y="11468"/>
                </a:cubicBezTo>
                <a:close/>
              </a:path>
            </a:pathLst>
          </a:custGeom>
          <a:gradFill>
            <a:gsLst>
              <a:gs pos="0">
                <a:srgbClr val="F5D60A"/>
              </a:gs>
              <a:gs pos="100000">
                <a:srgbClr val="837200"/>
              </a:gs>
            </a:gsLst>
            <a:lin ang="2700000"/>
          </a:gradFill>
          <a:ln w="12700">
            <a:miter lim="400000"/>
          </a:ln>
        </p:spPr>
        <p:txBody>
          <a:bodyPr lIns="45719" rIns="45719"/>
          <a:lstStyle/>
          <a:p>
            <a:pPr/>
          </a:p>
        </p:txBody>
      </p:sp>
      <p:sp>
        <p:nvSpPr>
          <p:cNvPr id="97" name="Freeform 10"/>
          <p:cNvSpPr/>
          <p:nvPr/>
        </p:nvSpPr>
        <p:spPr>
          <a:xfrm rot="18647267">
            <a:off x="4551750" y="6289538"/>
            <a:ext cx="13911644" cy="6451356"/>
          </a:xfrm>
          <a:custGeom>
            <a:avLst/>
            <a:gdLst/>
            <a:ahLst/>
            <a:cxnLst>
              <a:cxn ang="0">
                <a:pos x="wd2" y="hd2"/>
              </a:cxn>
              <a:cxn ang="5400000">
                <a:pos x="wd2" y="hd2"/>
              </a:cxn>
              <a:cxn ang="10800000">
                <a:pos x="wd2" y="hd2"/>
              </a:cxn>
              <a:cxn ang="16200000">
                <a:pos x="wd2" y="hd2"/>
              </a:cxn>
            </a:cxnLst>
            <a:rect l="0" t="0" r="r" b="b"/>
            <a:pathLst>
              <a:path w="21528" h="21600" fill="norm" stroke="1" extrusionOk="0">
                <a:moveTo>
                  <a:pt x="21420" y="11668"/>
                </a:moveTo>
                <a:lnTo>
                  <a:pt x="18982" y="20732"/>
                </a:lnTo>
                <a:cubicBezTo>
                  <a:pt x="18838" y="21270"/>
                  <a:pt x="18572" y="21600"/>
                  <a:pt x="18285" y="21600"/>
                </a:cubicBezTo>
                <a:lnTo>
                  <a:pt x="3243" y="21600"/>
                </a:lnTo>
                <a:cubicBezTo>
                  <a:pt x="2956" y="21600"/>
                  <a:pt x="2690" y="21270"/>
                  <a:pt x="2546" y="20732"/>
                </a:cubicBezTo>
                <a:lnTo>
                  <a:pt x="108" y="11668"/>
                </a:lnTo>
                <a:cubicBezTo>
                  <a:pt x="-36" y="11131"/>
                  <a:pt x="-36" y="10469"/>
                  <a:pt x="108" y="9932"/>
                </a:cubicBezTo>
                <a:lnTo>
                  <a:pt x="2546" y="868"/>
                </a:lnTo>
                <a:cubicBezTo>
                  <a:pt x="2690" y="330"/>
                  <a:pt x="2956" y="0"/>
                  <a:pt x="3243" y="0"/>
                </a:cubicBezTo>
                <a:lnTo>
                  <a:pt x="18285" y="0"/>
                </a:lnTo>
                <a:cubicBezTo>
                  <a:pt x="18572" y="0"/>
                  <a:pt x="18838" y="330"/>
                  <a:pt x="18982" y="868"/>
                </a:cubicBezTo>
                <a:lnTo>
                  <a:pt x="21420" y="9932"/>
                </a:lnTo>
                <a:cubicBezTo>
                  <a:pt x="21564" y="10469"/>
                  <a:pt x="21564" y="11131"/>
                  <a:pt x="21420" y="11668"/>
                </a:cubicBezTo>
                <a:close/>
              </a:path>
            </a:pathLst>
          </a:custGeom>
          <a:gradFill>
            <a:gsLst>
              <a:gs pos="0">
                <a:srgbClr val="020D47"/>
              </a:gs>
              <a:gs pos="100000">
                <a:srgbClr val="020D47"/>
              </a:gs>
            </a:gsLst>
          </a:gradFill>
          <a:ln w="12700">
            <a:miter lim="400000"/>
          </a:ln>
        </p:spPr>
        <p:txBody>
          <a:bodyPr lIns="45719" rIns="45719"/>
          <a:lstStyle/>
          <a:p>
            <a:pPr/>
          </a:p>
        </p:txBody>
      </p:sp>
      <p:sp>
        <p:nvSpPr>
          <p:cNvPr id="98" name="Freeform 13"/>
          <p:cNvSpPr/>
          <p:nvPr/>
        </p:nvSpPr>
        <p:spPr>
          <a:xfrm rot="18831363">
            <a:off x="7006775" y="1888819"/>
            <a:ext cx="11391542" cy="7808098"/>
          </a:xfrm>
          <a:custGeom>
            <a:avLst/>
            <a:gdLst/>
            <a:ahLst/>
            <a:cxnLst>
              <a:cxn ang="0">
                <a:pos x="wd2" y="hd2"/>
              </a:cxn>
              <a:cxn ang="5400000">
                <a:pos x="wd2" y="hd2"/>
              </a:cxn>
              <a:cxn ang="10800000">
                <a:pos x="wd2" y="hd2"/>
              </a:cxn>
              <a:cxn ang="16200000">
                <a:pos x="wd2" y="hd2"/>
              </a:cxn>
            </a:cxnLst>
            <a:rect l="0" t="0" r="r" b="b"/>
            <a:pathLst>
              <a:path w="21541" h="21600" fill="norm" stroke="1" extrusionOk="0">
                <a:moveTo>
                  <a:pt x="21451" y="11517"/>
                </a:moveTo>
                <a:lnTo>
                  <a:pt x="18936" y="20883"/>
                </a:lnTo>
                <a:cubicBezTo>
                  <a:pt x="18817" y="21327"/>
                  <a:pt x="18598" y="21600"/>
                  <a:pt x="18361" y="21600"/>
                </a:cubicBezTo>
                <a:lnTo>
                  <a:pt x="3179" y="21600"/>
                </a:lnTo>
                <a:cubicBezTo>
                  <a:pt x="2942" y="21600"/>
                  <a:pt x="2723" y="21327"/>
                  <a:pt x="2604" y="20883"/>
                </a:cubicBezTo>
                <a:lnTo>
                  <a:pt x="89" y="11517"/>
                </a:lnTo>
                <a:cubicBezTo>
                  <a:pt x="-30" y="11074"/>
                  <a:pt x="-30" y="10526"/>
                  <a:pt x="89" y="10083"/>
                </a:cubicBezTo>
                <a:lnTo>
                  <a:pt x="2604" y="717"/>
                </a:lnTo>
                <a:cubicBezTo>
                  <a:pt x="2723" y="273"/>
                  <a:pt x="2942" y="0"/>
                  <a:pt x="3179" y="0"/>
                </a:cubicBezTo>
                <a:lnTo>
                  <a:pt x="18361" y="0"/>
                </a:lnTo>
                <a:cubicBezTo>
                  <a:pt x="18598" y="0"/>
                  <a:pt x="18817" y="273"/>
                  <a:pt x="18936" y="717"/>
                </a:cubicBezTo>
                <a:lnTo>
                  <a:pt x="21451" y="10083"/>
                </a:lnTo>
                <a:cubicBezTo>
                  <a:pt x="21570" y="10526"/>
                  <a:pt x="21570" y="11074"/>
                  <a:pt x="21451" y="11517"/>
                </a:cubicBezTo>
                <a:close/>
              </a:path>
            </a:pathLst>
          </a:custGeom>
          <a:gradFill>
            <a:gsLst>
              <a:gs pos="0">
                <a:srgbClr val="F5D60A"/>
              </a:gs>
              <a:gs pos="100000">
                <a:srgbClr val="A18C00"/>
              </a:gs>
            </a:gsLst>
            <a:lin ang="2700000"/>
          </a:gradFill>
          <a:ln w="12700">
            <a:miter lim="400000"/>
          </a:ln>
        </p:spPr>
        <p:txBody>
          <a:bodyPr lIns="45719" rIns="45719"/>
          <a:lstStyle/>
          <a:p>
            <a:pPr/>
          </a:p>
        </p:txBody>
      </p:sp>
      <p:sp>
        <p:nvSpPr>
          <p:cNvPr id="99" name="Freeform 17"/>
          <p:cNvSpPr/>
          <p:nvPr/>
        </p:nvSpPr>
        <p:spPr>
          <a:xfrm>
            <a:off x="8287842" y="3715863"/>
            <a:ext cx="5118412" cy="5118413"/>
          </a:xfrm>
          <a:prstGeom prst="rect">
            <a:avLst/>
          </a:prstGeom>
          <a:blipFill>
            <a:blip r:embed="rId3"/>
            <a:stretch>
              <a:fillRect/>
            </a:stretch>
          </a:blipFill>
          <a:ln w="12700">
            <a:miter lim="400000"/>
          </a:ln>
        </p:spPr>
        <p:txBody>
          <a:bodyPr lIns="45719" rIns="45719"/>
          <a:lstStyle/>
          <a:p>
            <a:pPr/>
          </a:p>
        </p:txBody>
      </p:sp>
      <p:grpSp>
        <p:nvGrpSpPr>
          <p:cNvPr id="102" name="Group 18"/>
          <p:cNvGrpSpPr/>
          <p:nvPr/>
        </p:nvGrpSpPr>
        <p:grpSpPr>
          <a:xfrm>
            <a:off x="8869937" y="4297999"/>
            <a:ext cx="3954221" cy="3954142"/>
            <a:chOff x="0" y="0"/>
            <a:chExt cx="3954219" cy="3954140"/>
          </a:xfrm>
        </p:grpSpPr>
        <p:sp>
          <p:nvSpPr>
            <p:cNvPr id="100" name="Freeform 19"/>
            <p:cNvSpPr/>
            <p:nvPr/>
          </p:nvSpPr>
          <p:spPr>
            <a:xfrm>
              <a:off x="39536" y="39536"/>
              <a:ext cx="3875148" cy="3875069"/>
            </a:xfrm>
            <a:prstGeom prst="ellipse">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101" name="Freeform 20"/>
            <p:cNvSpPr/>
            <p:nvPr/>
          </p:nvSpPr>
          <p:spPr>
            <a:xfrm>
              <a:off x="0" y="-1"/>
              <a:ext cx="3954221" cy="395414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0800"/>
                  </a:moveTo>
                  <a:cubicBezTo>
                    <a:pt x="21600" y="13685"/>
                    <a:pt x="20477" y="16397"/>
                    <a:pt x="18437" y="18437"/>
                  </a:cubicBezTo>
                  <a:cubicBezTo>
                    <a:pt x="16397" y="20477"/>
                    <a:pt x="13685" y="21600"/>
                    <a:pt x="10800" y="21600"/>
                  </a:cubicBezTo>
                  <a:cubicBezTo>
                    <a:pt x="7915" y="21600"/>
                    <a:pt x="5203" y="20477"/>
                    <a:pt x="3164" y="18437"/>
                  </a:cubicBezTo>
                  <a:cubicBezTo>
                    <a:pt x="1123" y="16397"/>
                    <a:pt x="0" y="13685"/>
                    <a:pt x="0" y="10800"/>
                  </a:cubicBezTo>
                  <a:cubicBezTo>
                    <a:pt x="0" y="7915"/>
                    <a:pt x="1123" y="5203"/>
                    <a:pt x="3163" y="3163"/>
                  </a:cubicBezTo>
                  <a:cubicBezTo>
                    <a:pt x="5203" y="1123"/>
                    <a:pt x="7915" y="0"/>
                    <a:pt x="10800" y="0"/>
                  </a:cubicBezTo>
                  <a:cubicBezTo>
                    <a:pt x="13685" y="0"/>
                    <a:pt x="16397" y="1123"/>
                    <a:pt x="18436" y="3163"/>
                  </a:cubicBezTo>
                  <a:cubicBezTo>
                    <a:pt x="20477" y="5203"/>
                    <a:pt x="21600" y="7915"/>
                    <a:pt x="21600" y="10800"/>
                  </a:cubicBezTo>
                  <a:close/>
                </a:path>
              </a:pathLst>
            </a:custGeom>
            <a:blipFill rotWithShape="1">
              <a:blip r:embed="rId5"/>
              <a:srcRect l="0" t="0" r="0" b="0"/>
              <a:stretch>
                <a:fillRect/>
              </a:stretch>
            </a:blipFill>
            <a:ln w="12700" cap="flat">
              <a:noFill/>
              <a:miter lim="400000"/>
            </a:ln>
            <a:effectLst/>
          </p:spPr>
          <p:txBody>
            <a:bodyPr wrap="square" lIns="45719" tIns="45719" rIns="45719" bIns="45719" numCol="1" anchor="t">
              <a:noAutofit/>
            </a:bodyPr>
            <a:lstStyle/>
            <a:p>
              <a:pPr/>
            </a:p>
          </p:txBody>
        </p:sp>
      </p:grpSp>
      <p:sp>
        <p:nvSpPr>
          <p:cNvPr id="103" name="Freeform 22"/>
          <p:cNvSpPr/>
          <p:nvPr/>
        </p:nvSpPr>
        <p:spPr>
          <a:xfrm rot="2496655">
            <a:off x="5771325" y="5411501"/>
            <a:ext cx="104402" cy="4150775"/>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04" name="Freeform 25"/>
          <p:cNvSpPr/>
          <p:nvPr/>
        </p:nvSpPr>
        <p:spPr>
          <a:xfrm rot="2496655">
            <a:off x="16558744" y="7709076"/>
            <a:ext cx="125447" cy="5656807"/>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05" name="Freeform 28"/>
          <p:cNvSpPr/>
          <p:nvPr/>
        </p:nvSpPr>
        <p:spPr>
          <a:xfrm rot="13417662">
            <a:off x="11959084" y="-2221162"/>
            <a:ext cx="151227" cy="5241761"/>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06" name="Freeform 31"/>
          <p:cNvSpPr/>
          <p:nvPr/>
        </p:nvSpPr>
        <p:spPr>
          <a:xfrm rot="5400000">
            <a:off x="10313223" y="6951473"/>
            <a:ext cx="143429" cy="6042634"/>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07" name="Freeform 33"/>
          <p:cNvSpPr/>
          <p:nvPr/>
        </p:nvSpPr>
        <p:spPr>
          <a:xfrm rot="18788540">
            <a:off x="6899522" y="6991160"/>
            <a:ext cx="1248105" cy="238701"/>
          </a:xfrm>
          <a:prstGeom prst="rect">
            <a:avLst/>
          </a:prstGeom>
          <a:blipFill>
            <a:blip r:embed="rId6"/>
            <a:stretch>
              <a:fillRect/>
            </a:stretch>
          </a:blipFill>
          <a:ln w="12700">
            <a:miter lim="400000"/>
          </a:ln>
        </p:spPr>
        <p:txBody>
          <a:bodyPr lIns="45719" rIns="45719"/>
          <a:lstStyle/>
          <a:p>
            <a:pPr/>
          </a:p>
        </p:txBody>
      </p:sp>
      <p:sp>
        <p:nvSpPr>
          <p:cNvPr id="108" name="Freeform 34"/>
          <p:cNvSpPr/>
          <p:nvPr/>
        </p:nvSpPr>
        <p:spPr>
          <a:xfrm rot="18664823">
            <a:off x="9140217" y="2620779"/>
            <a:ext cx="1248105" cy="238701"/>
          </a:xfrm>
          <a:prstGeom prst="rect">
            <a:avLst/>
          </a:prstGeom>
          <a:blipFill>
            <a:blip r:embed="rId6"/>
            <a:stretch>
              <a:fillRect/>
            </a:stretch>
          </a:blipFill>
          <a:ln w="12700">
            <a:miter lim="400000"/>
          </a:ln>
        </p:spPr>
        <p:txBody>
          <a:bodyPr lIns="45719" rIns="45719"/>
          <a:lstStyle/>
          <a:p>
            <a:pPr/>
          </a:p>
        </p:txBody>
      </p:sp>
      <p:sp>
        <p:nvSpPr>
          <p:cNvPr id="109" name="Freeform 35"/>
          <p:cNvSpPr/>
          <p:nvPr/>
        </p:nvSpPr>
        <p:spPr>
          <a:xfrm rot="18664823">
            <a:off x="17422525" y="8810591"/>
            <a:ext cx="1248106" cy="238701"/>
          </a:xfrm>
          <a:prstGeom prst="rect">
            <a:avLst/>
          </a:prstGeom>
          <a:blipFill>
            <a:blip r:embed="rId6"/>
            <a:stretch>
              <a:fillRect/>
            </a:stretch>
          </a:blipFill>
          <a:ln w="12700">
            <a:miter lim="400000"/>
          </a:ln>
        </p:spPr>
        <p:txBody>
          <a:bodyPr lIns="45719" rIns="45719"/>
          <a:lstStyle/>
          <a:p>
            <a:pPr/>
          </a:p>
        </p:txBody>
      </p:sp>
      <p:sp>
        <p:nvSpPr>
          <p:cNvPr id="110" name="Freeform 36"/>
          <p:cNvSpPr/>
          <p:nvPr/>
        </p:nvSpPr>
        <p:spPr>
          <a:xfrm>
            <a:off x="13636327" y="9852373"/>
            <a:ext cx="1248106" cy="238701"/>
          </a:xfrm>
          <a:prstGeom prst="rect">
            <a:avLst/>
          </a:prstGeom>
          <a:blipFill>
            <a:blip r:embed="rId6"/>
            <a:stretch>
              <a:fillRect/>
            </a:stretch>
          </a:blipFill>
          <a:ln w="12700">
            <a:miter lim="400000"/>
          </a:ln>
        </p:spPr>
        <p:txBody>
          <a:bodyPr lIns="45719" rIns="45719"/>
          <a:lstStyle/>
          <a:p>
            <a:pPr/>
          </a:p>
        </p:txBody>
      </p:sp>
      <p:sp>
        <p:nvSpPr>
          <p:cNvPr id="111" name="Freeform 38"/>
          <p:cNvSpPr/>
          <p:nvPr/>
        </p:nvSpPr>
        <p:spPr>
          <a:xfrm>
            <a:off x="9429918" y="704124"/>
            <a:ext cx="1066813" cy="309377"/>
          </a:xfrm>
          <a:prstGeom prst="rect">
            <a:avLst/>
          </a:prstGeom>
          <a:blipFill>
            <a:blip r:embed="rId7"/>
            <a:stretch>
              <a:fillRect/>
            </a:stretch>
          </a:blipFill>
          <a:ln w="12700">
            <a:miter lim="400000"/>
          </a:ln>
        </p:spPr>
        <p:txBody>
          <a:bodyPr lIns="45719" rIns="45719"/>
          <a:lstStyle/>
          <a:p>
            <a:pPr/>
          </a:p>
        </p:txBody>
      </p:sp>
      <p:sp>
        <p:nvSpPr>
          <p:cNvPr id="112" name="Freeform 39"/>
          <p:cNvSpPr/>
          <p:nvPr/>
        </p:nvSpPr>
        <p:spPr>
          <a:xfrm flipH="1">
            <a:off x="8697457" y="9103611"/>
            <a:ext cx="1066813" cy="309377"/>
          </a:xfrm>
          <a:prstGeom prst="rect">
            <a:avLst/>
          </a:prstGeom>
          <a:blipFill>
            <a:blip r:embed="rId7"/>
            <a:stretch>
              <a:fillRect/>
            </a:stretch>
          </a:blipFill>
          <a:ln w="12700">
            <a:miter lim="400000"/>
          </a:ln>
        </p:spPr>
        <p:txBody>
          <a:bodyPr lIns="45719" rIns="45719"/>
          <a:lstStyle/>
          <a:p>
            <a:pPr/>
          </a:p>
        </p:txBody>
      </p:sp>
      <p:sp>
        <p:nvSpPr>
          <p:cNvPr id="113" name="Freeform 41"/>
          <p:cNvSpPr/>
          <p:nvPr/>
        </p:nvSpPr>
        <p:spPr>
          <a:xfrm>
            <a:off x="393754" y="3440779"/>
            <a:ext cx="7394662" cy="7510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7" y="0"/>
                </a:moveTo>
                <a:lnTo>
                  <a:pt x="20503" y="0"/>
                </a:lnTo>
                <a:cubicBezTo>
                  <a:pt x="21109" y="0"/>
                  <a:pt x="21600" y="4835"/>
                  <a:pt x="21600" y="10800"/>
                </a:cubicBezTo>
                <a:cubicBezTo>
                  <a:pt x="21600" y="16765"/>
                  <a:pt x="21109" y="21600"/>
                  <a:pt x="20503" y="21600"/>
                </a:cubicBezTo>
                <a:lnTo>
                  <a:pt x="1097" y="21600"/>
                </a:lnTo>
                <a:cubicBezTo>
                  <a:pt x="491" y="21600"/>
                  <a:pt x="0" y="16765"/>
                  <a:pt x="0" y="10800"/>
                </a:cubicBezTo>
                <a:cubicBezTo>
                  <a:pt x="0" y="4835"/>
                  <a:pt x="491" y="0"/>
                  <a:pt x="1097" y="0"/>
                </a:cubicBezTo>
                <a:close/>
              </a:path>
            </a:pathLst>
          </a:custGeom>
          <a:solidFill>
            <a:srgbClr val="E2C507"/>
          </a:solidFill>
          <a:ln w="12700">
            <a:miter lim="400000"/>
          </a:ln>
        </p:spPr>
        <p:txBody>
          <a:bodyPr lIns="45719" rIns="45719"/>
          <a:lstStyle/>
          <a:p>
            <a:pPr/>
          </a:p>
        </p:txBody>
      </p:sp>
      <p:sp>
        <p:nvSpPr>
          <p:cNvPr id="114" name="Freeform 45"/>
          <p:cNvSpPr/>
          <p:nvPr/>
        </p:nvSpPr>
        <p:spPr>
          <a:xfrm>
            <a:off x="766951" y="4876246"/>
            <a:ext cx="4383801" cy="19944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27" y="0"/>
                </a:moveTo>
                <a:lnTo>
                  <a:pt x="20673" y="0"/>
                </a:lnTo>
                <a:cubicBezTo>
                  <a:pt x="20919" y="0"/>
                  <a:pt x="21155" y="250"/>
                  <a:pt x="21329" y="695"/>
                </a:cubicBezTo>
                <a:cubicBezTo>
                  <a:pt x="21502" y="1140"/>
                  <a:pt x="21600" y="1744"/>
                  <a:pt x="21600" y="2373"/>
                </a:cubicBezTo>
                <a:lnTo>
                  <a:pt x="21600" y="19227"/>
                </a:lnTo>
                <a:cubicBezTo>
                  <a:pt x="21600" y="19856"/>
                  <a:pt x="21502" y="20460"/>
                  <a:pt x="21329" y="20905"/>
                </a:cubicBezTo>
                <a:cubicBezTo>
                  <a:pt x="21155" y="21350"/>
                  <a:pt x="20919" y="21600"/>
                  <a:pt x="20673" y="21600"/>
                </a:cubicBezTo>
                <a:lnTo>
                  <a:pt x="927" y="21600"/>
                </a:lnTo>
                <a:cubicBezTo>
                  <a:pt x="415" y="21600"/>
                  <a:pt x="0" y="20538"/>
                  <a:pt x="0" y="19227"/>
                </a:cubicBezTo>
                <a:lnTo>
                  <a:pt x="0" y="2373"/>
                </a:lnTo>
                <a:cubicBezTo>
                  <a:pt x="0" y="1744"/>
                  <a:pt x="98" y="1140"/>
                  <a:pt x="271" y="695"/>
                </a:cubicBezTo>
                <a:cubicBezTo>
                  <a:pt x="445" y="250"/>
                  <a:pt x="681" y="0"/>
                  <a:pt x="927" y="0"/>
                </a:cubicBezTo>
                <a:close/>
              </a:path>
            </a:pathLst>
          </a:custGeom>
          <a:solidFill>
            <a:srgbClr val="000000">
              <a:alpha val="0"/>
            </a:srgbClr>
          </a:solidFill>
          <a:ln w="66675" cap="rnd">
            <a:solidFill>
              <a:srgbClr val="FFE012"/>
            </a:solidFill>
          </a:ln>
        </p:spPr>
        <p:txBody>
          <a:bodyPr lIns="45719" rIns="45719"/>
          <a:lstStyle/>
          <a:p>
            <a:pPr/>
          </a:p>
        </p:txBody>
      </p:sp>
      <p:sp>
        <p:nvSpPr>
          <p:cNvPr id="115" name="Freeform 48"/>
          <p:cNvSpPr/>
          <p:nvPr/>
        </p:nvSpPr>
        <p:spPr>
          <a:xfrm>
            <a:off x="4530909" y="4752985"/>
            <a:ext cx="701879" cy="701879"/>
          </a:xfrm>
          <a:prstGeom prst="ellipse">
            <a:avLst/>
          </a:prstGeom>
          <a:solidFill>
            <a:schemeClr val="accent2"/>
          </a:solidFill>
          <a:ln w="25400">
            <a:solidFill>
              <a:srgbClr val="8C3A38"/>
            </a:solidFill>
          </a:ln>
          <a:effectLst>
            <a:outerShdw sx="100000" sy="100000" kx="0" ky="0" algn="b" rotWithShape="0" blurRad="38100" dist="23000" dir="5400000">
              <a:srgbClr val="000000">
                <a:alpha val="35000"/>
              </a:srgbClr>
            </a:outerShdw>
          </a:effectLst>
        </p:spPr>
        <p:txBody>
          <a:bodyPr lIns="45719" rIns="45719"/>
          <a:lstStyle/>
          <a:p>
            <a:pPr>
              <a:defRPr>
                <a:solidFill>
                  <a:srgbClr val="FFFFFF"/>
                </a:solidFill>
              </a:defRPr>
            </a:pPr>
          </a:p>
        </p:txBody>
      </p:sp>
      <p:sp>
        <p:nvSpPr>
          <p:cNvPr id="116" name="Freeform 51"/>
          <p:cNvSpPr/>
          <p:nvPr/>
        </p:nvSpPr>
        <p:spPr>
          <a:xfrm>
            <a:off x="8231613" y="3062614"/>
            <a:ext cx="391890" cy="391890"/>
          </a:xfrm>
          <a:prstGeom prst="ellipse">
            <a:avLst/>
          </a:prstGeom>
          <a:solidFill>
            <a:srgbClr val="E2C507"/>
          </a:solidFill>
          <a:ln w="12700">
            <a:miter lim="400000"/>
          </a:ln>
        </p:spPr>
        <p:txBody>
          <a:bodyPr lIns="45719" rIns="45719"/>
          <a:lstStyle/>
          <a:p>
            <a:pPr/>
          </a:p>
        </p:txBody>
      </p:sp>
      <p:sp>
        <p:nvSpPr>
          <p:cNvPr id="117" name="Freeform 54"/>
          <p:cNvSpPr/>
          <p:nvPr/>
        </p:nvSpPr>
        <p:spPr>
          <a:xfrm>
            <a:off x="8357385" y="1668839"/>
            <a:ext cx="680144" cy="680144"/>
          </a:xfrm>
          <a:prstGeom prst="ellipse">
            <a:avLst/>
          </a:prstGeom>
          <a:solidFill>
            <a:srgbClr val="E2C507"/>
          </a:solidFill>
          <a:ln w="12700">
            <a:miter lim="400000"/>
          </a:ln>
        </p:spPr>
        <p:txBody>
          <a:bodyPr lIns="45719" rIns="45719"/>
          <a:lstStyle/>
          <a:p>
            <a:pPr/>
          </a:p>
        </p:txBody>
      </p:sp>
      <p:sp>
        <p:nvSpPr>
          <p:cNvPr id="118" name="Freeform 57"/>
          <p:cNvSpPr/>
          <p:nvPr/>
        </p:nvSpPr>
        <p:spPr>
          <a:xfrm>
            <a:off x="6535142" y="6377609"/>
            <a:ext cx="391890" cy="391890"/>
          </a:xfrm>
          <a:prstGeom prst="ellipse">
            <a:avLst/>
          </a:prstGeom>
          <a:solidFill>
            <a:srgbClr val="E2C507"/>
          </a:solidFill>
          <a:ln w="12700">
            <a:miter lim="400000"/>
          </a:ln>
        </p:spPr>
        <p:txBody>
          <a:bodyPr lIns="45719" rIns="45719"/>
          <a:lstStyle/>
          <a:p>
            <a:pPr/>
          </a:p>
        </p:txBody>
      </p:sp>
      <p:sp>
        <p:nvSpPr>
          <p:cNvPr id="119" name="Freeform 60"/>
          <p:cNvSpPr/>
          <p:nvPr/>
        </p:nvSpPr>
        <p:spPr>
          <a:xfrm>
            <a:off x="5731936" y="5560444"/>
            <a:ext cx="680144" cy="680144"/>
          </a:xfrm>
          <a:prstGeom prst="ellipse">
            <a:avLst/>
          </a:prstGeom>
          <a:solidFill>
            <a:srgbClr val="E2C507"/>
          </a:solidFill>
          <a:ln w="12700">
            <a:miter lim="400000"/>
          </a:ln>
        </p:spPr>
        <p:txBody>
          <a:bodyPr lIns="45719" rIns="45719"/>
          <a:lstStyle/>
          <a:p>
            <a:pPr/>
          </a:p>
        </p:txBody>
      </p:sp>
      <p:sp>
        <p:nvSpPr>
          <p:cNvPr id="120" name="Freeform 62"/>
          <p:cNvSpPr/>
          <p:nvPr/>
        </p:nvSpPr>
        <p:spPr>
          <a:xfrm>
            <a:off x="470967" y="970845"/>
            <a:ext cx="7394662" cy="2076130"/>
          </a:xfrm>
          <a:prstGeom prst="rect">
            <a:avLst/>
          </a:prstGeom>
          <a:blipFill>
            <a:blip r:embed="rId8"/>
            <a:stretch>
              <a:fillRect/>
            </a:stretch>
          </a:blipFill>
          <a:ln w="12700">
            <a:miter lim="400000"/>
          </a:ln>
        </p:spPr>
        <p:txBody>
          <a:bodyPr lIns="45719" rIns="45719"/>
          <a:lstStyle/>
          <a:p>
            <a:pPr/>
          </a:p>
        </p:txBody>
      </p:sp>
      <p:sp>
        <p:nvSpPr>
          <p:cNvPr id="121" name="TextBox 65"/>
          <p:cNvSpPr txBox="1"/>
          <p:nvPr/>
        </p:nvSpPr>
        <p:spPr>
          <a:xfrm>
            <a:off x="1807360" y="3485250"/>
            <a:ext cx="5506444" cy="5506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4500"/>
              </a:lnSpc>
              <a:defRPr b="1" spc="328" sz="3200">
                <a:solidFill>
                  <a:srgbClr val="020D47"/>
                </a:solidFill>
                <a:latin typeface="Poppins Bold"/>
                <a:ea typeface="Poppins Bold"/>
                <a:cs typeface="Poppins Bold"/>
                <a:sym typeface="Poppins Bold"/>
              </a:defRPr>
            </a:lvl1pPr>
          </a:lstStyle>
          <a:p>
            <a:pPr/>
            <a:r>
              <a:t>THE CATALYSERS</a:t>
            </a:r>
          </a:p>
        </p:txBody>
      </p:sp>
      <p:sp>
        <p:nvSpPr>
          <p:cNvPr id="122" name="TextBox 67"/>
          <p:cNvSpPr txBox="1"/>
          <p:nvPr/>
        </p:nvSpPr>
        <p:spPr>
          <a:xfrm>
            <a:off x="1314574" y="5113926"/>
            <a:ext cx="3063984" cy="4155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400"/>
              </a:lnSpc>
              <a:defRPr b="1" sz="2400">
                <a:solidFill>
                  <a:srgbClr val="FFE012"/>
                </a:solidFill>
                <a:latin typeface="Poppins Bold"/>
                <a:ea typeface="Poppins Bold"/>
                <a:cs typeface="Poppins Bold"/>
                <a:sym typeface="Poppins Bold"/>
              </a:defRPr>
            </a:lvl1pPr>
          </a:lstStyle>
          <a:p>
            <a:pPr/>
            <a:r>
              <a:t>Sachin Suman</a:t>
            </a:r>
          </a:p>
        </p:txBody>
      </p:sp>
      <p:sp>
        <p:nvSpPr>
          <p:cNvPr id="123" name="TextBox 68"/>
          <p:cNvSpPr txBox="1"/>
          <p:nvPr/>
        </p:nvSpPr>
        <p:spPr>
          <a:xfrm>
            <a:off x="1408996" y="5665686"/>
            <a:ext cx="2875141" cy="4155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400"/>
              </a:lnSpc>
              <a:defRPr b="1" sz="2400">
                <a:solidFill>
                  <a:srgbClr val="FFE012"/>
                </a:solidFill>
                <a:latin typeface="Poppins Bold"/>
                <a:ea typeface="Poppins Bold"/>
                <a:cs typeface="Poppins Bold"/>
                <a:sym typeface="Poppins Bold"/>
              </a:defRPr>
            </a:lvl1pPr>
          </a:lstStyle>
          <a:p>
            <a:pPr/>
            <a:r>
              <a:t>Hritik Raj</a:t>
            </a:r>
          </a:p>
        </p:txBody>
      </p:sp>
      <p:sp>
        <p:nvSpPr>
          <p:cNvPr id="124" name="TextBox 69"/>
          <p:cNvSpPr txBox="1"/>
          <p:nvPr/>
        </p:nvSpPr>
        <p:spPr>
          <a:xfrm>
            <a:off x="1256324" y="6215124"/>
            <a:ext cx="3679638" cy="41553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3400"/>
              </a:lnSpc>
              <a:defRPr b="1" sz="2400">
                <a:solidFill>
                  <a:srgbClr val="FFE012"/>
                </a:solidFill>
                <a:latin typeface="Poppins Bold"/>
                <a:ea typeface="Poppins Bold"/>
                <a:cs typeface="Poppins Bold"/>
                <a:sym typeface="Poppins Bold"/>
              </a:defRPr>
            </a:lvl1pPr>
          </a:lstStyle>
          <a:p>
            <a:pPr/>
            <a:r>
              <a:t>Jasraj Singh</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211" name="TextBox 2"/>
          <p:cNvSpPr txBox="1"/>
          <p:nvPr/>
        </p:nvSpPr>
        <p:spPr>
          <a:xfrm>
            <a:off x="3342307" y="605855"/>
            <a:ext cx="11359452" cy="869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Evaluation Metrics</a:t>
            </a:r>
          </a:p>
        </p:txBody>
      </p:sp>
      <p:sp>
        <p:nvSpPr>
          <p:cNvPr id="212" name="TextBox 3"/>
          <p:cNvSpPr txBox="1"/>
          <p:nvPr/>
        </p:nvSpPr>
        <p:spPr>
          <a:xfrm>
            <a:off x="906733" y="2872692"/>
            <a:ext cx="16230601" cy="50109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4400"/>
              </a:lnSpc>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Improved Learning Outcomes: Personalized adaptive study plans increase users’ contest readiness and skill mastery.</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Higher Participation Rates: Better contest and internship/job tracking increases active participation and application submissions.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Time and Cost Efficiency: Automation reduces manual effort for scheduling and tracking, saving users time and increasing productivity.</a:t>
            </a:r>
          </a:p>
        </p:txBody>
      </p:sp>
      <p:sp>
        <p:nvSpPr>
          <p:cNvPr id="21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21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21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21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21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21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21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26" name="Freeform 3"/>
          <p:cNvSpPr/>
          <p:nvPr/>
        </p:nvSpPr>
        <p:spPr>
          <a:xfrm>
            <a:off x="-1328518" y="-776765"/>
            <a:ext cx="6972385" cy="6119959"/>
          </a:xfrm>
          <a:custGeom>
            <a:avLst/>
            <a:gdLst/>
            <a:ahLst/>
            <a:cxnLst>
              <a:cxn ang="0">
                <a:pos x="wd2" y="hd2"/>
              </a:cxn>
              <a:cxn ang="5400000">
                <a:pos x="wd2" y="hd2"/>
              </a:cxn>
              <a:cxn ang="10800000">
                <a:pos x="wd2" y="hd2"/>
              </a:cxn>
              <a:cxn ang="16200000">
                <a:pos x="wd2" y="hd2"/>
              </a:cxn>
            </a:cxnLst>
            <a:rect l="0" t="0" r="r" b="b"/>
            <a:pathLst>
              <a:path w="21468" h="21600" fill="norm" stroke="1" extrusionOk="0">
                <a:moveTo>
                  <a:pt x="21270" y="11643"/>
                </a:moveTo>
                <a:lnTo>
                  <a:pt x="16643" y="20757"/>
                </a:lnTo>
                <a:cubicBezTo>
                  <a:pt x="16379" y="21279"/>
                  <a:pt x="15892" y="21600"/>
                  <a:pt x="15365" y="21600"/>
                </a:cubicBezTo>
                <a:lnTo>
                  <a:pt x="6103" y="21600"/>
                </a:lnTo>
                <a:cubicBezTo>
                  <a:pt x="5576" y="21600"/>
                  <a:pt x="5089" y="21279"/>
                  <a:pt x="4825" y="20757"/>
                </a:cubicBezTo>
                <a:lnTo>
                  <a:pt x="198" y="11643"/>
                </a:lnTo>
                <a:cubicBezTo>
                  <a:pt x="-66" y="11122"/>
                  <a:pt x="-66" y="10478"/>
                  <a:pt x="198" y="9957"/>
                </a:cubicBezTo>
                <a:lnTo>
                  <a:pt x="4825" y="843"/>
                </a:lnTo>
                <a:cubicBezTo>
                  <a:pt x="5089" y="321"/>
                  <a:pt x="5576" y="0"/>
                  <a:pt x="6103" y="0"/>
                </a:cubicBezTo>
                <a:lnTo>
                  <a:pt x="15365" y="0"/>
                </a:lnTo>
                <a:cubicBezTo>
                  <a:pt x="15892" y="0"/>
                  <a:pt x="16379" y="321"/>
                  <a:pt x="16643" y="843"/>
                </a:cubicBezTo>
                <a:lnTo>
                  <a:pt x="21270" y="9957"/>
                </a:lnTo>
                <a:cubicBezTo>
                  <a:pt x="21534" y="10478"/>
                  <a:pt x="21534" y="11122"/>
                  <a:pt x="21270" y="11643"/>
                </a:cubicBezTo>
                <a:close/>
              </a:path>
            </a:pathLst>
          </a:custGeom>
          <a:solidFill>
            <a:srgbClr val="E2C507"/>
          </a:solidFill>
          <a:ln w="12700">
            <a:miter lim="400000"/>
          </a:ln>
        </p:spPr>
        <p:txBody>
          <a:bodyPr lIns="45719" rIns="45719"/>
          <a:lstStyle/>
          <a:p>
            <a:pPr/>
          </a:p>
        </p:txBody>
      </p:sp>
      <p:sp>
        <p:nvSpPr>
          <p:cNvPr id="127" name="Freeform 6"/>
          <p:cNvSpPr/>
          <p:nvPr/>
        </p:nvSpPr>
        <p:spPr>
          <a:xfrm>
            <a:off x="-1328516" y="5112503"/>
            <a:ext cx="8193684" cy="7169517"/>
          </a:xfrm>
          <a:custGeom>
            <a:avLst/>
            <a:gdLst/>
            <a:ahLst/>
            <a:cxnLst>
              <a:cxn ang="0">
                <a:pos x="wd2" y="hd2"/>
              </a:cxn>
              <a:cxn ang="5400000">
                <a:pos x="wd2" y="hd2"/>
              </a:cxn>
              <a:cxn ang="10800000">
                <a:pos x="wd2" y="hd2"/>
              </a:cxn>
              <a:cxn ang="16200000">
                <a:pos x="wd2" y="hd2"/>
              </a:cxn>
            </a:cxnLst>
            <a:rect l="0" t="0" r="r" b="b"/>
            <a:pathLst>
              <a:path w="21487" h="21600" fill="norm" stroke="1" extrusionOk="0">
                <a:moveTo>
                  <a:pt x="21319" y="11519"/>
                </a:moveTo>
                <a:lnTo>
                  <a:pt x="16578" y="20881"/>
                </a:lnTo>
                <a:cubicBezTo>
                  <a:pt x="16352" y="21326"/>
                  <a:pt x="15938" y="21600"/>
                  <a:pt x="15489" y="21600"/>
                </a:cubicBezTo>
                <a:lnTo>
                  <a:pt x="5999" y="21600"/>
                </a:lnTo>
                <a:cubicBezTo>
                  <a:pt x="5550" y="21600"/>
                  <a:pt x="5136" y="21326"/>
                  <a:pt x="4910" y="20881"/>
                </a:cubicBezTo>
                <a:lnTo>
                  <a:pt x="169" y="11519"/>
                </a:lnTo>
                <a:cubicBezTo>
                  <a:pt x="-56" y="11075"/>
                  <a:pt x="-56" y="10525"/>
                  <a:pt x="169" y="10081"/>
                </a:cubicBezTo>
                <a:lnTo>
                  <a:pt x="4910" y="719"/>
                </a:lnTo>
                <a:cubicBezTo>
                  <a:pt x="5136" y="274"/>
                  <a:pt x="5550" y="0"/>
                  <a:pt x="5999" y="0"/>
                </a:cubicBezTo>
                <a:lnTo>
                  <a:pt x="15489" y="0"/>
                </a:lnTo>
                <a:cubicBezTo>
                  <a:pt x="15938" y="0"/>
                  <a:pt x="16352" y="274"/>
                  <a:pt x="16578" y="719"/>
                </a:cubicBezTo>
                <a:lnTo>
                  <a:pt x="21319" y="10081"/>
                </a:lnTo>
                <a:cubicBezTo>
                  <a:pt x="21544" y="10525"/>
                  <a:pt x="21544" y="11075"/>
                  <a:pt x="21319" y="11519"/>
                </a:cubicBezTo>
                <a:close/>
              </a:path>
            </a:pathLst>
          </a:custGeom>
          <a:solidFill>
            <a:srgbClr val="FFE012"/>
          </a:solidFill>
          <a:ln w="12700">
            <a:miter lim="400000"/>
          </a:ln>
        </p:spPr>
        <p:txBody>
          <a:bodyPr lIns="45719" rIns="45719"/>
          <a:lstStyle/>
          <a:p>
            <a:pPr/>
          </a:p>
        </p:txBody>
      </p:sp>
      <p:sp>
        <p:nvSpPr>
          <p:cNvPr id="128" name="Freeform 9"/>
          <p:cNvSpPr/>
          <p:nvPr/>
        </p:nvSpPr>
        <p:spPr>
          <a:xfrm>
            <a:off x="-1831331" y="1589738"/>
            <a:ext cx="7978015" cy="7107523"/>
          </a:xfrm>
          <a:custGeom>
            <a:avLst/>
            <a:gdLst/>
            <a:ahLst/>
            <a:cxnLst>
              <a:cxn ang="0">
                <a:pos x="wd2" y="hd2"/>
              </a:cxn>
              <a:cxn ang="5400000">
                <a:pos x="wd2" y="hd2"/>
              </a:cxn>
              <a:cxn ang="10800000">
                <a:pos x="wd2" y="hd2"/>
              </a:cxn>
              <a:cxn ang="16200000">
                <a:pos x="wd2" y="hd2"/>
              </a:cxn>
            </a:cxnLst>
            <a:rect l="0" t="0" r="r" b="b"/>
            <a:pathLst>
              <a:path w="21422" h="21600" fill="norm" stroke="1" extrusionOk="0">
                <a:moveTo>
                  <a:pt x="15070" y="0"/>
                </a:moveTo>
                <a:lnTo>
                  <a:pt x="6352" y="0"/>
                </a:lnTo>
                <a:cubicBezTo>
                  <a:pt x="5640" y="0"/>
                  <a:pt x="4982" y="430"/>
                  <a:pt x="4626" y="1128"/>
                </a:cubicBezTo>
                <a:lnTo>
                  <a:pt x="267" y="9672"/>
                </a:lnTo>
                <a:cubicBezTo>
                  <a:pt x="-89" y="10370"/>
                  <a:pt x="-89" y="11230"/>
                  <a:pt x="267" y="11928"/>
                </a:cubicBezTo>
                <a:lnTo>
                  <a:pt x="4626" y="20472"/>
                </a:lnTo>
                <a:cubicBezTo>
                  <a:pt x="4982" y="21170"/>
                  <a:pt x="5640" y="21600"/>
                  <a:pt x="6352" y="21600"/>
                </a:cubicBezTo>
                <a:lnTo>
                  <a:pt x="15070" y="21600"/>
                </a:lnTo>
                <a:cubicBezTo>
                  <a:pt x="15782" y="21600"/>
                  <a:pt x="16440" y="21170"/>
                  <a:pt x="16796" y="20472"/>
                </a:cubicBezTo>
                <a:lnTo>
                  <a:pt x="21155" y="11928"/>
                </a:lnTo>
                <a:cubicBezTo>
                  <a:pt x="21511" y="11230"/>
                  <a:pt x="21511" y="10370"/>
                  <a:pt x="21155" y="9672"/>
                </a:cubicBezTo>
                <a:lnTo>
                  <a:pt x="16796" y="1128"/>
                </a:lnTo>
                <a:cubicBezTo>
                  <a:pt x="16440" y="430"/>
                  <a:pt x="15782" y="0"/>
                  <a:pt x="15070" y="0"/>
                </a:cubicBezTo>
                <a:close/>
              </a:path>
            </a:pathLst>
          </a:custGeom>
          <a:blipFill>
            <a:blip r:embed="rId2"/>
            <a:stretch>
              <a:fillRect/>
            </a:stretch>
          </a:blipFill>
          <a:ln w="371475" cap="rnd">
            <a:solidFill>
              <a:srgbClr val="FFFFFF"/>
            </a:solidFill>
          </a:ln>
        </p:spPr>
        <p:txBody>
          <a:bodyPr lIns="45719" rIns="45719"/>
          <a:lstStyle/>
          <a:p>
            <a:pPr/>
          </a:p>
        </p:txBody>
      </p:sp>
      <p:sp>
        <p:nvSpPr>
          <p:cNvPr id="129" name="Freeform 11"/>
          <p:cNvSpPr/>
          <p:nvPr/>
        </p:nvSpPr>
        <p:spPr>
          <a:xfrm rot="1804263">
            <a:off x="6564051" y="8262794"/>
            <a:ext cx="214149" cy="2936200"/>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30" name="Freeform 14"/>
          <p:cNvSpPr/>
          <p:nvPr/>
        </p:nvSpPr>
        <p:spPr>
          <a:xfrm rot="8978078">
            <a:off x="5203516" y="-688008"/>
            <a:ext cx="214149" cy="2936200"/>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31" name="Freeform 17"/>
          <p:cNvSpPr/>
          <p:nvPr/>
        </p:nvSpPr>
        <p:spPr>
          <a:xfrm>
            <a:off x="6128680" y="2100924"/>
            <a:ext cx="432086" cy="432086"/>
          </a:xfrm>
          <a:prstGeom prst="ellipse">
            <a:avLst/>
          </a:prstGeom>
          <a:solidFill>
            <a:srgbClr val="E2C507"/>
          </a:solidFill>
          <a:ln w="12700">
            <a:miter lim="400000"/>
          </a:ln>
        </p:spPr>
        <p:txBody>
          <a:bodyPr lIns="45719" rIns="45719"/>
          <a:lstStyle/>
          <a:p>
            <a:pPr/>
          </a:p>
        </p:txBody>
      </p:sp>
      <p:sp>
        <p:nvSpPr>
          <p:cNvPr id="132" name="Freeform 22"/>
          <p:cNvSpPr/>
          <p:nvPr/>
        </p:nvSpPr>
        <p:spPr>
          <a:xfrm>
            <a:off x="4266574" y="9138949"/>
            <a:ext cx="1248104" cy="238701"/>
          </a:xfrm>
          <a:prstGeom prst="rect">
            <a:avLst/>
          </a:prstGeom>
          <a:blipFill>
            <a:blip r:embed="rId3"/>
            <a:stretch>
              <a:fillRect/>
            </a:stretch>
          </a:blipFill>
          <a:ln w="12700">
            <a:miter lim="400000"/>
          </a:ln>
        </p:spPr>
        <p:txBody>
          <a:bodyPr lIns="45719" rIns="45719"/>
          <a:lstStyle/>
          <a:p>
            <a:pPr/>
          </a:p>
        </p:txBody>
      </p:sp>
      <p:sp>
        <p:nvSpPr>
          <p:cNvPr id="133" name="Freeform 23"/>
          <p:cNvSpPr/>
          <p:nvPr/>
        </p:nvSpPr>
        <p:spPr>
          <a:xfrm>
            <a:off x="629565" y="909350"/>
            <a:ext cx="1248104" cy="238701"/>
          </a:xfrm>
          <a:prstGeom prst="rect">
            <a:avLst/>
          </a:prstGeom>
          <a:blipFill>
            <a:blip r:embed="rId3"/>
            <a:stretch>
              <a:fillRect/>
            </a:stretch>
          </a:blipFill>
          <a:ln w="12700">
            <a:miter lim="400000"/>
          </a:ln>
        </p:spPr>
        <p:txBody>
          <a:bodyPr lIns="45719" rIns="45719"/>
          <a:lstStyle/>
          <a:p>
            <a:pPr/>
          </a:p>
        </p:txBody>
      </p:sp>
      <p:sp>
        <p:nvSpPr>
          <p:cNvPr id="134" name="Freeform 25"/>
          <p:cNvSpPr/>
          <p:nvPr/>
        </p:nvSpPr>
        <p:spPr>
          <a:xfrm rot="16200000">
            <a:off x="12435154" y="-798199"/>
            <a:ext cx="700321" cy="12341009"/>
          </a:xfrm>
          <a:prstGeom prst="rect">
            <a:avLst/>
          </a:prstGeom>
          <a:gradFill>
            <a:gsLst>
              <a:gs pos="0">
                <a:srgbClr val="E2C507">
                  <a:alpha val="0"/>
                </a:srgbClr>
              </a:gs>
              <a:gs pos="50000">
                <a:srgbClr val="E2C507"/>
              </a:gs>
              <a:gs pos="100000">
                <a:srgbClr val="E2C507"/>
              </a:gs>
            </a:gsLst>
            <a:lin ang="5400000"/>
          </a:gradFill>
          <a:ln w="12700">
            <a:miter lim="400000"/>
          </a:ln>
        </p:spPr>
        <p:txBody>
          <a:bodyPr lIns="45719" rIns="45719"/>
          <a:lstStyle/>
          <a:p>
            <a:pPr/>
          </a:p>
        </p:txBody>
      </p:sp>
      <p:sp>
        <p:nvSpPr>
          <p:cNvPr id="135" name="TextBox 28"/>
          <p:cNvSpPr txBox="1"/>
          <p:nvPr/>
        </p:nvSpPr>
        <p:spPr>
          <a:xfrm>
            <a:off x="6621819" y="1604327"/>
            <a:ext cx="11331962" cy="31813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52442" indent="-326221" algn="just">
              <a:lnSpc>
                <a:spcPts val="4200"/>
              </a:lnSpc>
              <a:buSzPct val="100000"/>
              <a:buFont typeface="Arial"/>
              <a:buChar char="•"/>
              <a:defRPr sz="3000">
                <a:solidFill>
                  <a:srgbClr val="FFFFFF"/>
                </a:solidFill>
                <a:latin typeface="Poppins"/>
                <a:ea typeface="Poppins"/>
                <a:cs typeface="Poppins"/>
                <a:sym typeface="Poppins"/>
              </a:defRPr>
            </a:pPr>
            <a:r>
              <a:t>Time management solutions in education are digital tools designed to help learners plan, organize, and track their academic tasks and schedules. These platforms empower students to balance coursework, extracurriculars, and personal goals, fostering discipline, reducing stress, and improving academic outcomes.</a:t>
            </a:r>
          </a:p>
        </p:txBody>
      </p:sp>
      <p:sp>
        <p:nvSpPr>
          <p:cNvPr id="136" name="TextBox 29"/>
          <p:cNvSpPr txBox="1"/>
          <p:nvPr/>
        </p:nvSpPr>
        <p:spPr>
          <a:xfrm>
            <a:off x="6206841" y="594177"/>
            <a:ext cx="9074241" cy="869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6800"/>
              </a:lnSpc>
              <a:defRPr b="1" sz="6100">
                <a:solidFill>
                  <a:srgbClr val="FFE012"/>
                </a:solidFill>
                <a:latin typeface="Poppins Bold"/>
                <a:ea typeface="Poppins Bold"/>
                <a:cs typeface="Poppins Bold"/>
                <a:sym typeface="Poppins Bold"/>
              </a:defRPr>
            </a:lvl1pPr>
          </a:lstStyle>
          <a:p>
            <a:pPr/>
            <a:r>
              <a:t>CODE CLOCK.            </a:t>
            </a:r>
          </a:p>
        </p:txBody>
      </p:sp>
      <p:sp>
        <p:nvSpPr>
          <p:cNvPr id="137" name="TextBox 30"/>
          <p:cNvSpPr txBox="1"/>
          <p:nvPr/>
        </p:nvSpPr>
        <p:spPr>
          <a:xfrm>
            <a:off x="11580232" y="5126754"/>
            <a:ext cx="6036831" cy="49110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lnSpc>
                <a:spcPts val="4000"/>
              </a:lnSpc>
              <a:defRPr b="1" sz="2900">
                <a:solidFill>
                  <a:srgbClr val="011577"/>
                </a:solidFill>
                <a:latin typeface="Poppins Bold"/>
                <a:ea typeface="Poppins Bold"/>
                <a:cs typeface="Poppins Bold"/>
                <a:sym typeface="Poppins Bold"/>
              </a:defRPr>
            </a:lvl1pPr>
          </a:lstStyle>
          <a:p>
            <a:pPr/>
            <a:r>
              <a:t>IMPORTANCE OF AREA</a:t>
            </a:r>
          </a:p>
        </p:txBody>
      </p:sp>
      <p:sp>
        <p:nvSpPr>
          <p:cNvPr id="138" name="TextBox 31"/>
          <p:cNvSpPr txBox="1"/>
          <p:nvPr/>
        </p:nvSpPr>
        <p:spPr>
          <a:xfrm>
            <a:off x="6532420" y="5958940"/>
            <a:ext cx="11684216" cy="371474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52442" indent="-326221" algn="just">
              <a:lnSpc>
                <a:spcPts val="4200"/>
              </a:lnSpc>
              <a:buSzPct val="100000"/>
              <a:buFont typeface="Arial"/>
              <a:buChar char="•"/>
              <a:defRPr sz="3000">
                <a:solidFill>
                  <a:srgbClr val="FFFFFF"/>
                </a:solidFill>
                <a:latin typeface="Poppins"/>
                <a:ea typeface="Poppins"/>
                <a:cs typeface="Poppins"/>
                <a:sym typeface="Poppins"/>
              </a:defRPr>
            </a:pPr>
            <a:r>
              <a:t>AI is transforming time management in education by personalizing schedules, analyzing learning behaviors, and suggesting optimal study patterns. Intelligent time management apps can automatically generate individualized plans, remind students of deadlines, and help them prioritize tasks based on urgency and importance, making organization effortless and effective.. </a:t>
            </a:r>
          </a:p>
        </p:txBody>
      </p:sp>
      <p:sp>
        <p:nvSpPr>
          <p:cNvPr id="139" name="Freeform 62"/>
          <p:cNvSpPr/>
          <p:nvPr/>
        </p:nvSpPr>
        <p:spPr>
          <a:xfrm>
            <a:off x="12912660" y="9281387"/>
            <a:ext cx="5375340" cy="1043713"/>
          </a:xfrm>
          <a:prstGeom prst="rect">
            <a:avLst/>
          </a:prstGeom>
          <a:blipFill>
            <a:blip r:embed="rId4"/>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41" name="TextBox 2"/>
          <p:cNvSpPr txBox="1"/>
          <p:nvPr/>
        </p:nvSpPr>
        <p:spPr>
          <a:xfrm>
            <a:off x="3464274" y="347600"/>
            <a:ext cx="11359451" cy="17326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Potential Challenges and Opportunities</a:t>
            </a:r>
          </a:p>
        </p:txBody>
      </p:sp>
      <p:sp>
        <p:nvSpPr>
          <p:cNvPr id="142" name="TextBox 3"/>
          <p:cNvSpPr txBox="1"/>
          <p:nvPr/>
        </p:nvSpPr>
        <p:spPr>
          <a:xfrm>
            <a:off x="1028700" y="3461803"/>
            <a:ext cx="16230600" cy="3334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Time Zone Handling: Accurately normalizing contest times across different time zones to ensure correct notifications globally.</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Notification Management: Avoiding user annoyance from excessive or mistimed alerts while keeping reminders effective.</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User Engagement: Encouraging sustained use beyond initial setup; avoiding app neglect.</a:t>
            </a:r>
          </a:p>
        </p:txBody>
      </p:sp>
      <p:sp>
        <p:nvSpPr>
          <p:cNvPr id="14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4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4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4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4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4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4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51" name="TextBox 2"/>
          <p:cNvSpPr txBox="1"/>
          <p:nvPr/>
        </p:nvSpPr>
        <p:spPr>
          <a:xfrm>
            <a:off x="3464274" y="347600"/>
            <a:ext cx="11359451" cy="869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Preliminary Solution Concept</a:t>
            </a:r>
          </a:p>
        </p:txBody>
      </p:sp>
      <p:sp>
        <p:nvSpPr>
          <p:cNvPr id="152" name="TextBox 3"/>
          <p:cNvSpPr txBox="1"/>
          <p:nvPr/>
        </p:nvSpPr>
        <p:spPr>
          <a:xfrm>
            <a:off x="1028700" y="3543125"/>
            <a:ext cx="16230600" cy="33345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The Code Clock app integrates an AI-powered Adaptive Study Planner that intelligently creates and adjusts personalized study schedules based on users' contest calendars, internship and job deadlines, and learning progress.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The Code Clock app integrates an AI-powered Adaptive Study Planner that intelligently creates and adjusts personalized study schedules based on users' contest calendars, internship and job deadlines, and learning progress.</a:t>
            </a:r>
          </a:p>
        </p:txBody>
      </p:sp>
      <p:sp>
        <p:nvSpPr>
          <p:cNvPr id="15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5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5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5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5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5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5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61" name="TextBox 2"/>
          <p:cNvSpPr txBox="1"/>
          <p:nvPr/>
        </p:nvSpPr>
        <p:spPr>
          <a:xfrm>
            <a:off x="3464274" y="347600"/>
            <a:ext cx="11359451" cy="17326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Key Features and Functionalities</a:t>
            </a:r>
          </a:p>
        </p:txBody>
      </p:sp>
      <p:sp>
        <p:nvSpPr>
          <p:cNvPr id="162" name="TextBox 3"/>
          <p:cNvSpPr txBox="1"/>
          <p:nvPr/>
        </p:nvSpPr>
        <p:spPr>
          <a:xfrm>
            <a:off x="1028700" y="3543125"/>
            <a:ext cx="16230600" cy="445210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Unified Contest &amp; Career Dashboard: Aggregates coding contests, internship openings, and developer job postings from multiple platforms.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Smart Notification System: Context-aware reminders for contests, application deadlines, and learning milestones to reduce missed opportunities.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Tech Stack Recommendations: Personalized suggestions for programming languages and frameworks to learn based on industry trends and user skillsets.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User Profile &amp; Progress Tracking: Tracks contest participation, practice sessions, and job applications to provide actionable insights.</a:t>
            </a:r>
          </a:p>
        </p:txBody>
      </p:sp>
      <p:sp>
        <p:nvSpPr>
          <p:cNvPr id="16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6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6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6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6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6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6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71" name="TextBox 2"/>
          <p:cNvSpPr txBox="1"/>
          <p:nvPr/>
        </p:nvSpPr>
        <p:spPr>
          <a:xfrm>
            <a:off x="3374580" y="95061"/>
            <a:ext cx="11359451" cy="17326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Target Users and Expected Use Cases</a:t>
            </a:r>
          </a:p>
        </p:txBody>
      </p:sp>
      <p:sp>
        <p:nvSpPr>
          <p:cNvPr id="172" name="TextBox 3"/>
          <p:cNvSpPr txBox="1"/>
          <p:nvPr/>
        </p:nvSpPr>
        <p:spPr>
          <a:xfrm>
            <a:off x="939005" y="2448792"/>
            <a:ext cx="16230601" cy="61793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6800"/>
              </a:lnSpc>
              <a:defRPr b="1" sz="6100">
                <a:solidFill>
                  <a:srgbClr val="90F0FA"/>
                </a:solidFill>
                <a:latin typeface="Poppins Bold"/>
                <a:ea typeface="Poppins Bold"/>
                <a:cs typeface="Poppins Bold"/>
                <a:sym typeface="Poppins Bold"/>
              </a:defRPr>
            </a:pPr>
            <a:r>
              <a:t>Target Users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Competitive programmers preparing for online contests.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Students and early-career developers seeking internships and jobs.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Lifelong learners looking for tailored tech stack guidance.</a:t>
            </a:r>
          </a:p>
          <a:p>
            <a:pPr algn="ctr">
              <a:lnSpc>
                <a:spcPts val="4400"/>
              </a:lnSpc>
              <a:defRPr sz="3200">
                <a:solidFill>
                  <a:srgbClr val="FFFFFF"/>
                </a:solidFill>
                <a:latin typeface="Poppins"/>
                <a:ea typeface="Poppins"/>
                <a:cs typeface="Poppins"/>
                <a:sym typeface="Poppins"/>
              </a:defRPr>
            </a:pPr>
          </a:p>
          <a:p>
            <a:pPr algn="ctr">
              <a:lnSpc>
                <a:spcPts val="6800"/>
              </a:lnSpc>
              <a:defRPr b="1" sz="6100">
                <a:solidFill>
                  <a:srgbClr val="99F6FA"/>
                </a:solidFill>
                <a:latin typeface="Poppins Bold"/>
                <a:ea typeface="Poppins Bold"/>
                <a:cs typeface="Poppins Bold"/>
                <a:sym typeface="Poppins Bold"/>
              </a:defRPr>
            </a:pPr>
            <a:r>
              <a:t>Use Cases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Tracking and receiving updates on multiple coding contests in one platform.</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Managing internship and job application deadlines with personalized alerts.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Planning effective study schedules aligned with contest and career goals.</a:t>
            </a:r>
          </a:p>
        </p:txBody>
      </p:sp>
      <p:sp>
        <p:nvSpPr>
          <p:cNvPr id="17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7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7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7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77" name="Freeform 17"/>
          <p:cNvSpPr/>
          <p:nvPr/>
        </p:nvSpPr>
        <p:spPr>
          <a:xfrm rot="16200000">
            <a:off x="9083167" y="-3547913"/>
            <a:ext cx="121667" cy="10895120"/>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7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7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81" name="TextBox 2"/>
          <p:cNvSpPr txBox="1"/>
          <p:nvPr/>
        </p:nvSpPr>
        <p:spPr>
          <a:xfrm>
            <a:off x="3464274" y="347600"/>
            <a:ext cx="11359451" cy="17326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Data Requirements and Privacy Considerations</a:t>
            </a:r>
          </a:p>
        </p:txBody>
      </p:sp>
      <p:sp>
        <p:nvSpPr>
          <p:cNvPr id="182" name="TextBox 3"/>
          <p:cNvSpPr txBox="1"/>
          <p:nvPr/>
        </p:nvSpPr>
        <p:spPr>
          <a:xfrm>
            <a:off x="1197059" y="2307877"/>
            <a:ext cx="16230601" cy="58745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gn="ctr">
              <a:lnSpc>
                <a:spcPts val="6800"/>
              </a:lnSpc>
              <a:defRPr b="1" sz="6100">
                <a:solidFill>
                  <a:srgbClr val="FFE012"/>
                </a:solidFill>
                <a:latin typeface="Poppins Bold"/>
                <a:ea typeface="Poppins Bold"/>
                <a:cs typeface="Poppins Bold"/>
                <a:sym typeface="Poppins Bold"/>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User profiles including programming interests, skill levels, and learning preferences.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Real-time contest, internship, and job listing data from multiple external APIs or web sources.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User activity logs such as contest participation, study sessions, and application submissions.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Strict data encryption and secure storage to protect user information.</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Transparent user consent protocols for collecting and processing personal data.</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Providing users control over their data, including the ability to delete or export personal information.</a:t>
            </a:r>
          </a:p>
        </p:txBody>
      </p:sp>
      <p:sp>
        <p:nvSpPr>
          <p:cNvPr id="18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8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8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8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8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8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89" name="Freeform 62"/>
          <p:cNvSpPr/>
          <p:nvPr/>
        </p:nvSpPr>
        <p:spPr>
          <a:xfrm>
            <a:off x="12912660" y="9281387"/>
            <a:ext cx="5375340" cy="104371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191" name="TextBox 2"/>
          <p:cNvSpPr txBox="1"/>
          <p:nvPr/>
        </p:nvSpPr>
        <p:spPr>
          <a:xfrm>
            <a:off x="3464274" y="347600"/>
            <a:ext cx="11359451" cy="8690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AI Technologies and Methods</a:t>
            </a:r>
          </a:p>
        </p:txBody>
      </p:sp>
      <p:sp>
        <p:nvSpPr>
          <p:cNvPr id="192" name="TextBox 3"/>
          <p:cNvSpPr txBox="1"/>
          <p:nvPr/>
        </p:nvSpPr>
        <p:spPr>
          <a:xfrm>
            <a:off x="986610" y="2515883"/>
            <a:ext cx="16789688" cy="66873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Used to analyze user behavior, learning pace, and contest participation patterns to create personalized and adaptive study schedules.</a:t>
            </a:r>
          </a:p>
          <a:p>
            <a:pPr algn="ctr">
              <a:lnSpc>
                <a:spcPts val="4400"/>
              </a:lnSpc>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Enables processing and understanding of job/internship descriptions, contest announcements, and user queries for better classification, summarization, and chatbot.</a:t>
            </a:r>
          </a:p>
          <a:p>
            <a:pPr algn="ctr">
              <a:lnSpc>
                <a:spcPts val="4400"/>
              </a:lnSpc>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Aggregates and extracts relevant information from multiple external sources (coding platforms, job boards) to maintain up-to-date contest and career data.</a:t>
            </a:r>
          </a:p>
          <a:p>
            <a:pPr algn="ctr">
              <a:lnSpc>
                <a:spcPts val="4400"/>
              </a:lnSpc>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Suggest contests, internships, jobs, and tech stack learning paths tailored to individual user profiles and preferences.</a:t>
            </a:r>
          </a:p>
        </p:txBody>
      </p:sp>
      <p:sp>
        <p:nvSpPr>
          <p:cNvPr id="19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9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19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9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197" name="Freeform 17"/>
          <p:cNvSpPr/>
          <p:nvPr/>
        </p:nvSpPr>
        <p:spPr>
          <a:xfrm rot="16200000">
            <a:off x="9083167" y="-3862134"/>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9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199" name="Freeform 62"/>
          <p:cNvSpPr/>
          <p:nvPr/>
        </p:nvSpPr>
        <p:spPr>
          <a:xfrm>
            <a:off x="15254972" y="9625997"/>
            <a:ext cx="3033028" cy="699103"/>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020D47"/>
            </a:gs>
            <a:gs pos="100000">
              <a:srgbClr val="020D47"/>
            </a:gs>
          </a:gsLst>
          <a:lin ang="0" scaled="0"/>
        </a:gradFill>
      </p:bgPr>
    </p:bg>
    <p:spTree>
      <p:nvGrpSpPr>
        <p:cNvPr id="1" name=""/>
        <p:cNvGrpSpPr/>
        <p:nvPr/>
      </p:nvGrpSpPr>
      <p:grpSpPr>
        <a:xfrm>
          <a:off x="0" y="0"/>
          <a:ext cx="0" cy="0"/>
          <a:chOff x="0" y="0"/>
          <a:chExt cx="0" cy="0"/>
        </a:xfrm>
      </p:grpSpPr>
      <p:sp>
        <p:nvSpPr>
          <p:cNvPr id="201" name="TextBox 2"/>
          <p:cNvSpPr txBox="1"/>
          <p:nvPr/>
        </p:nvSpPr>
        <p:spPr>
          <a:xfrm>
            <a:off x="3464274" y="954274"/>
            <a:ext cx="11359451" cy="8690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6800"/>
              </a:lnSpc>
              <a:defRPr b="1" sz="6100">
                <a:solidFill>
                  <a:srgbClr val="FFE012"/>
                </a:solidFill>
                <a:latin typeface="Poppins Bold"/>
                <a:ea typeface="Poppins Bold"/>
                <a:cs typeface="Poppins Bold"/>
                <a:sym typeface="Poppins Bold"/>
              </a:defRPr>
            </a:lvl1pPr>
          </a:lstStyle>
          <a:p>
            <a:pPr/>
            <a:r>
              <a:t>Implementation Approach</a:t>
            </a:r>
          </a:p>
        </p:txBody>
      </p:sp>
      <p:sp>
        <p:nvSpPr>
          <p:cNvPr id="202" name="TextBox 3"/>
          <p:cNvSpPr txBox="1"/>
          <p:nvPr/>
        </p:nvSpPr>
        <p:spPr>
          <a:xfrm>
            <a:off x="1028700" y="3046902"/>
            <a:ext cx="16230601" cy="556970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Requirement Analysis &amp; Design :Finalize AI features and data sources.Design system architecture including AI modules, frontend, and backend components</a:t>
            </a: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Data Collection &amp; Preparation :Integrate APIs and web scrapers for contest, internship, and job data.Gather and preprocess user interaction and profile data for AI training.</a:t>
            </a:r>
          </a:p>
          <a:p>
            <a:pPr algn="ctr">
              <a:lnSpc>
                <a:spcPts val="4400"/>
              </a:lnSpc>
              <a:defRPr sz="3200">
                <a:solidFill>
                  <a:srgbClr val="FFFFFF"/>
                </a:solidFill>
                <a:latin typeface="Poppins"/>
                <a:ea typeface="Poppins"/>
                <a:cs typeface="Poppins"/>
                <a:sym typeface="Poppins"/>
              </a:defRPr>
            </a:pPr>
          </a:p>
          <a:p>
            <a:pPr lvl="1" marL="690880" indent="-345440" algn="ctr">
              <a:lnSpc>
                <a:spcPts val="4400"/>
              </a:lnSpc>
              <a:buSzPct val="100000"/>
              <a:buFont typeface="Arial"/>
              <a:buChar char="•"/>
              <a:defRPr sz="3200">
                <a:solidFill>
                  <a:srgbClr val="FFFFFF"/>
                </a:solidFill>
                <a:latin typeface="Poppins"/>
                <a:ea typeface="Poppins"/>
                <a:cs typeface="Poppins"/>
                <a:sym typeface="Poppins"/>
              </a:defRPr>
            </a:pPr>
            <a:r>
              <a:t>AI Model Development :Develop machine learning models for adaptive study planning and personalized recommendations.</a:t>
            </a:r>
          </a:p>
        </p:txBody>
      </p:sp>
      <p:sp>
        <p:nvSpPr>
          <p:cNvPr id="203" name="Freeform 5"/>
          <p:cNvSpPr/>
          <p:nvPr/>
        </p:nvSpPr>
        <p:spPr>
          <a:xfrm>
            <a:off x="-1332364"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204" name="Freeform 8"/>
          <p:cNvSpPr/>
          <p:nvPr/>
        </p:nvSpPr>
        <p:spPr>
          <a:xfrm>
            <a:off x="14898236" y="-2093073"/>
            <a:ext cx="4722128" cy="4186146"/>
          </a:xfrm>
          <a:custGeom>
            <a:avLst/>
            <a:gdLst/>
            <a:ahLst/>
            <a:cxnLst>
              <a:cxn ang="0">
                <a:pos x="wd2" y="hd2"/>
              </a:cxn>
              <a:cxn ang="5400000">
                <a:pos x="wd2" y="hd2"/>
              </a:cxn>
              <a:cxn ang="10800000">
                <a:pos x="wd2" y="hd2"/>
              </a:cxn>
              <a:cxn ang="16200000">
                <a:pos x="wd2" y="hd2"/>
              </a:cxn>
            </a:cxnLst>
            <a:rect l="0" t="0" r="r" b="b"/>
            <a:pathLst>
              <a:path w="21405" h="21600" fill="norm" stroke="1" extrusionOk="0">
                <a:moveTo>
                  <a:pt x="21114" y="12032"/>
                </a:moveTo>
                <a:lnTo>
                  <a:pt x="16853" y="20368"/>
                </a:lnTo>
                <a:cubicBezTo>
                  <a:pt x="16463" y="21131"/>
                  <a:pt x="15746" y="21600"/>
                  <a:pt x="14971" y="21600"/>
                </a:cubicBezTo>
                <a:lnTo>
                  <a:pt x="6435" y="21600"/>
                </a:lnTo>
                <a:cubicBezTo>
                  <a:pt x="5660" y="21600"/>
                  <a:pt x="4943" y="21131"/>
                  <a:pt x="4553" y="20368"/>
                </a:cubicBezTo>
                <a:lnTo>
                  <a:pt x="292" y="12032"/>
                </a:lnTo>
                <a:cubicBezTo>
                  <a:pt x="-97" y="11270"/>
                  <a:pt x="-97" y="10330"/>
                  <a:pt x="292" y="9568"/>
                </a:cubicBezTo>
                <a:lnTo>
                  <a:pt x="4553" y="1232"/>
                </a:lnTo>
                <a:cubicBezTo>
                  <a:pt x="4943" y="469"/>
                  <a:pt x="5660" y="0"/>
                  <a:pt x="6435" y="0"/>
                </a:cubicBezTo>
                <a:lnTo>
                  <a:pt x="14971" y="0"/>
                </a:lnTo>
                <a:cubicBezTo>
                  <a:pt x="15746" y="0"/>
                  <a:pt x="16463" y="469"/>
                  <a:pt x="16853" y="1232"/>
                </a:cubicBezTo>
                <a:lnTo>
                  <a:pt x="21114" y="9568"/>
                </a:lnTo>
                <a:cubicBezTo>
                  <a:pt x="21503" y="10330"/>
                  <a:pt x="21503" y="11270"/>
                  <a:pt x="21114" y="12032"/>
                </a:cubicBezTo>
                <a:close/>
              </a:path>
            </a:pathLst>
          </a:custGeom>
          <a:solidFill>
            <a:srgbClr val="E2C507"/>
          </a:solidFill>
          <a:ln w="12700">
            <a:miter lim="400000"/>
          </a:ln>
        </p:spPr>
        <p:txBody>
          <a:bodyPr lIns="45719" rIns="45719"/>
          <a:lstStyle/>
          <a:p>
            <a:pPr/>
          </a:p>
        </p:txBody>
      </p:sp>
      <p:sp>
        <p:nvSpPr>
          <p:cNvPr id="205" name="Freeform 11"/>
          <p:cNvSpPr/>
          <p:nvPr/>
        </p:nvSpPr>
        <p:spPr>
          <a:xfrm>
            <a:off x="1231948" y="1028700"/>
            <a:ext cx="1949853"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206" name="Freeform 14"/>
          <p:cNvSpPr/>
          <p:nvPr/>
        </p:nvSpPr>
        <p:spPr>
          <a:xfrm>
            <a:off x="15110311" y="1028700"/>
            <a:ext cx="1949852" cy="1741894"/>
          </a:xfrm>
          <a:custGeom>
            <a:avLst/>
            <a:gdLst/>
            <a:ahLst/>
            <a:cxnLst>
              <a:cxn ang="0">
                <a:pos x="wd2" y="hd2"/>
              </a:cxn>
              <a:cxn ang="5400000">
                <a:pos x="wd2" y="hd2"/>
              </a:cxn>
              <a:cxn ang="10800000">
                <a:pos x="wd2" y="hd2"/>
              </a:cxn>
              <a:cxn ang="16200000">
                <a:pos x="wd2" y="hd2"/>
              </a:cxn>
            </a:cxnLst>
            <a:rect l="0" t="0" r="r" b="b"/>
            <a:pathLst>
              <a:path w="21357" h="21600" fill="norm" stroke="1" extrusionOk="0">
                <a:moveTo>
                  <a:pt x="20992" y="12331"/>
                </a:moveTo>
                <a:lnTo>
                  <a:pt x="17015" y="20069"/>
                </a:lnTo>
                <a:cubicBezTo>
                  <a:pt x="16528" y="21017"/>
                  <a:pt x="15632" y="21600"/>
                  <a:pt x="14663" y="21600"/>
                </a:cubicBezTo>
                <a:lnTo>
                  <a:pt x="6693" y="21600"/>
                </a:lnTo>
                <a:cubicBezTo>
                  <a:pt x="5724" y="21600"/>
                  <a:pt x="4828" y="21017"/>
                  <a:pt x="4341" y="20069"/>
                </a:cubicBezTo>
                <a:lnTo>
                  <a:pt x="364" y="12331"/>
                </a:lnTo>
                <a:cubicBezTo>
                  <a:pt x="-122" y="11385"/>
                  <a:pt x="-122" y="10215"/>
                  <a:pt x="364" y="9269"/>
                </a:cubicBezTo>
                <a:lnTo>
                  <a:pt x="4341" y="1531"/>
                </a:lnTo>
                <a:cubicBezTo>
                  <a:pt x="4828" y="583"/>
                  <a:pt x="5724" y="0"/>
                  <a:pt x="6693" y="0"/>
                </a:cubicBezTo>
                <a:lnTo>
                  <a:pt x="14663" y="0"/>
                </a:lnTo>
                <a:cubicBezTo>
                  <a:pt x="15632" y="0"/>
                  <a:pt x="16528" y="583"/>
                  <a:pt x="17015" y="1531"/>
                </a:cubicBezTo>
                <a:lnTo>
                  <a:pt x="20992" y="9269"/>
                </a:lnTo>
                <a:cubicBezTo>
                  <a:pt x="21478" y="10215"/>
                  <a:pt x="21478" y="11385"/>
                  <a:pt x="20992" y="12331"/>
                </a:cubicBezTo>
                <a:close/>
              </a:path>
            </a:pathLst>
          </a:custGeom>
          <a:solidFill>
            <a:srgbClr val="000000">
              <a:alpha val="0"/>
            </a:srgbClr>
          </a:solidFill>
          <a:ln w="57150" cap="sq">
            <a:solidFill>
              <a:srgbClr val="FFFFFF"/>
            </a:solidFill>
            <a:miter/>
          </a:ln>
        </p:spPr>
        <p:txBody>
          <a:bodyPr lIns="45719" rIns="45719"/>
          <a:lstStyle/>
          <a:p>
            <a:pPr/>
          </a:p>
        </p:txBody>
      </p:sp>
      <p:sp>
        <p:nvSpPr>
          <p:cNvPr id="207" name="Freeform 17"/>
          <p:cNvSpPr/>
          <p:nvPr/>
        </p:nvSpPr>
        <p:spPr>
          <a:xfrm rot="16200000">
            <a:off x="9083167" y="-2978249"/>
            <a:ext cx="121667" cy="10895121"/>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208" name="Freeform 20"/>
          <p:cNvSpPr/>
          <p:nvPr/>
        </p:nvSpPr>
        <p:spPr>
          <a:xfrm rot="16200000">
            <a:off x="9083935" y="689485"/>
            <a:ext cx="120127" cy="18287996"/>
          </a:xfrm>
          <a:prstGeom prst="rect">
            <a:avLst/>
          </a:prstGeom>
          <a:gradFill>
            <a:gsLst>
              <a:gs pos="0">
                <a:srgbClr val="E2C507">
                  <a:alpha val="0"/>
                </a:srgbClr>
              </a:gs>
              <a:gs pos="50000">
                <a:srgbClr val="E2C507"/>
              </a:gs>
              <a:gs pos="100000">
                <a:srgbClr val="E2C507">
                  <a:alpha val="0"/>
                </a:srgbClr>
              </a:gs>
            </a:gsLst>
            <a:lin ang="5400000"/>
          </a:gradFill>
          <a:ln w="12700">
            <a:miter lim="400000"/>
          </a:ln>
        </p:spPr>
        <p:txBody>
          <a:bodyPr lIns="45719" rIns="45719"/>
          <a:lstStyle/>
          <a:p>
            <a:pPr/>
          </a:p>
        </p:txBody>
      </p:sp>
      <p:sp>
        <p:nvSpPr>
          <p:cNvPr id="209" name="Freeform 62"/>
          <p:cNvSpPr/>
          <p:nvPr/>
        </p:nvSpPr>
        <p:spPr>
          <a:xfrm>
            <a:off x="14576685" y="9553491"/>
            <a:ext cx="3711315" cy="771609"/>
          </a:xfrm>
          <a:prstGeom prst="rect">
            <a:avLst/>
          </a:prstGeom>
          <a:blipFill>
            <a:blip r:embed="rId2"/>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