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1"/>
  </p:notesMasterIdLst>
  <p:sldIdLst>
    <p:sldId id="285" r:id="rId2"/>
    <p:sldId id="258" r:id="rId3"/>
    <p:sldId id="257" r:id="rId4"/>
    <p:sldId id="265" r:id="rId5"/>
    <p:sldId id="276" r:id="rId6"/>
    <p:sldId id="279" r:id="rId7"/>
    <p:sldId id="280" r:id="rId8"/>
    <p:sldId id="281" r:id="rId9"/>
    <p:sldId id="274" r:id="rId10"/>
    <p:sldId id="282" r:id="rId11"/>
    <p:sldId id="283" r:id="rId12"/>
    <p:sldId id="266" r:id="rId13"/>
    <p:sldId id="261" r:id="rId14"/>
    <p:sldId id="262" r:id="rId15"/>
    <p:sldId id="277" r:id="rId16"/>
    <p:sldId id="263" r:id="rId17"/>
    <p:sldId id="284"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7FD"/>
    <a:srgbClr val="C1F1FB"/>
    <a:srgbClr val="9EE8F8"/>
    <a:srgbClr val="41A2D4"/>
    <a:srgbClr val="0A9396"/>
    <a:srgbClr val="BB3E03"/>
    <a:srgbClr val="005F73"/>
    <a:srgbClr val="001219"/>
    <a:srgbClr val="CA6702"/>
    <a:srgbClr val="EE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FD4AC-4AE5-44EA-997C-7DD31EFB91D1}" type="datetimeFigureOut">
              <a:rPr lang="en-GB" smtClean="0"/>
              <a:t>29/02/2024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1C1B-474B-4ADD-9B10-E2086E0586E1}" type="slidenum">
              <a:rPr lang="en-GB" smtClean="0"/>
              <a:t>‹#›</a:t>
            </a:fld>
            <a:endParaRPr lang="en-GB"/>
          </a:p>
        </p:txBody>
      </p:sp>
    </p:spTree>
    <p:extLst>
      <p:ext uri="{BB962C8B-B14F-4D97-AF65-F5344CB8AC3E}">
        <p14:creationId xmlns:p14="http://schemas.microsoft.com/office/powerpoint/2010/main" val="42840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735A-DCD2-F858-5D32-C3F8AF26C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12AAB9-88CB-7BAB-D8B6-C1239F383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43C29C-0CEF-81F3-976F-A14C7D335B7D}"/>
              </a:ext>
            </a:extLst>
          </p:cNvPr>
          <p:cNvSpPr>
            <a:spLocks noGrp="1"/>
          </p:cNvSpPr>
          <p:nvPr>
            <p:ph type="dt" sz="half" idx="10"/>
          </p:nvPr>
        </p:nvSpPr>
        <p:spPr/>
        <p:txBody>
          <a:bodyPr/>
          <a:lstStyle/>
          <a:p>
            <a:fld id="{54CE7B6C-EDE8-45C2-B52D-17B6466ACBEE}" type="datetime1">
              <a:rPr lang="en-US" smtClean="0"/>
              <a:t>2/29/2024</a:t>
            </a:fld>
            <a:endParaRPr lang="en-US" dirty="0"/>
          </a:p>
        </p:txBody>
      </p:sp>
      <p:sp>
        <p:nvSpPr>
          <p:cNvPr id="5" name="Footer Placeholder 4">
            <a:extLst>
              <a:ext uri="{FF2B5EF4-FFF2-40B4-BE49-F238E27FC236}">
                <a16:creationId xmlns:a16="http://schemas.microsoft.com/office/drawing/2014/main" id="{50DAB6F1-34FA-7F2E-A89F-349B8D1E5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54D186-D5DA-FFF9-9247-16AA9DCBD75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11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C0C3-6825-C89D-0C16-7D2F56062D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006B5D-15E7-269A-671B-A8341D8C4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841D42-2FAA-B5D7-3C08-8CE31010C8AE}"/>
              </a:ext>
            </a:extLst>
          </p:cNvPr>
          <p:cNvSpPr>
            <a:spLocks noGrp="1"/>
          </p:cNvSpPr>
          <p:nvPr>
            <p:ph type="dt" sz="half" idx="10"/>
          </p:nvPr>
        </p:nvSpPr>
        <p:spPr/>
        <p:txBody>
          <a:bodyPr/>
          <a:lstStyle/>
          <a:p>
            <a:fld id="{5DDE1F58-F193-4A5E-8711-BB28AA1DE7B4}" type="datetime1">
              <a:rPr lang="en-US" smtClean="0"/>
              <a:t>2/29/2024</a:t>
            </a:fld>
            <a:endParaRPr lang="en-US" dirty="0"/>
          </a:p>
        </p:txBody>
      </p:sp>
      <p:sp>
        <p:nvSpPr>
          <p:cNvPr id="5" name="Footer Placeholder 4">
            <a:extLst>
              <a:ext uri="{FF2B5EF4-FFF2-40B4-BE49-F238E27FC236}">
                <a16:creationId xmlns:a16="http://schemas.microsoft.com/office/drawing/2014/main" id="{34D23C72-84AF-44DC-3FAD-E9872E17D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D6988-82FB-10C9-643C-B04BD69606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741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931D7-E7E5-5A15-8539-8D5B98EFC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C23A07-8807-5ADE-DC4F-1F05D9A13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09AC19-86F8-7E95-CFAD-BD9A44BBEBA9}"/>
              </a:ext>
            </a:extLst>
          </p:cNvPr>
          <p:cNvSpPr>
            <a:spLocks noGrp="1"/>
          </p:cNvSpPr>
          <p:nvPr>
            <p:ph type="dt" sz="half" idx="10"/>
          </p:nvPr>
        </p:nvSpPr>
        <p:spPr/>
        <p:txBody>
          <a:bodyPr/>
          <a:lstStyle/>
          <a:p>
            <a:fld id="{975895A2-795C-4B65-AE66-D5EA058D4C10}" type="datetime1">
              <a:rPr lang="en-US" smtClean="0"/>
              <a:t>2/29/2024</a:t>
            </a:fld>
            <a:endParaRPr lang="en-US" dirty="0"/>
          </a:p>
        </p:txBody>
      </p:sp>
      <p:sp>
        <p:nvSpPr>
          <p:cNvPr id="5" name="Footer Placeholder 4">
            <a:extLst>
              <a:ext uri="{FF2B5EF4-FFF2-40B4-BE49-F238E27FC236}">
                <a16:creationId xmlns:a16="http://schemas.microsoft.com/office/drawing/2014/main" id="{CC1ECB94-456D-085C-99FC-939C3FC3A9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C6EBF0-5611-A52A-3CDE-383985B5D52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232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86AB-A566-A5A4-D002-3268D6F010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C6224F-5FC0-E5CF-77E9-90E564EA6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628833-B7DD-B1A7-EDD2-2CBFF791B658}"/>
              </a:ext>
            </a:extLst>
          </p:cNvPr>
          <p:cNvSpPr>
            <a:spLocks noGrp="1"/>
          </p:cNvSpPr>
          <p:nvPr>
            <p:ph type="dt" sz="half" idx="10"/>
          </p:nvPr>
        </p:nvSpPr>
        <p:spPr/>
        <p:txBody>
          <a:bodyPr/>
          <a:lstStyle/>
          <a:p>
            <a:fld id="{53CA8B97-0631-41F8-AC13-36883B5ADFA0}" type="datetime1">
              <a:rPr lang="en-US" smtClean="0"/>
              <a:t>2/29/2024</a:t>
            </a:fld>
            <a:endParaRPr lang="en-US" dirty="0"/>
          </a:p>
        </p:txBody>
      </p:sp>
      <p:sp>
        <p:nvSpPr>
          <p:cNvPr id="5" name="Footer Placeholder 4">
            <a:extLst>
              <a:ext uri="{FF2B5EF4-FFF2-40B4-BE49-F238E27FC236}">
                <a16:creationId xmlns:a16="http://schemas.microsoft.com/office/drawing/2014/main" id="{53D52862-C1A6-A722-0387-036B81CF68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4AAE52-3260-E778-B8EB-5F458C760A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336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CF63-2AF2-FD44-8BFF-6DFAD412A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DB0F9F-A778-C045-BB5F-44DF67FFA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A674E-DDEB-6353-F9BE-72C3CD50A9EF}"/>
              </a:ext>
            </a:extLst>
          </p:cNvPr>
          <p:cNvSpPr>
            <a:spLocks noGrp="1"/>
          </p:cNvSpPr>
          <p:nvPr>
            <p:ph type="dt" sz="half" idx="10"/>
          </p:nvPr>
        </p:nvSpPr>
        <p:spPr/>
        <p:txBody>
          <a:bodyPr/>
          <a:lstStyle/>
          <a:p>
            <a:fld id="{3A2017B8-8F86-40FA-BCF0-1CFC2D4AAAB0}" type="datetime1">
              <a:rPr lang="en-US" smtClean="0"/>
              <a:t>2/29/2024</a:t>
            </a:fld>
            <a:endParaRPr lang="en-US" dirty="0"/>
          </a:p>
        </p:txBody>
      </p:sp>
      <p:sp>
        <p:nvSpPr>
          <p:cNvPr id="5" name="Footer Placeholder 4">
            <a:extLst>
              <a:ext uri="{FF2B5EF4-FFF2-40B4-BE49-F238E27FC236}">
                <a16:creationId xmlns:a16="http://schemas.microsoft.com/office/drawing/2014/main" id="{B50CDFF1-512C-3A3A-D81E-61DACD686D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3B4C3D-54FD-005B-2B94-967C61BD4BB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55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F32E-D101-F18A-2386-623515F3B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D071A8-4988-7CB3-726D-32BA53CF9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E16BCD-0B31-1E8A-7409-4FCCEF45D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3B0189-87BC-EA6B-DDB2-DE1558B47446}"/>
              </a:ext>
            </a:extLst>
          </p:cNvPr>
          <p:cNvSpPr>
            <a:spLocks noGrp="1"/>
          </p:cNvSpPr>
          <p:nvPr>
            <p:ph type="dt" sz="half" idx="10"/>
          </p:nvPr>
        </p:nvSpPr>
        <p:spPr/>
        <p:txBody>
          <a:bodyPr/>
          <a:lstStyle/>
          <a:p>
            <a:fld id="{C65320BF-2EA2-400C-8D06-6D83A7EEE037}" type="datetime1">
              <a:rPr lang="en-US" smtClean="0"/>
              <a:t>2/29/2024</a:t>
            </a:fld>
            <a:endParaRPr lang="en-US" dirty="0"/>
          </a:p>
        </p:txBody>
      </p:sp>
      <p:sp>
        <p:nvSpPr>
          <p:cNvPr id="6" name="Footer Placeholder 5">
            <a:extLst>
              <a:ext uri="{FF2B5EF4-FFF2-40B4-BE49-F238E27FC236}">
                <a16:creationId xmlns:a16="http://schemas.microsoft.com/office/drawing/2014/main" id="{75081C14-7AAF-CFA3-064A-2520CE3FAF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6CA9E5-0446-7CB5-8060-0F4FB155C54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92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1B37-AB29-33CB-9DC6-B513930185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6CC3FA-2D96-7857-EC4C-2AE2372F2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F82F6-0155-5243-0441-7272B3A7C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2269AF-0BCA-E7C3-B360-3FFF1179C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C5603-B5C4-7005-5177-10BC3D4AE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5B2919-D4A6-099C-0979-2D4B3C019689}"/>
              </a:ext>
            </a:extLst>
          </p:cNvPr>
          <p:cNvSpPr>
            <a:spLocks noGrp="1"/>
          </p:cNvSpPr>
          <p:nvPr>
            <p:ph type="dt" sz="half" idx="10"/>
          </p:nvPr>
        </p:nvSpPr>
        <p:spPr/>
        <p:txBody>
          <a:bodyPr/>
          <a:lstStyle/>
          <a:p>
            <a:fld id="{CD16AE1E-83F4-4388-AD44-3DCD224CF556}" type="datetime1">
              <a:rPr lang="en-US" smtClean="0"/>
              <a:t>2/29/2024</a:t>
            </a:fld>
            <a:endParaRPr lang="en-US" dirty="0"/>
          </a:p>
        </p:txBody>
      </p:sp>
      <p:sp>
        <p:nvSpPr>
          <p:cNvPr id="8" name="Footer Placeholder 7">
            <a:extLst>
              <a:ext uri="{FF2B5EF4-FFF2-40B4-BE49-F238E27FC236}">
                <a16:creationId xmlns:a16="http://schemas.microsoft.com/office/drawing/2014/main" id="{8613D8C5-6331-B336-B264-E17A99E13B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D49C43-10CF-14E0-C7FC-77B70B05FBB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47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3B3B-5E60-217F-99C2-FCDEB086A4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EFE897-78C2-4127-D2E3-1305C12632F3}"/>
              </a:ext>
            </a:extLst>
          </p:cNvPr>
          <p:cNvSpPr>
            <a:spLocks noGrp="1"/>
          </p:cNvSpPr>
          <p:nvPr>
            <p:ph type="dt" sz="half" idx="10"/>
          </p:nvPr>
        </p:nvSpPr>
        <p:spPr/>
        <p:txBody>
          <a:bodyPr/>
          <a:lstStyle/>
          <a:p>
            <a:fld id="{27411C9F-31DA-44A7-BDAE-A27E987F00B3}" type="datetime1">
              <a:rPr lang="en-US" smtClean="0"/>
              <a:t>2/29/2024</a:t>
            </a:fld>
            <a:endParaRPr lang="en-US" dirty="0"/>
          </a:p>
        </p:txBody>
      </p:sp>
      <p:sp>
        <p:nvSpPr>
          <p:cNvPr id="4" name="Footer Placeholder 3">
            <a:extLst>
              <a:ext uri="{FF2B5EF4-FFF2-40B4-BE49-F238E27FC236}">
                <a16:creationId xmlns:a16="http://schemas.microsoft.com/office/drawing/2014/main" id="{8F8A0158-6D60-8F04-CCE2-D8B9235D2C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A03EB5-5200-0E78-250D-11B16D8072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403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4E025-332E-E6BA-7DBB-7EB822A2FF42}"/>
              </a:ext>
            </a:extLst>
          </p:cNvPr>
          <p:cNvSpPr>
            <a:spLocks noGrp="1"/>
          </p:cNvSpPr>
          <p:nvPr>
            <p:ph type="dt" sz="half" idx="10"/>
          </p:nvPr>
        </p:nvSpPr>
        <p:spPr/>
        <p:txBody>
          <a:bodyPr/>
          <a:lstStyle/>
          <a:p>
            <a:fld id="{690CB18E-C54E-4904-AAEC-F7A0E16A7FE1}" type="datetime1">
              <a:rPr lang="en-US" smtClean="0"/>
              <a:t>2/29/2024</a:t>
            </a:fld>
            <a:endParaRPr lang="en-US" dirty="0"/>
          </a:p>
        </p:txBody>
      </p:sp>
      <p:sp>
        <p:nvSpPr>
          <p:cNvPr id="3" name="Footer Placeholder 2">
            <a:extLst>
              <a:ext uri="{FF2B5EF4-FFF2-40B4-BE49-F238E27FC236}">
                <a16:creationId xmlns:a16="http://schemas.microsoft.com/office/drawing/2014/main" id="{4AFC0BDA-B663-EEE8-D78D-92000CC750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CFBDC-7E34-21B1-7684-AE878019BFF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71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272A-7E9F-BAC3-EF8C-F3A6CD2F8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087BC9-962F-566A-E418-011CE8F5D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9494F1-DB27-7BD1-D92D-93DAA7CA2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FDB76-198E-5F31-D796-27C3E0440D47}"/>
              </a:ext>
            </a:extLst>
          </p:cNvPr>
          <p:cNvSpPr>
            <a:spLocks noGrp="1"/>
          </p:cNvSpPr>
          <p:nvPr>
            <p:ph type="dt" sz="half" idx="10"/>
          </p:nvPr>
        </p:nvSpPr>
        <p:spPr/>
        <p:txBody>
          <a:bodyPr/>
          <a:lstStyle/>
          <a:p>
            <a:fld id="{592843AB-A01B-4616-A033-0EC0A391CE6B}" type="datetime1">
              <a:rPr lang="en-US" smtClean="0"/>
              <a:t>2/29/2024</a:t>
            </a:fld>
            <a:endParaRPr lang="en-US" dirty="0"/>
          </a:p>
        </p:txBody>
      </p:sp>
      <p:sp>
        <p:nvSpPr>
          <p:cNvPr id="6" name="Footer Placeholder 5">
            <a:extLst>
              <a:ext uri="{FF2B5EF4-FFF2-40B4-BE49-F238E27FC236}">
                <a16:creationId xmlns:a16="http://schemas.microsoft.com/office/drawing/2014/main" id="{27AB4D32-2A82-B994-0DED-8B1D51A7C6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EE0AF7-85B0-BDE6-337E-089B58D55B3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3402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5E1C-6072-3FDD-4CC9-404A61D0A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235FEB-04E1-E3AA-0494-C8529A4EC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B98DF2-47A8-5994-2B9A-30E32E77B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72A0C-E913-CA59-D4A8-14612FBA20B6}"/>
              </a:ext>
            </a:extLst>
          </p:cNvPr>
          <p:cNvSpPr>
            <a:spLocks noGrp="1"/>
          </p:cNvSpPr>
          <p:nvPr>
            <p:ph type="dt" sz="half" idx="10"/>
          </p:nvPr>
        </p:nvSpPr>
        <p:spPr/>
        <p:txBody>
          <a:bodyPr/>
          <a:lstStyle/>
          <a:p>
            <a:fld id="{A2ED9800-9A77-48CB-BE2F-5CE03DE792B1}" type="datetime1">
              <a:rPr lang="en-US" smtClean="0"/>
              <a:t>2/29/2024</a:t>
            </a:fld>
            <a:endParaRPr lang="en-US" dirty="0"/>
          </a:p>
        </p:txBody>
      </p:sp>
      <p:sp>
        <p:nvSpPr>
          <p:cNvPr id="6" name="Footer Placeholder 5">
            <a:extLst>
              <a:ext uri="{FF2B5EF4-FFF2-40B4-BE49-F238E27FC236}">
                <a16:creationId xmlns:a16="http://schemas.microsoft.com/office/drawing/2014/main" id="{F896FDDD-045B-1768-661E-900E54FD348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5A38166-3456-060F-5055-3480C604E70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681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99C90-F5F2-3144-490A-64239DFB9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3179E2-E63D-6F40-194D-D7957D60E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9BA354-4D36-1BAC-54C6-C09470541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C2198-2381-4EF7-B21E-9801301385FF}" type="datetime1">
              <a:rPr lang="en-US" smtClean="0"/>
              <a:t>2/29/2024</a:t>
            </a:fld>
            <a:endParaRPr lang="en-US" dirty="0"/>
          </a:p>
        </p:txBody>
      </p:sp>
      <p:sp>
        <p:nvSpPr>
          <p:cNvPr id="5" name="Footer Placeholder 4">
            <a:extLst>
              <a:ext uri="{FF2B5EF4-FFF2-40B4-BE49-F238E27FC236}">
                <a16:creationId xmlns:a16="http://schemas.microsoft.com/office/drawing/2014/main" id="{0383D5B9-34E4-D89E-04F7-144B853EA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DA4C9B-4045-22B4-3FB5-CEF686955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396033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rN0GCs4Y_wWUwefNaTkJTgPD6Hf4g49QyasLJmF8JhA/edit?usp=sharing"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4EF522-3F06-0082-1AC4-D5112ADA9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53804">
            <a:off x="6248275" y="1904021"/>
            <a:ext cx="5374716" cy="3360916"/>
          </a:xfrm>
          <a:prstGeom prst="rect">
            <a:avLst/>
          </a:prstGeom>
        </p:spPr>
      </p:pic>
      <p:pic>
        <p:nvPicPr>
          <p:cNvPr id="5" name="Picture 4">
            <a:extLst>
              <a:ext uri="{FF2B5EF4-FFF2-40B4-BE49-F238E27FC236}">
                <a16:creationId xmlns:a16="http://schemas.microsoft.com/office/drawing/2014/main" id="{314D1F2E-E838-B9C1-BFCD-E6E2B0DB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250628">
            <a:off x="5715498" y="1925104"/>
            <a:ext cx="5307284" cy="3318752"/>
          </a:xfrm>
          <a:prstGeom prst="rect">
            <a:avLst/>
          </a:prstGeom>
          <a:effectLst>
            <a:glow rad="12700">
              <a:schemeClr val="tx1">
                <a:lumMod val="75000"/>
                <a:lumOff val="25000"/>
              </a:schemeClr>
            </a:glow>
          </a:effectLst>
        </p:spPr>
      </p:pic>
      <p:pic>
        <p:nvPicPr>
          <p:cNvPr id="10" name="Picture 9">
            <a:extLst>
              <a:ext uri="{FF2B5EF4-FFF2-40B4-BE49-F238E27FC236}">
                <a16:creationId xmlns:a16="http://schemas.microsoft.com/office/drawing/2014/main" id="{82E5BD24-A0AE-BC01-79ED-B532D52CA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01987">
            <a:off x="5565104" y="2085538"/>
            <a:ext cx="6246584" cy="3906112"/>
          </a:xfrm>
          <a:prstGeom prst="rect">
            <a:avLst/>
          </a:prstGeom>
          <a:effectLst>
            <a:glow rad="12700">
              <a:schemeClr val="tx1"/>
            </a:glow>
            <a:softEdge rad="0"/>
          </a:effectLst>
        </p:spPr>
      </p:pic>
      <p:sp>
        <p:nvSpPr>
          <p:cNvPr id="4" name="Title 1">
            <a:extLst>
              <a:ext uri="{FF2B5EF4-FFF2-40B4-BE49-F238E27FC236}">
                <a16:creationId xmlns:a16="http://schemas.microsoft.com/office/drawing/2014/main" id="{4FFEA1BC-C546-7F79-CFF5-2320D4CF34C4}"/>
              </a:ext>
            </a:extLst>
          </p:cNvPr>
          <p:cNvSpPr txBox="1">
            <a:spLocks/>
          </p:cNvSpPr>
          <p:nvPr/>
        </p:nvSpPr>
        <p:spPr>
          <a:xfrm>
            <a:off x="984765" y="625134"/>
            <a:ext cx="4922917" cy="31727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b="1" dirty="0">
                <a:latin typeface="Tw Cen MT" panose="020B0602020104020603" pitchFamily="34" charset="0"/>
              </a:rPr>
              <a:t>CARNIVAL CRUISES</a:t>
            </a:r>
          </a:p>
        </p:txBody>
      </p:sp>
      <p:sp>
        <p:nvSpPr>
          <p:cNvPr id="9" name="TextBox 8">
            <a:extLst>
              <a:ext uri="{FF2B5EF4-FFF2-40B4-BE49-F238E27FC236}">
                <a16:creationId xmlns:a16="http://schemas.microsoft.com/office/drawing/2014/main" id="{D5221C36-3C00-1E9C-1559-2EC2017E256A}"/>
              </a:ext>
            </a:extLst>
          </p:cNvPr>
          <p:cNvSpPr txBox="1"/>
          <p:nvPr/>
        </p:nvSpPr>
        <p:spPr>
          <a:xfrm>
            <a:off x="1042096" y="3225391"/>
            <a:ext cx="4109238" cy="707886"/>
          </a:xfrm>
          <a:prstGeom prst="rect">
            <a:avLst/>
          </a:prstGeom>
          <a:noFill/>
        </p:spPr>
        <p:txBody>
          <a:bodyPr wrap="square">
            <a:spAutoFit/>
          </a:bodyPr>
          <a:lstStyle/>
          <a:p>
            <a:r>
              <a:rPr lang="en-GB" sz="2000" b="1" dirty="0">
                <a:solidFill>
                  <a:schemeClr val="tx1">
                    <a:lumMod val="75000"/>
                    <a:lumOff val="25000"/>
                  </a:schemeClr>
                </a:solidFill>
                <a:latin typeface="Tw Cen MT" panose="020B0602020104020603" pitchFamily="34" charset="0"/>
              </a:rPr>
              <a:t>Case Study: </a:t>
            </a:r>
            <a:r>
              <a:rPr lang="en-GB" sz="2000" dirty="0">
                <a:solidFill>
                  <a:schemeClr val="tx1">
                    <a:lumMod val="75000"/>
                    <a:lumOff val="25000"/>
                  </a:schemeClr>
                </a:solidFill>
                <a:latin typeface="Tw Cen MT" panose="020B0602020104020603" pitchFamily="34" charset="0"/>
              </a:rPr>
              <a:t>World Cruise 2025</a:t>
            </a:r>
          </a:p>
          <a:p>
            <a:r>
              <a:rPr lang="en-GB" sz="2000" dirty="0">
                <a:solidFill>
                  <a:schemeClr val="tx1">
                    <a:lumMod val="75000"/>
                    <a:lumOff val="25000"/>
                  </a:schemeClr>
                </a:solidFill>
                <a:latin typeface="Tw Cen MT" panose="020B0602020104020603" pitchFamily="34" charset="0"/>
              </a:rPr>
              <a:t>Revenue Management</a:t>
            </a:r>
            <a:endParaRPr lang="en-GB" sz="2000" dirty="0">
              <a:solidFill>
                <a:schemeClr val="tx1">
                  <a:lumMod val="75000"/>
                  <a:lumOff val="25000"/>
                </a:schemeClr>
              </a:solidFill>
            </a:endParaRPr>
          </a:p>
        </p:txBody>
      </p:sp>
      <p:sp>
        <p:nvSpPr>
          <p:cNvPr id="11" name="TextBox 10">
            <a:extLst>
              <a:ext uri="{FF2B5EF4-FFF2-40B4-BE49-F238E27FC236}">
                <a16:creationId xmlns:a16="http://schemas.microsoft.com/office/drawing/2014/main" id="{4E356382-5415-311D-A0D9-8D0C888C3CA3}"/>
              </a:ext>
            </a:extLst>
          </p:cNvPr>
          <p:cNvSpPr txBox="1"/>
          <p:nvPr/>
        </p:nvSpPr>
        <p:spPr>
          <a:xfrm>
            <a:off x="1042096" y="4255089"/>
            <a:ext cx="4109238" cy="1938992"/>
          </a:xfrm>
          <a:prstGeom prst="rect">
            <a:avLst/>
          </a:prstGeom>
          <a:noFill/>
        </p:spPr>
        <p:txBody>
          <a:bodyPr wrap="square">
            <a:spAutoFit/>
          </a:bodyPr>
          <a:lstStyle/>
          <a:p>
            <a:r>
              <a:rPr lang="en-GB" sz="2000" b="1" dirty="0">
                <a:solidFill>
                  <a:schemeClr val="tx1">
                    <a:lumMod val="65000"/>
                    <a:lumOff val="35000"/>
                  </a:schemeClr>
                </a:solidFill>
                <a:latin typeface="Tw Cen MT" panose="020B0602020104020603" pitchFamily="34" charset="0"/>
              </a:rPr>
              <a:t>Chetana Mane</a:t>
            </a:r>
          </a:p>
          <a:p>
            <a:r>
              <a:rPr lang="en-GB" sz="2000" b="1" dirty="0">
                <a:solidFill>
                  <a:schemeClr val="tx1">
                    <a:lumMod val="65000"/>
                    <a:lumOff val="35000"/>
                  </a:schemeClr>
                </a:solidFill>
                <a:latin typeface="Tw Cen MT" panose="020B0602020104020603" pitchFamily="34" charset="0"/>
              </a:rPr>
              <a:t>Kishore Rajendra</a:t>
            </a:r>
          </a:p>
          <a:p>
            <a:r>
              <a:rPr lang="en-GB" sz="2000" b="1" dirty="0">
                <a:solidFill>
                  <a:schemeClr val="tx1">
                    <a:lumMod val="65000"/>
                    <a:lumOff val="35000"/>
                  </a:schemeClr>
                </a:solidFill>
                <a:latin typeface="Tw Cen MT" panose="020B0602020104020603" pitchFamily="34" charset="0"/>
              </a:rPr>
              <a:t>Manish Babu Satish Babu</a:t>
            </a:r>
          </a:p>
          <a:p>
            <a:r>
              <a:rPr lang="en-GB" sz="2000" b="1" dirty="0">
                <a:solidFill>
                  <a:schemeClr val="tx1">
                    <a:lumMod val="65000"/>
                    <a:lumOff val="35000"/>
                  </a:schemeClr>
                </a:solidFill>
                <a:latin typeface="Tw Cen MT" panose="020B0602020104020603" pitchFamily="34" charset="0"/>
              </a:rPr>
              <a:t>Sachin Suresh</a:t>
            </a:r>
          </a:p>
          <a:p>
            <a:r>
              <a:rPr lang="en-GB" sz="2000" b="1" dirty="0" err="1">
                <a:solidFill>
                  <a:schemeClr val="tx1">
                    <a:lumMod val="65000"/>
                    <a:lumOff val="35000"/>
                  </a:schemeClr>
                </a:solidFill>
                <a:latin typeface="Tw Cen MT" panose="020B0602020104020603" pitchFamily="34" charset="0"/>
              </a:rPr>
              <a:t>Shriraj</a:t>
            </a:r>
            <a:r>
              <a:rPr lang="en-GB" sz="2000" b="1" dirty="0">
                <a:solidFill>
                  <a:schemeClr val="tx1">
                    <a:lumMod val="65000"/>
                    <a:lumOff val="35000"/>
                  </a:schemeClr>
                </a:solidFill>
                <a:latin typeface="Tw Cen MT" panose="020B0602020104020603" pitchFamily="34" charset="0"/>
              </a:rPr>
              <a:t> Bagade</a:t>
            </a:r>
          </a:p>
          <a:p>
            <a:r>
              <a:rPr lang="en-GB" sz="2000" b="1" dirty="0">
                <a:solidFill>
                  <a:schemeClr val="tx1">
                    <a:lumMod val="65000"/>
                    <a:lumOff val="35000"/>
                  </a:schemeClr>
                </a:solidFill>
                <a:latin typeface="Tw Cen MT" panose="020B0602020104020603" pitchFamily="34" charset="0"/>
              </a:rPr>
              <a:t>Umesh </a:t>
            </a:r>
            <a:r>
              <a:rPr lang="en-GB" sz="2000" b="1" dirty="0" err="1">
                <a:solidFill>
                  <a:schemeClr val="tx1">
                    <a:lumMod val="65000"/>
                    <a:lumOff val="35000"/>
                  </a:schemeClr>
                </a:solidFill>
                <a:latin typeface="Tw Cen MT" panose="020B0602020104020603" pitchFamily="34" charset="0"/>
              </a:rPr>
              <a:t>Uddar</a:t>
            </a:r>
            <a:endParaRPr lang="en-GB" sz="2000" dirty="0">
              <a:solidFill>
                <a:schemeClr val="tx1">
                  <a:lumMod val="65000"/>
                  <a:lumOff val="35000"/>
                </a:schemeClr>
              </a:solidFill>
            </a:endParaRPr>
          </a:p>
        </p:txBody>
      </p:sp>
    </p:spTree>
    <p:extLst>
      <p:ext uri="{BB962C8B-B14F-4D97-AF65-F5344CB8AC3E}">
        <p14:creationId xmlns:p14="http://schemas.microsoft.com/office/powerpoint/2010/main" val="65866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57349-F675-E689-8AF2-98704A5F6DB8}"/>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29B501D-E484-216D-ACB6-0428B27120E8}"/>
              </a:ext>
            </a:extLst>
          </p:cNvPr>
          <p:cNvPicPr>
            <a:picLocks noChangeAspect="1"/>
          </p:cNvPicPr>
          <p:nvPr/>
        </p:nvPicPr>
        <p:blipFill>
          <a:blip r:embed="rId2"/>
          <a:stretch>
            <a:fillRect/>
          </a:stretch>
        </p:blipFill>
        <p:spPr>
          <a:xfrm>
            <a:off x="3465060" y="4315018"/>
            <a:ext cx="5531385" cy="1824549"/>
          </a:xfrm>
          <a:prstGeom prst="rect">
            <a:avLst/>
          </a:prstGeom>
        </p:spPr>
      </p:pic>
      <p:sp>
        <p:nvSpPr>
          <p:cNvPr id="4" name="TextBox 3">
            <a:extLst>
              <a:ext uri="{FF2B5EF4-FFF2-40B4-BE49-F238E27FC236}">
                <a16:creationId xmlns:a16="http://schemas.microsoft.com/office/drawing/2014/main" id="{01A52E0F-2D2B-15CB-D7EC-8D58BC24A77D}"/>
              </a:ext>
            </a:extLst>
          </p:cNvPr>
          <p:cNvSpPr txBox="1"/>
          <p:nvPr/>
        </p:nvSpPr>
        <p:spPr>
          <a:xfrm>
            <a:off x="488481" y="1183959"/>
            <a:ext cx="11235089" cy="337169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GB" b="1" dirty="0">
                <a:latin typeface="Tw Cen MT" panose="020B0602020104020603" pitchFamily="34" charset="0"/>
              </a:rPr>
              <a:t>Calculation of Booking Percentage : </a:t>
            </a:r>
            <a:r>
              <a:rPr lang="en-GB" dirty="0">
                <a:latin typeface="Tw Cen MT" panose="020B0602020104020603" pitchFamily="34" charset="0"/>
              </a:rPr>
              <a:t>The booking percentage for each cabin type (Balcony, Suite, Oceanview, Inside) is calculated for each route based on historical data from WorldCruiseData2024.csv, representing the proportion of passengers booking each cabin type on a particular route.</a:t>
            </a:r>
          </a:p>
          <a:p>
            <a:pPr marL="342900" indent="-342900" algn="just">
              <a:lnSpc>
                <a:spcPct val="150000"/>
              </a:lnSpc>
              <a:buFont typeface="Arial" panose="020B0604020202020204" pitchFamily="34" charset="0"/>
              <a:buChar char="•"/>
            </a:pPr>
            <a:r>
              <a:rPr lang="en-GB" b="1" dirty="0">
                <a:latin typeface="Tw Cen MT" panose="020B0602020104020603" pitchFamily="34" charset="0"/>
              </a:rPr>
              <a:t>Allocation of Passengers for 2025 Demand : </a:t>
            </a:r>
            <a:r>
              <a:rPr lang="en-GB" dirty="0">
                <a:latin typeface="Tw Cen MT" panose="020B0602020104020603" pitchFamily="34" charset="0"/>
              </a:rPr>
              <a:t>The calculated booking percentages are used to allocate passengers for the demand in 2025 for each cabin type. Let's look at one route, for instance: SOU-SOU. Assuming that 811 passengers are allotted for this route in 2025, divided into 485 Balcony seats, 93 Suite seats, 108 Oceanview seats, and 125 Inside seats, these passengers are assigned to the appropriate cabin classes according to booking percentages determined from past statistics.</a:t>
            </a:r>
          </a:p>
        </p:txBody>
      </p:sp>
      <p:sp>
        <p:nvSpPr>
          <p:cNvPr id="5" name="Title 1">
            <a:extLst>
              <a:ext uri="{FF2B5EF4-FFF2-40B4-BE49-F238E27FC236}">
                <a16:creationId xmlns:a16="http://schemas.microsoft.com/office/drawing/2014/main" id="{58AE44A8-E5BD-9E23-364D-CEC9C2485890}"/>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D0D0D"/>
                </a:solidFill>
                <a:latin typeface="Tw Cen MT" panose="020B0602020104020603" pitchFamily="34" charset="0"/>
              </a:rPr>
              <a:t>Ca</a:t>
            </a:r>
            <a:r>
              <a:rPr lang="en-GB" b="1" dirty="0">
                <a:solidFill>
                  <a:srgbClr val="0D0D0D"/>
                </a:solidFill>
                <a:latin typeface="Tw Cen MT" panose="020B0602020104020603" pitchFamily="34" charset="0"/>
              </a:rPr>
              <a:t>bin type Allocation strategy</a:t>
            </a:r>
          </a:p>
        </p:txBody>
      </p:sp>
      <p:sp>
        <p:nvSpPr>
          <p:cNvPr id="13" name="TextBox 12">
            <a:extLst>
              <a:ext uri="{FF2B5EF4-FFF2-40B4-BE49-F238E27FC236}">
                <a16:creationId xmlns:a16="http://schemas.microsoft.com/office/drawing/2014/main" id="{F5120359-A5A8-1C59-B84B-C0C8BD8F3F6C}"/>
              </a:ext>
            </a:extLst>
          </p:cNvPr>
          <p:cNvSpPr txBox="1"/>
          <p:nvPr/>
        </p:nvSpPr>
        <p:spPr>
          <a:xfrm>
            <a:off x="3181949" y="6358895"/>
            <a:ext cx="6683945" cy="369332"/>
          </a:xfrm>
          <a:prstGeom prst="rect">
            <a:avLst/>
          </a:prstGeom>
          <a:noFill/>
        </p:spPr>
        <p:txBody>
          <a:bodyPr wrap="square">
            <a:spAutoFit/>
          </a:bodyPr>
          <a:lstStyle/>
          <a:p>
            <a:r>
              <a:rPr lang="en-GB" b="1" dirty="0">
                <a:latin typeface="Tw Cen MT" panose="020B0602020104020603" pitchFamily="34" charset="0"/>
              </a:rPr>
              <a:t>Example for Percentage Calculation for respective Cabin-Types</a:t>
            </a:r>
          </a:p>
        </p:txBody>
      </p:sp>
      <p:sp>
        <p:nvSpPr>
          <p:cNvPr id="15" name="Slide Number Placeholder 48">
            <a:extLst>
              <a:ext uri="{FF2B5EF4-FFF2-40B4-BE49-F238E27FC236}">
                <a16:creationId xmlns:a16="http://schemas.microsoft.com/office/drawing/2014/main" id="{DE82B9E0-F1E7-BC64-0990-5BE3571C19BF}"/>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10</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23853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9AE2A-E465-BE90-53C3-803DC05ED0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4ADD6C0-2D4F-0293-5A02-3747D5890C6E}"/>
              </a:ext>
            </a:extLst>
          </p:cNvPr>
          <p:cNvSpPr txBox="1"/>
          <p:nvPr/>
        </p:nvSpPr>
        <p:spPr>
          <a:xfrm>
            <a:off x="478856" y="2231798"/>
            <a:ext cx="5305927" cy="337169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b="1" dirty="0">
                <a:latin typeface="Tw Cen MT" panose="020B0602020104020603" pitchFamily="34" charset="0"/>
              </a:rPr>
              <a:t>Distribution of Passengers and Ensuring Full Occupancy : </a:t>
            </a:r>
            <a:r>
              <a:rPr lang="en-US" dirty="0">
                <a:latin typeface="Tw Cen MT" panose="020B0602020104020603" pitchFamily="34" charset="0"/>
              </a:rPr>
              <a:t>Once the allocation is complete for one route, similar calculations are performed for all other routes in the dataset. Each route's demand in 2025 is distributed among the available cabin types according to their booking percentages, ensuring that the overall demand is met while maintaining full occupancy for each route.</a:t>
            </a:r>
            <a:endParaRPr lang="en-GB" dirty="0">
              <a:latin typeface="Tw Cen MT" panose="020B0602020104020603" pitchFamily="34" charset="0"/>
            </a:endParaRPr>
          </a:p>
        </p:txBody>
      </p:sp>
      <p:sp>
        <p:nvSpPr>
          <p:cNvPr id="5" name="Title 1">
            <a:extLst>
              <a:ext uri="{FF2B5EF4-FFF2-40B4-BE49-F238E27FC236}">
                <a16:creationId xmlns:a16="http://schemas.microsoft.com/office/drawing/2014/main" id="{C42D970E-D1F8-2DD1-8A95-24282C861E58}"/>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D0D0D"/>
                </a:solidFill>
                <a:latin typeface="Tw Cen MT" panose="020B0602020104020603" pitchFamily="34" charset="0"/>
              </a:rPr>
              <a:t>Ca</a:t>
            </a:r>
            <a:r>
              <a:rPr lang="en-GB" b="1" dirty="0">
                <a:solidFill>
                  <a:srgbClr val="0D0D0D"/>
                </a:solidFill>
                <a:latin typeface="Tw Cen MT" panose="020B0602020104020603" pitchFamily="34" charset="0"/>
              </a:rPr>
              <a:t>bin type Allocation strategy</a:t>
            </a:r>
          </a:p>
        </p:txBody>
      </p:sp>
      <p:pic>
        <p:nvPicPr>
          <p:cNvPr id="3" name="Picture 2">
            <a:extLst>
              <a:ext uri="{FF2B5EF4-FFF2-40B4-BE49-F238E27FC236}">
                <a16:creationId xmlns:a16="http://schemas.microsoft.com/office/drawing/2014/main" id="{23061D97-8B08-1A22-C81F-8061B1BFCB42}"/>
              </a:ext>
            </a:extLst>
          </p:cNvPr>
          <p:cNvPicPr>
            <a:picLocks noChangeAspect="1"/>
          </p:cNvPicPr>
          <p:nvPr/>
        </p:nvPicPr>
        <p:blipFill>
          <a:blip r:embed="rId2"/>
          <a:stretch>
            <a:fillRect/>
          </a:stretch>
        </p:blipFill>
        <p:spPr>
          <a:xfrm>
            <a:off x="6105625" y="1260960"/>
            <a:ext cx="5607519" cy="5261681"/>
          </a:xfrm>
          <a:prstGeom prst="rect">
            <a:avLst/>
          </a:prstGeom>
        </p:spPr>
      </p:pic>
      <p:sp>
        <p:nvSpPr>
          <p:cNvPr id="7" name="Slide Number Placeholder 48">
            <a:extLst>
              <a:ext uri="{FF2B5EF4-FFF2-40B4-BE49-F238E27FC236}">
                <a16:creationId xmlns:a16="http://schemas.microsoft.com/office/drawing/2014/main" id="{227F2E02-BEB8-2BCC-743F-0C9B0D83384F}"/>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11</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418045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AF40B6-938B-B090-4736-21F78E2AA090}"/>
              </a:ext>
            </a:extLst>
          </p:cNvPr>
          <p:cNvSpPr txBox="1"/>
          <p:nvPr/>
        </p:nvSpPr>
        <p:spPr>
          <a:xfrm>
            <a:off x="507019" y="1790297"/>
            <a:ext cx="10951856" cy="4202689"/>
          </a:xfrm>
          <a:prstGeom prst="rect">
            <a:avLst/>
          </a:prstGeom>
          <a:noFill/>
        </p:spPr>
        <p:txBody>
          <a:bodyPr wrap="square">
            <a:spAutoFit/>
          </a:bodyPr>
          <a:lstStyle/>
          <a:p>
            <a:pPr marL="342900" indent="-342900" algn="just">
              <a:lnSpc>
                <a:spcPct val="150000"/>
              </a:lnSpc>
              <a:buFont typeface="+mj-lt"/>
              <a:buAutoNum type="arabicPeriod"/>
            </a:pPr>
            <a:r>
              <a:rPr lang="en-US" b="1" dirty="0">
                <a:latin typeface="Tw Cen MT" panose="020B0602020104020603" pitchFamily="34" charset="0"/>
              </a:rPr>
              <a:t>Forecasting: </a:t>
            </a:r>
            <a:r>
              <a:rPr lang="en-US" dirty="0">
                <a:latin typeface="Tw Cen MT" panose="020B0602020104020603" pitchFamily="34" charset="0"/>
              </a:rPr>
              <a:t>Predict expected cancellation rates for each sector in 2025 to anticipate revenue fluctuations and adjust pricing/marketing strategies.</a:t>
            </a:r>
          </a:p>
          <a:p>
            <a:pPr marL="342900" indent="-342900" algn="just">
              <a:lnSpc>
                <a:spcPct val="150000"/>
              </a:lnSpc>
              <a:buFont typeface="+mj-lt"/>
              <a:buAutoNum type="arabicPeriod"/>
            </a:pPr>
            <a:r>
              <a:rPr lang="en-US" b="1" dirty="0">
                <a:latin typeface="Tw Cen MT" panose="020B0602020104020603" pitchFamily="34" charset="0"/>
              </a:rPr>
              <a:t>Risk Management: </a:t>
            </a:r>
            <a:r>
              <a:rPr lang="en-US" dirty="0">
                <a:latin typeface="Tw Cen MT" panose="020B0602020104020603" pitchFamily="34" charset="0"/>
              </a:rPr>
              <a:t>Implement tailored risk management strategies, such as flexible booking policies or overbooking, based on past cancellation patterns to mitigate revenue loss.</a:t>
            </a:r>
          </a:p>
          <a:p>
            <a:pPr marL="342900" indent="-342900" algn="just">
              <a:lnSpc>
                <a:spcPct val="150000"/>
              </a:lnSpc>
              <a:buFont typeface="+mj-lt"/>
              <a:buAutoNum type="arabicPeriod"/>
            </a:pPr>
            <a:r>
              <a:rPr lang="en-US" b="1" dirty="0">
                <a:latin typeface="Tw Cen MT" panose="020B0602020104020603" pitchFamily="34" charset="0"/>
              </a:rPr>
              <a:t>Customer Engagement: </a:t>
            </a:r>
            <a:r>
              <a:rPr lang="en-US" dirty="0">
                <a:latin typeface="Tw Cen MT" panose="020B0602020104020603" pitchFamily="34" charset="0"/>
              </a:rPr>
              <a:t>Target marketing efforts towards sectors with lower historical cancellation rates to drive bookings and stabilize revenue streams.</a:t>
            </a:r>
          </a:p>
          <a:p>
            <a:pPr marL="342900" indent="-342900" algn="just">
              <a:lnSpc>
                <a:spcPct val="150000"/>
              </a:lnSpc>
              <a:buFont typeface="+mj-lt"/>
              <a:buAutoNum type="arabicPeriod"/>
            </a:pPr>
            <a:r>
              <a:rPr lang="en-US" b="1" dirty="0">
                <a:latin typeface="Tw Cen MT" panose="020B0602020104020603" pitchFamily="34" charset="0"/>
              </a:rPr>
              <a:t>Operational Planning: </a:t>
            </a:r>
            <a:r>
              <a:rPr lang="en-US" dirty="0">
                <a:latin typeface="Tw Cen MT" panose="020B0602020104020603" pitchFamily="34" charset="0"/>
              </a:rPr>
              <a:t>Optimize resource allocation and staffing levels by considering expected cancellation rates, enhancing operational efficiency and reducing costs.</a:t>
            </a:r>
          </a:p>
          <a:p>
            <a:pPr marL="342900" indent="-342900" algn="just">
              <a:lnSpc>
                <a:spcPct val="150000"/>
              </a:lnSpc>
              <a:buFont typeface="+mj-lt"/>
              <a:buAutoNum type="arabicPeriod"/>
            </a:pPr>
            <a:r>
              <a:rPr lang="en-US" b="1" dirty="0">
                <a:latin typeface="Tw Cen MT" panose="020B0602020104020603" pitchFamily="34" charset="0"/>
              </a:rPr>
              <a:t>Customer Service: </a:t>
            </a:r>
            <a:r>
              <a:rPr lang="en-US" dirty="0">
                <a:latin typeface="Tw Cen MT" panose="020B0602020104020603" pitchFamily="34" charset="0"/>
              </a:rPr>
              <a:t>Proactively address passenger concerns and offer personalized assistance to passengers booked on sectors with historically higher cancellation rates to improve satisfaction and retention.</a:t>
            </a:r>
            <a:endParaRPr lang="en-GB" dirty="0">
              <a:latin typeface="Tw Cen MT" panose="020B0602020104020603" pitchFamily="34" charset="0"/>
            </a:endParaRPr>
          </a:p>
        </p:txBody>
      </p:sp>
      <p:sp>
        <p:nvSpPr>
          <p:cNvPr id="11" name="Title 1">
            <a:extLst>
              <a:ext uri="{FF2B5EF4-FFF2-40B4-BE49-F238E27FC236}">
                <a16:creationId xmlns:a16="http://schemas.microsoft.com/office/drawing/2014/main" id="{0171C110-DBCF-EBD1-86D4-304386CF878E}"/>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EE9B00"/>
                </a:solidFill>
                <a:latin typeface="Tw Cen MT" panose="020B0602020104020603" pitchFamily="34" charset="0"/>
                <a:ea typeface="+mn-ea"/>
                <a:cs typeface="+mn-cs"/>
              </a:rPr>
              <a:t>Estimating</a:t>
            </a:r>
            <a:r>
              <a:rPr lang="en-GB" b="1" i="0" dirty="0">
                <a:solidFill>
                  <a:srgbClr val="0D0D0D"/>
                </a:solidFill>
                <a:effectLst/>
                <a:latin typeface="Tw Cen MT" panose="020B0602020104020603" pitchFamily="34" charset="0"/>
              </a:rPr>
              <a:t> </a:t>
            </a:r>
            <a:r>
              <a:rPr lang="en-GB" b="1" dirty="0">
                <a:solidFill>
                  <a:srgbClr val="EE9B00"/>
                </a:solidFill>
                <a:latin typeface="Tw Cen MT" panose="020B0602020104020603" pitchFamily="34" charset="0"/>
                <a:ea typeface="+mn-ea"/>
                <a:cs typeface="+mn-cs"/>
              </a:rPr>
              <a:t>Cancellation Rates</a:t>
            </a:r>
          </a:p>
        </p:txBody>
      </p:sp>
      <p:sp>
        <p:nvSpPr>
          <p:cNvPr id="13" name="TextBox 12">
            <a:extLst>
              <a:ext uri="{FF2B5EF4-FFF2-40B4-BE49-F238E27FC236}">
                <a16:creationId xmlns:a16="http://schemas.microsoft.com/office/drawing/2014/main" id="{E9E96A24-F290-FE4A-6D04-57F9F7B3E7E8}"/>
              </a:ext>
            </a:extLst>
          </p:cNvPr>
          <p:cNvSpPr txBox="1"/>
          <p:nvPr/>
        </p:nvSpPr>
        <p:spPr>
          <a:xfrm>
            <a:off x="507019" y="1248967"/>
            <a:ext cx="7655615" cy="400110"/>
          </a:xfrm>
          <a:prstGeom prst="rect">
            <a:avLst/>
          </a:prstGeom>
          <a:noFill/>
        </p:spPr>
        <p:txBody>
          <a:bodyPr wrap="square">
            <a:spAutoFit/>
          </a:bodyPr>
          <a:lstStyle/>
          <a:p>
            <a:r>
              <a:rPr lang="en-GB" sz="2000" b="1" dirty="0">
                <a:solidFill>
                  <a:srgbClr val="0D0D0D"/>
                </a:solidFill>
                <a:latin typeface="Tw Cen MT" panose="020B0602020104020603" pitchFamily="34" charset="0"/>
                <a:ea typeface="+mj-lt"/>
                <a:cs typeface="+mj-lt"/>
              </a:rPr>
              <a:t>Utilizing Historical Cancellation Rates for World Cruise Planning:</a:t>
            </a:r>
            <a:endParaRPr lang="en-GB" sz="2000" b="1" dirty="0">
              <a:latin typeface="Tw Cen MT" panose="020B0602020104020603" pitchFamily="34" charset="0"/>
            </a:endParaRPr>
          </a:p>
        </p:txBody>
      </p:sp>
      <p:sp>
        <p:nvSpPr>
          <p:cNvPr id="14" name="Slide Number Placeholder 48">
            <a:extLst>
              <a:ext uri="{FF2B5EF4-FFF2-40B4-BE49-F238E27FC236}">
                <a16:creationId xmlns:a16="http://schemas.microsoft.com/office/drawing/2014/main" id="{BABE2ABE-F232-6DBD-0B6F-5D038B0A0AF5}"/>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12</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03637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AD9B6C-BE3C-D86E-D0D1-BC6BF3B6CC38}"/>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EE9B00"/>
                </a:solidFill>
                <a:latin typeface="Tw Cen MT" panose="020B0602020104020603" pitchFamily="34" charset="0"/>
                <a:ea typeface="+mn-ea"/>
                <a:cs typeface="+mn-cs"/>
              </a:rPr>
              <a:t>Estimating</a:t>
            </a:r>
            <a:r>
              <a:rPr lang="en-GB" b="1" i="0" dirty="0">
                <a:solidFill>
                  <a:srgbClr val="0D0D0D"/>
                </a:solidFill>
                <a:effectLst/>
                <a:latin typeface="Tw Cen MT" panose="020B0602020104020603" pitchFamily="34" charset="0"/>
              </a:rPr>
              <a:t> </a:t>
            </a:r>
            <a:r>
              <a:rPr lang="en-GB" b="1" dirty="0">
                <a:solidFill>
                  <a:srgbClr val="EE9B00"/>
                </a:solidFill>
                <a:latin typeface="Tw Cen MT" panose="020B0602020104020603" pitchFamily="34" charset="0"/>
                <a:ea typeface="+mn-ea"/>
                <a:cs typeface="+mn-cs"/>
              </a:rPr>
              <a:t>Cancellation Rates</a:t>
            </a:r>
          </a:p>
        </p:txBody>
      </p:sp>
      <p:sp>
        <p:nvSpPr>
          <p:cNvPr id="8" name="Slide Number Placeholder 48">
            <a:extLst>
              <a:ext uri="{FF2B5EF4-FFF2-40B4-BE49-F238E27FC236}">
                <a16:creationId xmlns:a16="http://schemas.microsoft.com/office/drawing/2014/main" id="{5563BB60-1F07-7515-EF4F-2DDE36086F6E}"/>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13</a:t>
            </a:fld>
            <a:endParaRPr lang="en-US" sz="1600" dirty="0">
              <a:solidFill>
                <a:schemeClr val="tx1"/>
              </a:solidFill>
              <a:latin typeface="Tw Cen MT" panose="020B0602020104020603" pitchFamily="34" charset="0"/>
            </a:endParaRPr>
          </a:p>
        </p:txBody>
      </p:sp>
      <p:sp>
        <p:nvSpPr>
          <p:cNvPr id="9" name="TextBox 8">
            <a:extLst>
              <a:ext uri="{FF2B5EF4-FFF2-40B4-BE49-F238E27FC236}">
                <a16:creationId xmlns:a16="http://schemas.microsoft.com/office/drawing/2014/main" id="{71C57D95-EF97-777B-CC43-5DCEB1172D7A}"/>
              </a:ext>
            </a:extLst>
          </p:cNvPr>
          <p:cNvSpPr txBox="1"/>
          <p:nvPr/>
        </p:nvSpPr>
        <p:spPr>
          <a:xfrm>
            <a:off x="507019" y="1248967"/>
            <a:ext cx="7655615" cy="400110"/>
          </a:xfrm>
          <a:prstGeom prst="rect">
            <a:avLst/>
          </a:prstGeom>
          <a:noFill/>
        </p:spPr>
        <p:txBody>
          <a:bodyPr wrap="square">
            <a:spAutoFit/>
          </a:bodyPr>
          <a:lstStyle/>
          <a:p>
            <a:r>
              <a:rPr lang="en-GB" sz="2000" b="1" dirty="0">
                <a:solidFill>
                  <a:srgbClr val="0D0D0D"/>
                </a:solidFill>
                <a:latin typeface="Tw Cen MT" panose="020B0602020104020603" pitchFamily="34" charset="0"/>
                <a:ea typeface="+mj-lt"/>
                <a:cs typeface="+mj-lt"/>
              </a:rPr>
              <a:t>Calculation:</a:t>
            </a:r>
            <a:endParaRPr lang="en-GB" sz="2000" b="1" dirty="0">
              <a:latin typeface="Tw Cen MT" panose="020B0602020104020603" pitchFamily="34" charset="0"/>
            </a:endParaRPr>
          </a:p>
        </p:txBody>
      </p:sp>
      <p:pic>
        <p:nvPicPr>
          <p:cNvPr id="11" name="Picture 10">
            <a:extLst>
              <a:ext uri="{FF2B5EF4-FFF2-40B4-BE49-F238E27FC236}">
                <a16:creationId xmlns:a16="http://schemas.microsoft.com/office/drawing/2014/main" id="{46D0AD85-5A0C-20BB-F1FE-C11EAD174041}"/>
              </a:ext>
            </a:extLst>
          </p:cNvPr>
          <p:cNvPicPr>
            <a:picLocks noChangeAspect="1"/>
          </p:cNvPicPr>
          <p:nvPr/>
        </p:nvPicPr>
        <p:blipFill>
          <a:blip r:embed="rId2"/>
          <a:stretch>
            <a:fillRect/>
          </a:stretch>
        </p:blipFill>
        <p:spPr>
          <a:xfrm>
            <a:off x="6230753" y="1663936"/>
            <a:ext cx="5197336" cy="4487859"/>
          </a:xfrm>
          <a:prstGeom prst="rect">
            <a:avLst/>
          </a:prstGeom>
        </p:spPr>
      </p:pic>
      <p:sp>
        <p:nvSpPr>
          <p:cNvPr id="15" name="TextBox 14">
            <a:extLst>
              <a:ext uri="{FF2B5EF4-FFF2-40B4-BE49-F238E27FC236}">
                <a16:creationId xmlns:a16="http://schemas.microsoft.com/office/drawing/2014/main" id="{BACC3A34-51FC-814C-110F-58B99E56E283}"/>
              </a:ext>
            </a:extLst>
          </p:cNvPr>
          <p:cNvSpPr txBox="1"/>
          <p:nvPr/>
        </p:nvSpPr>
        <p:spPr>
          <a:xfrm>
            <a:off x="401052" y="1922706"/>
            <a:ext cx="5743135" cy="3970318"/>
          </a:xfrm>
          <a:prstGeom prst="rect">
            <a:avLst/>
          </a:prstGeom>
          <a:noFill/>
        </p:spPr>
        <p:txBody>
          <a:bodyPr wrap="square">
            <a:spAutoFit/>
          </a:bodyPr>
          <a:lstStyle/>
          <a:p>
            <a:pPr algn="just"/>
            <a:r>
              <a:rPr lang="en-US" dirty="0">
                <a:latin typeface="Tw Cen MT" panose="020B0602020104020603" pitchFamily="34" charset="0"/>
              </a:rPr>
              <a:t>The cancellation ratios obtained from the 2022 booking data offer valuable insights into booking behaviors and trends. This calculation provides a clear understanding of the proportion of bookings that were canceled during that time frame. Furthermore, by analyzing cancellation ratios across different cabin types, routes, or booking periods, we can identify patterns and factors influencing cancellation rates. This analysis enables us to develop tailored strategies for managing cancellations, such as adjusting cancellation policies, offering incentives to prevent cancellations, or implementing dynamic pricing to fill canceled spaces. Ultimately, leveraging cancellation ratios allows us to optimize revenue management practices and enhance the overall profitability of Carnival Cruises.</a:t>
            </a:r>
            <a:endParaRPr lang="en-GB" dirty="0">
              <a:latin typeface="Tw Cen MT" panose="020B0602020104020603" pitchFamily="34" charset="0"/>
            </a:endParaRPr>
          </a:p>
        </p:txBody>
      </p:sp>
    </p:spTree>
    <p:extLst>
      <p:ext uri="{BB962C8B-B14F-4D97-AF65-F5344CB8AC3E}">
        <p14:creationId xmlns:p14="http://schemas.microsoft.com/office/powerpoint/2010/main" val="145538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1E793-8DBF-05A7-31A7-6CF3D2A657F9}"/>
              </a:ext>
            </a:extLst>
          </p:cNvPr>
          <p:cNvSpPr>
            <a:spLocks noGrp="1"/>
          </p:cNvSpPr>
          <p:nvPr>
            <p:ph idx="1"/>
          </p:nvPr>
        </p:nvSpPr>
        <p:spPr>
          <a:xfrm>
            <a:off x="581192" y="1476268"/>
            <a:ext cx="11029615" cy="4752942"/>
          </a:xfrm>
        </p:spPr>
        <p:txBody>
          <a:bodyPr/>
          <a:lstStyle/>
          <a:p>
            <a:pPr algn="just"/>
            <a:r>
              <a:rPr lang="en-US" sz="1800" dirty="0">
                <a:latin typeface="Tw Cen MT" panose="020B0602020104020603" pitchFamily="34" charset="0"/>
                <a:cs typeface="Calibri"/>
              </a:rPr>
              <a:t>To implement an overbooking strategy, we calculate the expected number of denied customers using the formula: Expected number of denied customers = (C/P) * p(deny)</a:t>
            </a:r>
          </a:p>
          <a:p>
            <a:pPr algn="just"/>
            <a:r>
              <a:rPr lang="en-US" sz="1800" dirty="0">
                <a:latin typeface="Tw Cen MT" panose="020B0602020104020603" pitchFamily="34" charset="0"/>
                <a:cs typeface="Calibri"/>
              </a:rPr>
              <a:t>C represents the capacity (in this case, 313), P is the probability that a customer shows up (assumed to be 0.75), and p(deny) is the probability of denial (set at 0.2 or 20%).</a:t>
            </a:r>
          </a:p>
          <a:p>
            <a:pPr algn="just"/>
            <a:r>
              <a:rPr lang="en-US" sz="1800" dirty="0">
                <a:latin typeface="Tw Cen MT" panose="020B0602020104020603" pitchFamily="34" charset="0"/>
                <a:cs typeface="Calibri"/>
              </a:rPr>
              <a:t>By applying this formula, we can estimate the number of customers expected to be denied boarding due to overbooking. </a:t>
            </a:r>
          </a:p>
          <a:p>
            <a:pPr algn="just"/>
            <a:r>
              <a:rPr lang="en-US" sz="1800" dirty="0">
                <a:latin typeface="Tw Cen MT" panose="020B0602020104020603" pitchFamily="34" charset="0"/>
                <a:cs typeface="Calibri"/>
              </a:rPr>
              <a:t>However, it's essential to consider potential consequences, such as customer dissatisfaction and reputational risks, when implementing overbooking strategies    				 								</a:t>
            </a:r>
          </a:p>
          <a:p>
            <a:pPr algn="just"/>
            <a:endParaRPr lang="en-US" sz="1800" dirty="0">
              <a:latin typeface="Tw Cen MT" panose="020B0602020104020603" pitchFamily="34" charset="0"/>
              <a:cs typeface="Calibri"/>
            </a:endParaRPr>
          </a:p>
          <a:p>
            <a:pPr algn="just"/>
            <a:endParaRPr lang="en-GB" dirty="0">
              <a:latin typeface="Tw Cen MT" panose="020B0602020104020603" pitchFamily="34" charset="0"/>
            </a:endParaRPr>
          </a:p>
        </p:txBody>
      </p:sp>
      <p:graphicFrame>
        <p:nvGraphicFramePr>
          <p:cNvPr id="4" name="Table 3">
            <a:extLst>
              <a:ext uri="{FF2B5EF4-FFF2-40B4-BE49-F238E27FC236}">
                <a16:creationId xmlns:a16="http://schemas.microsoft.com/office/drawing/2014/main" id="{7D3B47AB-DE76-3B67-1FEE-A8AE5A873B93}"/>
              </a:ext>
            </a:extLst>
          </p:cNvPr>
          <p:cNvGraphicFramePr>
            <a:graphicFrameLocks noGrp="1"/>
          </p:cNvGraphicFramePr>
          <p:nvPr>
            <p:extLst>
              <p:ext uri="{D42A27DB-BD31-4B8C-83A1-F6EECF244321}">
                <p14:modId xmlns:p14="http://schemas.microsoft.com/office/powerpoint/2010/main" val="881831275"/>
              </p:ext>
            </p:extLst>
          </p:nvPr>
        </p:nvGraphicFramePr>
        <p:xfrm>
          <a:off x="912767" y="4049082"/>
          <a:ext cx="3686175" cy="2133435"/>
        </p:xfrm>
        <a:graphic>
          <a:graphicData uri="http://schemas.openxmlformats.org/drawingml/2006/table">
            <a:tbl>
              <a:tblPr bandRow="1">
                <a:tableStyleId>{5C22544A-7EE6-4342-B048-85BDC9FD1C3A}</a:tableStyleId>
              </a:tblPr>
              <a:tblGrid>
                <a:gridCol w="3686175">
                  <a:extLst>
                    <a:ext uri="{9D8B030D-6E8A-4147-A177-3AD203B41FA5}">
                      <a16:colId xmlns:a16="http://schemas.microsoft.com/office/drawing/2014/main" val="2078438272"/>
                    </a:ext>
                  </a:extLst>
                </a:gridCol>
              </a:tblGrid>
              <a:tr h="2133435">
                <a:tc>
                  <a:txBody>
                    <a:bodyPr/>
                    <a:lstStyle/>
                    <a:p>
                      <a:pPr marL="0" marR="0" lvl="0" indent="0" algn="ctr">
                        <a:lnSpc>
                          <a:spcPct val="100000"/>
                        </a:lnSpc>
                        <a:spcBef>
                          <a:spcPts val="0"/>
                        </a:spcBef>
                        <a:spcAft>
                          <a:spcPts val="0"/>
                        </a:spcAft>
                        <a:buNone/>
                      </a:pPr>
                      <a:r>
                        <a:rPr lang="en-US" sz="2400" b="1" i="0" u="none" strike="noStrike" noProof="0" dirty="0">
                          <a:solidFill>
                            <a:srgbClr val="000000"/>
                          </a:solidFill>
                          <a:effectLst/>
                          <a:latin typeface="Tw Cen MT" panose="020B0602020104020603" pitchFamily="34" charset="0"/>
                        </a:rPr>
                        <a:t>SFO- SYD</a:t>
                      </a:r>
                      <a:endParaRPr lang="en-US" sz="2400" b="1" i="0" u="none" strike="noStrike" noProof="0" dirty="0">
                        <a:solidFill>
                          <a:srgbClr val="FFFFFF"/>
                        </a:solidFill>
                        <a:effectLst/>
                        <a:latin typeface="Tw Cen MT" panose="020B0602020104020603" pitchFamily="34" charset="0"/>
                      </a:endParaRPr>
                    </a:p>
                    <a:p>
                      <a:pPr marL="0" marR="0" lvl="0" indent="0" algn="l">
                        <a:lnSpc>
                          <a:spcPct val="100000"/>
                        </a:lnSpc>
                        <a:spcBef>
                          <a:spcPts val="0"/>
                        </a:spcBef>
                        <a:spcAft>
                          <a:spcPts val="0"/>
                        </a:spcAft>
                        <a:buNone/>
                      </a:pPr>
                      <a:endParaRPr lang="en-US" sz="1800" b="1" i="0" u="none" strike="noStrike" noProof="0" dirty="0">
                        <a:solidFill>
                          <a:srgbClr val="FFFFFF"/>
                        </a:solidFill>
                        <a:effectLst/>
                        <a:latin typeface="Tw Cen MT" panose="020B0602020104020603" pitchFamily="34" charset="0"/>
                      </a:endParaRPr>
                    </a:p>
                    <a:p>
                      <a:pPr marL="0" marR="0" lvl="0" indent="0" algn="l">
                        <a:lnSpc>
                          <a:spcPct val="100000"/>
                        </a:lnSpc>
                        <a:spcBef>
                          <a:spcPts val="0"/>
                        </a:spcBef>
                        <a:spcAft>
                          <a:spcPts val="0"/>
                        </a:spcAft>
                        <a:buNone/>
                      </a:pPr>
                      <a:r>
                        <a:rPr lang="en-US" sz="1800" b="1" i="0" u="none" strike="noStrike" noProof="0" dirty="0">
                          <a:solidFill>
                            <a:srgbClr val="000000"/>
                          </a:solidFill>
                          <a:effectLst/>
                          <a:latin typeface="Tw Cen MT" panose="020B0602020104020603" pitchFamily="34" charset="0"/>
                        </a:rPr>
                        <a:t>Balcony</a:t>
                      </a:r>
                      <a:r>
                        <a:rPr lang="en-US" sz="1800" b="0" i="0" u="none" strike="noStrike" noProof="0" dirty="0">
                          <a:solidFill>
                            <a:srgbClr val="000000"/>
                          </a:solidFill>
                          <a:effectLst/>
                          <a:latin typeface="Tw Cen MT" panose="020B0602020104020603" pitchFamily="34" charset="0"/>
                        </a:rPr>
                        <a:t>: 85</a:t>
                      </a:r>
                      <a:endParaRPr lang="en-US" sz="1800" b="1" i="0" u="none" strike="noStrike" noProof="0" dirty="0">
                        <a:solidFill>
                          <a:srgbClr val="FFFFFF"/>
                        </a:solidFill>
                        <a:effectLst/>
                        <a:latin typeface="Tw Cen MT" panose="020B0602020104020603" pitchFamily="34" charset="0"/>
                      </a:endParaRPr>
                    </a:p>
                    <a:p>
                      <a:pPr marL="0" marR="0" lvl="0" indent="0" algn="l">
                        <a:lnSpc>
                          <a:spcPct val="100000"/>
                        </a:lnSpc>
                        <a:spcBef>
                          <a:spcPts val="0"/>
                        </a:spcBef>
                        <a:spcAft>
                          <a:spcPts val="0"/>
                        </a:spcAft>
                        <a:buNone/>
                      </a:pPr>
                      <a:r>
                        <a:rPr lang="en-US" sz="1800" b="1" i="0" u="none" strike="noStrike" noProof="0" dirty="0">
                          <a:solidFill>
                            <a:srgbClr val="000000"/>
                          </a:solidFill>
                          <a:effectLst/>
                          <a:latin typeface="Tw Cen MT" panose="020B0602020104020603" pitchFamily="34" charset="0"/>
                        </a:rPr>
                        <a:t>Ocean View: </a:t>
                      </a:r>
                      <a:r>
                        <a:rPr lang="en-US" sz="1800" b="0" i="0" u="none" strike="noStrike" noProof="0" dirty="0">
                          <a:solidFill>
                            <a:srgbClr val="000000"/>
                          </a:solidFill>
                          <a:effectLst/>
                          <a:latin typeface="Tw Cen MT" panose="020B0602020104020603" pitchFamily="34" charset="0"/>
                        </a:rPr>
                        <a:t>23</a:t>
                      </a:r>
                      <a:endParaRPr lang="en-US" sz="1800" b="1" i="0" u="none" strike="noStrike" noProof="0" dirty="0">
                        <a:solidFill>
                          <a:srgbClr val="FFFFFF"/>
                        </a:solidFill>
                        <a:effectLst/>
                        <a:latin typeface="Tw Cen MT" panose="020B0602020104020603" pitchFamily="34" charset="0"/>
                      </a:endParaRPr>
                    </a:p>
                    <a:p>
                      <a:pPr marL="0" marR="0" lvl="0" indent="0" algn="l">
                        <a:lnSpc>
                          <a:spcPct val="100000"/>
                        </a:lnSpc>
                        <a:spcBef>
                          <a:spcPts val="0"/>
                        </a:spcBef>
                        <a:spcAft>
                          <a:spcPts val="0"/>
                        </a:spcAft>
                        <a:buNone/>
                      </a:pPr>
                      <a:r>
                        <a:rPr lang="en-US" sz="1800" b="1" i="0" u="none" strike="noStrike" noProof="0" dirty="0">
                          <a:solidFill>
                            <a:srgbClr val="000000"/>
                          </a:solidFill>
                          <a:effectLst/>
                          <a:latin typeface="Tw Cen MT" panose="020B0602020104020603" pitchFamily="34" charset="0"/>
                        </a:rPr>
                        <a:t>Inside: </a:t>
                      </a:r>
                      <a:r>
                        <a:rPr lang="en-US" sz="1800" b="0" i="0" u="none" strike="noStrike" noProof="0" dirty="0">
                          <a:solidFill>
                            <a:srgbClr val="000000"/>
                          </a:solidFill>
                          <a:effectLst/>
                          <a:latin typeface="Tw Cen MT" panose="020B0602020104020603" pitchFamily="34" charset="0"/>
                        </a:rPr>
                        <a:t>20</a:t>
                      </a:r>
                      <a:endParaRPr lang="en-US" sz="1800" b="1" i="0" u="none" strike="noStrike" noProof="0" dirty="0">
                        <a:solidFill>
                          <a:srgbClr val="FFFFFF"/>
                        </a:solidFill>
                        <a:effectLst/>
                        <a:latin typeface="Tw Cen MT" panose="020B0602020104020603" pitchFamily="34" charset="0"/>
                      </a:endParaRPr>
                    </a:p>
                    <a:p>
                      <a:pPr marL="0" marR="0" lvl="0" indent="0" algn="l">
                        <a:lnSpc>
                          <a:spcPct val="100000"/>
                        </a:lnSpc>
                        <a:spcBef>
                          <a:spcPts val="0"/>
                        </a:spcBef>
                        <a:spcAft>
                          <a:spcPts val="0"/>
                        </a:spcAft>
                        <a:buNone/>
                      </a:pPr>
                      <a:r>
                        <a:rPr lang="en-US" sz="1800" b="1" i="0" u="none" strike="noStrike" noProof="0" dirty="0">
                          <a:solidFill>
                            <a:srgbClr val="000000"/>
                          </a:solidFill>
                          <a:effectLst/>
                          <a:latin typeface="Tw Cen MT" panose="020B0602020104020603" pitchFamily="34" charset="0"/>
                        </a:rPr>
                        <a:t>Suite: </a:t>
                      </a:r>
                      <a:r>
                        <a:rPr lang="en-US" sz="1800" b="0" i="0" u="none" strike="noStrike" noProof="0" dirty="0">
                          <a:solidFill>
                            <a:srgbClr val="000000"/>
                          </a:solidFill>
                          <a:effectLst/>
                          <a:latin typeface="Tw Cen MT" panose="020B0602020104020603" pitchFamily="34" charset="0"/>
                        </a:rPr>
                        <a:t>2</a:t>
                      </a:r>
                      <a:endParaRPr lang="en-US" dirty="0">
                        <a:latin typeface="Tw Cen MT" panose="020B0602020104020603"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9270054"/>
                  </a:ext>
                </a:extLst>
              </a:tr>
            </a:tbl>
          </a:graphicData>
        </a:graphic>
      </p:graphicFrame>
      <p:graphicFrame>
        <p:nvGraphicFramePr>
          <p:cNvPr id="5" name="Table 4">
            <a:extLst>
              <a:ext uri="{FF2B5EF4-FFF2-40B4-BE49-F238E27FC236}">
                <a16:creationId xmlns:a16="http://schemas.microsoft.com/office/drawing/2014/main" id="{5E9952F4-E036-C084-E103-FE54F10C7071}"/>
              </a:ext>
            </a:extLst>
          </p:cNvPr>
          <p:cNvGraphicFramePr>
            <a:graphicFrameLocks noGrp="1"/>
          </p:cNvGraphicFramePr>
          <p:nvPr>
            <p:extLst>
              <p:ext uri="{D42A27DB-BD31-4B8C-83A1-F6EECF244321}">
                <p14:modId xmlns:p14="http://schemas.microsoft.com/office/powerpoint/2010/main" val="3045123348"/>
              </p:ext>
            </p:extLst>
          </p:nvPr>
        </p:nvGraphicFramePr>
        <p:xfrm>
          <a:off x="5323501" y="4049082"/>
          <a:ext cx="4012655" cy="2133435"/>
        </p:xfrm>
        <a:graphic>
          <a:graphicData uri="http://schemas.openxmlformats.org/drawingml/2006/table">
            <a:tbl>
              <a:tblPr bandRow="1">
                <a:tableStyleId>{5C22544A-7EE6-4342-B048-85BDC9FD1C3A}</a:tableStyleId>
              </a:tblPr>
              <a:tblGrid>
                <a:gridCol w="4012655">
                  <a:extLst>
                    <a:ext uri="{9D8B030D-6E8A-4147-A177-3AD203B41FA5}">
                      <a16:colId xmlns:a16="http://schemas.microsoft.com/office/drawing/2014/main" val="3726400556"/>
                    </a:ext>
                  </a:extLst>
                </a:gridCol>
              </a:tblGrid>
              <a:tr h="2133435">
                <a:tc>
                  <a:txBody>
                    <a:bodyPr/>
                    <a:lstStyle/>
                    <a:p>
                      <a:pPr marL="0" marR="0" lvl="0" indent="0" algn="ctr" defTabSz="914400" rtl="0" eaLnBrk="1" latinLnBrk="0" hangingPunct="1">
                        <a:lnSpc>
                          <a:spcPct val="100000"/>
                        </a:lnSpc>
                        <a:spcBef>
                          <a:spcPts val="0"/>
                        </a:spcBef>
                        <a:spcAft>
                          <a:spcPts val="0"/>
                        </a:spcAft>
                        <a:buNone/>
                      </a:pPr>
                      <a:r>
                        <a:rPr lang="en-US" sz="2400" b="1" i="0" u="none" strike="noStrike" kern="1200" noProof="0" dirty="0">
                          <a:solidFill>
                            <a:srgbClr val="000000"/>
                          </a:solidFill>
                          <a:effectLst/>
                          <a:latin typeface="Tw Cen MT" panose="020B0602020104020603" pitchFamily="34" charset="0"/>
                          <a:ea typeface="+mn-ea"/>
                          <a:cs typeface="+mn-cs"/>
                        </a:rPr>
                        <a:t>HKG - DXB</a:t>
                      </a:r>
                    </a:p>
                    <a:p>
                      <a:pPr marL="0" marR="0" lvl="0" indent="0" algn="l">
                        <a:lnSpc>
                          <a:spcPct val="100000"/>
                        </a:lnSpc>
                        <a:spcBef>
                          <a:spcPts val="0"/>
                        </a:spcBef>
                        <a:spcAft>
                          <a:spcPts val="0"/>
                        </a:spcAft>
                        <a:buNone/>
                      </a:pPr>
                      <a:endParaRPr lang="en-US" sz="1800" b="0" i="0" u="none" strike="noStrike" noProof="0" dirty="0">
                        <a:solidFill>
                          <a:srgbClr val="000000"/>
                        </a:solidFill>
                        <a:effectLst/>
                        <a:latin typeface="Tw Cen MT" panose="020B0602020104020603" pitchFamily="34" charset="0"/>
                      </a:endParaRPr>
                    </a:p>
                    <a:p>
                      <a:pPr marL="0" marR="0" lvl="0" indent="0" algn="l" defTabSz="914400" rtl="0" eaLnBrk="1" latinLnBrk="0" hangingPunct="1">
                        <a:lnSpc>
                          <a:spcPct val="100000"/>
                        </a:lnSpc>
                        <a:spcBef>
                          <a:spcPts val="0"/>
                        </a:spcBef>
                        <a:spcAft>
                          <a:spcPts val="0"/>
                        </a:spcAft>
                        <a:buNone/>
                      </a:pPr>
                      <a:r>
                        <a:rPr lang="en-US" sz="1800" b="1" i="0" u="none" strike="noStrike" kern="1200" noProof="0" dirty="0">
                          <a:solidFill>
                            <a:srgbClr val="000000"/>
                          </a:solidFill>
                          <a:effectLst/>
                          <a:latin typeface="Tw Cen MT" panose="020B0602020104020603" pitchFamily="34" charset="0"/>
                          <a:ea typeface="+mn-ea"/>
                          <a:cs typeface="+mn-cs"/>
                        </a:rPr>
                        <a:t>Balcony: </a:t>
                      </a:r>
                      <a:r>
                        <a:rPr lang="en-US" sz="1800" b="0" i="0" u="none" strike="noStrike" kern="1200" noProof="0" dirty="0">
                          <a:solidFill>
                            <a:srgbClr val="000000"/>
                          </a:solidFill>
                          <a:effectLst/>
                          <a:latin typeface="Tw Cen MT" panose="020B0602020104020603" pitchFamily="34" charset="0"/>
                          <a:ea typeface="+mn-ea"/>
                          <a:cs typeface="+mn-cs"/>
                        </a:rPr>
                        <a:t>34</a:t>
                      </a:r>
                      <a:endParaRPr lang="en-US" sz="1800" b="1" i="0" u="none" strike="noStrike" kern="1200" noProof="0" dirty="0">
                        <a:solidFill>
                          <a:srgbClr val="000000"/>
                        </a:solidFill>
                        <a:effectLst/>
                        <a:latin typeface="Tw Cen MT" panose="020B0602020104020603" pitchFamily="34" charset="0"/>
                        <a:ea typeface="+mn-ea"/>
                        <a:cs typeface="+mn-cs"/>
                      </a:endParaRPr>
                    </a:p>
                    <a:p>
                      <a:pPr marL="0" marR="0" lvl="0" indent="0" algn="l" defTabSz="914400" rtl="0" eaLnBrk="1" latinLnBrk="0" hangingPunct="1">
                        <a:lnSpc>
                          <a:spcPct val="100000"/>
                        </a:lnSpc>
                        <a:spcBef>
                          <a:spcPts val="0"/>
                        </a:spcBef>
                        <a:spcAft>
                          <a:spcPts val="0"/>
                        </a:spcAft>
                        <a:buNone/>
                      </a:pPr>
                      <a:r>
                        <a:rPr lang="en-US" sz="1800" b="1" i="0" u="none" strike="noStrike" kern="1200" noProof="0" dirty="0">
                          <a:solidFill>
                            <a:srgbClr val="000000"/>
                          </a:solidFill>
                          <a:effectLst/>
                          <a:latin typeface="Tw Cen MT" panose="020B0602020104020603" pitchFamily="34" charset="0"/>
                          <a:ea typeface="+mn-ea"/>
                          <a:cs typeface="+mn-cs"/>
                        </a:rPr>
                        <a:t>Ocean View: </a:t>
                      </a:r>
                      <a:r>
                        <a:rPr lang="en-US" sz="1800" b="0" i="0" u="none" strike="noStrike" kern="1200" noProof="0" dirty="0">
                          <a:solidFill>
                            <a:srgbClr val="000000"/>
                          </a:solidFill>
                          <a:effectLst/>
                          <a:latin typeface="Tw Cen MT" panose="020B0602020104020603" pitchFamily="34" charset="0"/>
                          <a:ea typeface="+mn-ea"/>
                          <a:cs typeface="+mn-cs"/>
                        </a:rPr>
                        <a:t>22</a:t>
                      </a:r>
                    </a:p>
                    <a:p>
                      <a:pPr marL="0" marR="0" lvl="0" indent="0" algn="l" defTabSz="914400" rtl="0" eaLnBrk="1" latinLnBrk="0" hangingPunct="1">
                        <a:lnSpc>
                          <a:spcPct val="100000"/>
                        </a:lnSpc>
                        <a:spcBef>
                          <a:spcPts val="0"/>
                        </a:spcBef>
                        <a:spcAft>
                          <a:spcPts val="0"/>
                        </a:spcAft>
                        <a:buNone/>
                      </a:pPr>
                      <a:r>
                        <a:rPr lang="en-US" sz="1800" b="1" i="0" u="none" strike="noStrike" kern="1200" noProof="0" dirty="0">
                          <a:solidFill>
                            <a:srgbClr val="000000"/>
                          </a:solidFill>
                          <a:effectLst/>
                          <a:latin typeface="Tw Cen MT" panose="020B0602020104020603" pitchFamily="34" charset="0"/>
                          <a:ea typeface="+mn-ea"/>
                          <a:cs typeface="+mn-cs"/>
                        </a:rPr>
                        <a:t>Inside:</a:t>
                      </a:r>
                      <a:r>
                        <a:rPr lang="en-US" sz="1800" b="0" i="0" u="none" strike="noStrike" kern="1200" noProof="0" dirty="0">
                          <a:solidFill>
                            <a:srgbClr val="000000"/>
                          </a:solidFill>
                          <a:effectLst/>
                          <a:latin typeface="Tw Cen MT" panose="020B0602020104020603" pitchFamily="34" charset="0"/>
                          <a:ea typeface="+mn-ea"/>
                          <a:cs typeface="+mn-cs"/>
                        </a:rPr>
                        <a:t> 17</a:t>
                      </a:r>
                    </a:p>
                    <a:p>
                      <a:pPr marL="0" marR="0" lvl="0" indent="0" algn="l" defTabSz="914400" rtl="0" eaLnBrk="1" latinLnBrk="0" hangingPunct="1">
                        <a:lnSpc>
                          <a:spcPct val="100000"/>
                        </a:lnSpc>
                        <a:spcBef>
                          <a:spcPts val="0"/>
                        </a:spcBef>
                        <a:spcAft>
                          <a:spcPts val="0"/>
                        </a:spcAft>
                        <a:buNone/>
                      </a:pPr>
                      <a:r>
                        <a:rPr lang="en-US" sz="1800" b="1" i="0" u="none" strike="noStrike" kern="1200" noProof="0" dirty="0">
                          <a:solidFill>
                            <a:srgbClr val="000000"/>
                          </a:solidFill>
                          <a:effectLst/>
                          <a:latin typeface="Tw Cen MT" panose="020B0602020104020603" pitchFamily="34" charset="0"/>
                          <a:ea typeface="+mn-ea"/>
                          <a:cs typeface="+mn-cs"/>
                        </a:rPr>
                        <a:t>Suite: </a:t>
                      </a:r>
                      <a:r>
                        <a:rPr lang="en-US" sz="1800" b="0" i="0" u="none" strike="noStrike" kern="1200" noProof="0" dirty="0">
                          <a:solidFill>
                            <a:srgbClr val="000000"/>
                          </a:solidFill>
                          <a:effectLst/>
                          <a:latin typeface="Tw Cen MT" panose="020B0602020104020603" pitchFamily="34" charset="0"/>
                          <a:ea typeface="+mn-ea"/>
                          <a:cs typeface="+mn-cs"/>
                        </a:rPr>
                        <a:t>1</a:t>
                      </a:r>
                      <a:endParaRPr lang="en-US" sz="1800" b="1" i="0" u="none" strike="noStrike" kern="1200" dirty="0">
                        <a:solidFill>
                          <a:srgbClr val="000000"/>
                        </a:solidFill>
                        <a:effectLst/>
                        <a:latin typeface="Tw Cen MT" panose="020B0602020104020603" pitchFamily="34" charset="0"/>
                        <a:ea typeface="+mn-ea"/>
                        <a:cs typeface="+mn-cs"/>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8164688"/>
                  </a:ext>
                </a:extLst>
              </a:tr>
            </a:tbl>
          </a:graphicData>
        </a:graphic>
      </p:graphicFrame>
      <p:sp>
        <p:nvSpPr>
          <p:cNvPr id="9" name="Title 1">
            <a:extLst>
              <a:ext uri="{FF2B5EF4-FFF2-40B4-BE49-F238E27FC236}">
                <a16:creationId xmlns:a16="http://schemas.microsoft.com/office/drawing/2014/main" id="{F3EB2671-14A0-FA3A-A217-47EFEAD2112C}"/>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CA6702"/>
                </a:solidFill>
                <a:latin typeface="Tw Cen MT" panose="020B0602020104020603" pitchFamily="34" charset="0"/>
                <a:ea typeface="+mn-ea"/>
                <a:cs typeface="+mn-cs"/>
              </a:rPr>
              <a:t>Overbooking</a:t>
            </a:r>
            <a:r>
              <a:rPr lang="en-GB" b="1" dirty="0">
                <a:solidFill>
                  <a:srgbClr val="0D0D0D"/>
                </a:solidFill>
                <a:latin typeface="Tw Cen MT" panose="020B0602020104020603" pitchFamily="34" charset="0"/>
              </a:rPr>
              <a:t> </a:t>
            </a:r>
            <a:r>
              <a:rPr lang="en-GB" b="1" dirty="0">
                <a:solidFill>
                  <a:srgbClr val="CA6702"/>
                </a:solidFill>
                <a:latin typeface="Tw Cen MT" panose="020B0602020104020603" pitchFamily="34" charset="0"/>
                <a:ea typeface="+mn-ea"/>
                <a:cs typeface="+mn-cs"/>
              </a:rPr>
              <a:t>Strategies</a:t>
            </a:r>
          </a:p>
        </p:txBody>
      </p:sp>
      <p:pic>
        <p:nvPicPr>
          <p:cNvPr id="10" name="Picture 9">
            <a:extLst>
              <a:ext uri="{FF2B5EF4-FFF2-40B4-BE49-F238E27FC236}">
                <a16:creationId xmlns:a16="http://schemas.microsoft.com/office/drawing/2014/main" id="{F9EF262F-2B08-BE99-987A-8A6E6128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794" y="4307473"/>
            <a:ext cx="2507381" cy="2507381"/>
          </a:xfrm>
          <a:prstGeom prst="rect">
            <a:avLst/>
          </a:prstGeom>
        </p:spPr>
      </p:pic>
      <p:sp>
        <p:nvSpPr>
          <p:cNvPr id="11" name="Slide Number Placeholder 48">
            <a:extLst>
              <a:ext uri="{FF2B5EF4-FFF2-40B4-BE49-F238E27FC236}">
                <a16:creationId xmlns:a16="http://schemas.microsoft.com/office/drawing/2014/main" id="{B590FC10-ECC5-6655-7905-4513820C48DB}"/>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14</a:t>
            </a:fld>
            <a:endParaRPr lang="en-US" sz="1600" dirty="0">
              <a:solidFill>
                <a:schemeClr val="tx1"/>
              </a:solidFill>
              <a:latin typeface="Tw Cen MT" panose="020B0602020104020603" pitchFamily="34" charset="0"/>
            </a:endParaRPr>
          </a:p>
        </p:txBody>
      </p:sp>
      <p:sp>
        <p:nvSpPr>
          <p:cNvPr id="12" name="TextBox 11">
            <a:extLst>
              <a:ext uri="{FF2B5EF4-FFF2-40B4-BE49-F238E27FC236}">
                <a16:creationId xmlns:a16="http://schemas.microsoft.com/office/drawing/2014/main" id="{3BF30C28-C627-24F3-D2A4-97C1C2B77694}"/>
              </a:ext>
            </a:extLst>
          </p:cNvPr>
          <p:cNvSpPr txBox="1"/>
          <p:nvPr/>
        </p:nvSpPr>
        <p:spPr>
          <a:xfrm>
            <a:off x="581192" y="1115738"/>
            <a:ext cx="7655615" cy="400110"/>
          </a:xfrm>
          <a:prstGeom prst="rect">
            <a:avLst/>
          </a:prstGeom>
          <a:noFill/>
        </p:spPr>
        <p:txBody>
          <a:bodyPr wrap="square">
            <a:spAutoFit/>
          </a:bodyPr>
          <a:lstStyle/>
          <a:p>
            <a:r>
              <a:rPr lang="en-GB" sz="2000" b="1" dirty="0">
                <a:solidFill>
                  <a:srgbClr val="0D0D0D"/>
                </a:solidFill>
                <a:latin typeface="Tw Cen MT" panose="020B0602020104020603" pitchFamily="34" charset="0"/>
                <a:ea typeface="+mj-lt"/>
                <a:cs typeface="+mj-lt"/>
              </a:rPr>
              <a:t>Example:</a:t>
            </a:r>
            <a:endParaRPr lang="en-GB" sz="2000" b="1" dirty="0">
              <a:latin typeface="Tw Cen MT" panose="020B0602020104020603" pitchFamily="34" charset="0"/>
            </a:endParaRPr>
          </a:p>
        </p:txBody>
      </p:sp>
    </p:spTree>
    <p:extLst>
      <p:ext uri="{BB962C8B-B14F-4D97-AF65-F5344CB8AC3E}">
        <p14:creationId xmlns:p14="http://schemas.microsoft.com/office/powerpoint/2010/main" val="363846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7A2A8-0231-47C9-B755-47FD16A9B35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9D6795-C9F3-DA20-2BED-70D502A283A6}"/>
              </a:ext>
            </a:extLst>
          </p:cNvPr>
          <p:cNvSpPr txBox="1"/>
          <p:nvPr/>
        </p:nvSpPr>
        <p:spPr>
          <a:xfrm>
            <a:off x="365759" y="1160491"/>
            <a:ext cx="11322658" cy="5416868"/>
          </a:xfrm>
          <a:prstGeom prst="rect">
            <a:avLst/>
          </a:prstGeom>
          <a:noFill/>
        </p:spPr>
        <p:txBody>
          <a:bodyPr wrap="square">
            <a:spAutoFit/>
          </a:bodyPr>
          <a:lstStyle/>
          <a:p>
            <a:pPr marL="0" indent="0">
              <a:spcBef>
                <a:spcPts val="0"/>
              </a:spcBef>
              <a:spcAft>
                <a:spcPts val="0"/>
              </a:spcAft>
              <a:buNone/>
            </a:pPr>
            <a:r>
              <a:rPr lang="en-US" sz="2000" b="1" i="0" u="none" strike="noStrike" noProof="0" dirty="0">
                <a:solidFill>
                  <a:schemeClr val="tx1"/>
                </a:solidFill>
                <a:latin typeface="Tw Cen MT" panose="020B0602020104020603" pitchFamily="34" charset="0"/>
              </a:rPr>
              <a:t>Assumptions</a:t>
            </a:r>
            <a:r>
              <a:rPr lang="en-US" sz="2000" b="0" i="0" u="none" strike="noStrike" noProof="0" dirty="0">
                <a:solidFill>
                  <a:schemeClr val="tx1"/>
                </a:solidFill>
                <a:latin typeface="Tw Cen MT" panose="020B0602020104020603" pitchFamily="34" charset="0"/>
              </a:rPr>
              <a:t>:</a:t>
            </a:r>
            <a:endParaRPr lang="en-US" sz="2000"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Consistency in cancellation patterns.</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Stable booking patterns.</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Customer preference for higher-priced cabins.</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Adequate compensation for denied boarding.</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Operational flexibility for last-minute changes.</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0" i="0" u="none" strike="noStrike" noProof="0" dirty="0">
                <a:solidFill>
                  <a:schemeClr val="tx1"/>
                </a:solidFill>
                <a:latin typeface="Tw Cen MT" panose="020B0602020104020603" pitchFamily="34" charset="0"/>
              </a:rPr>
              <a:t>Increased demand for SYD by 22% and DXB by 28%.</a:t>
            </a:r>
            <a:endParaRPr lang="en-US" dirty="0">
              <a:solidFill>
                <a:schemeClr val="tx1"/>
              </a:solidFill>
              <a:latin typeface="Tw Cen MT" panose="020B0602020104020603" pitchFamily="34" charset="0"/>
            </a:endParaRPr>
          </a:p>
          <a:p>
            <a:pPr marL="0" indent="0">
              <a:spcBef>
                <a:spcPts val="0"/>
              </a:spcBef>
              <a:spcAft>
                <a:spcPts val="0"/>
              </a:spcAft>
              <a:buNone/>
            </a:pPr>
            <a:endParaRPr lang="en-US" b="1" i="0" u="none" strike="noStrike" noProof="0" dirty="0">
              <a:solidFill>
                <a:schemeClr val="tx1"/>
              </a:solidFill>
              <a:latin typeface="Tw Cen MT" panose="020B0602020104020603" pitchFamily="34" charset="0"/>
            </a:endParaRPr>
          </a:p>
          <a:p>
            <a:pPr marL="0" indent="0">
              <a:spcBef>
                <a:spcPts val="0"/>
              </a:spcBef>
              <a:spcAft>
                <a:spcPts val="0"/>
              </a:spcAft>
              <a:buNone/>
            </a:pPr>
            <a:r>
              <a:rPr lang="en-US" b="1" i="0" u="none" strike="noStrike" noProof="0" dirty="0">
                <a:solidFill>
                  <a:schemeClr val="tx1"/>
                </a:solidFill>
                <a:latin typeface="Tw Cen MT" panose="020B0602020104020603" pitchFamily="34" charset="0"/>
              </a:rPr>
              <a:t>SOU-SYD Route:</a:t>
            </a:r>
            <a:endParaRPr lang="en-US" b="1" dirty="0">
              <a:solidFill>
                <a:schemeClr val="tx1"/>
              </a:solidFill>
              <a:latin typeface="Tw Cen MT" panose="020B0602020104020603" pitchFamily="34" charset="0"/>
            </a:endParaRPr>
          </a:p>
          <a:p>
            <a:pPr marL="742950" lvl="1" indent="-285750">
              <a:spcBef>
                <a:spcPts val="0"/>
              </a:spcBef>
              <a:spcAft>
                <a:spcPts val="0"/>
              </a:spcAft>
              <a:buFont typeface="Arial" panose="020B0604020202020204" pitchFamily="34" charset="0"/>
              <a:buChar char="•"/>
            </a:pPr>
            <a:r>
              <a:rPr lang="en-US" sz="1800" b="1" i="0" u="none" strike="noStrike" noProof="0" dirty="0">
                <a:solidFill>
                  <a:schemeClr val="tx1"/>
                </a:solidFill>
                <a:latin typeface="Tw Cen MT" panose="020B0602020104020603" pitchFamily="34" charset="0"/>
              </a:rPr>
              <a:t>Balcony: </a:t>
            </a:r>
            <a:r>
              <a:rPr lang="en-US" sz="1800" b="0" i="0" u="none" strike="noStrike" noProof="0" dirty="0">
                <a:solidFill>
                  <a:schemeClr val="tx1"/>
                </a:solidFill>
                <a:latin typeface="Tw Cen MT" panose="020B0602020104020603" pitchFamily="34" charset="0"/>
              </a:rPr>
              <a:t>Moderate overbooking </a:t>
            </a:r>
            <a:endParaRPr lang="en-US" sz="1800" dirty="0">
              <a:solidFill>
                <a:schemeClr val="tx1"/>
              </a:solidFill>
              <a:latin typeface="Tw Cen MT" panose="020B0602020104020603" pitchFamily="34" charset="0"/>
            </a:endParaRPr>
          </a:p>
          <a:p>
            <a:pPr marL="742950" lvl="1" indent="-285750">
              <a:spcBef>
                <a:spcPts val="0"/>
              </a:spcBef>
              <a:spcAft>
                <a:spcPts val="0"/>
              </a:spcAft>
              <a:buFont typeface="Arial" panose="020B0604020202020204" pitchFamily="34" charset="0"/>
              <a:buChar char="•"/>
            </a:pPr>
            <a:r>
              <a:rPr lang="en-US" sz="1800" b="1" i="0" u="none" strike="noStrike" noProof="0" dirty="0">
                <a:solidFill>
                  <a:schemeClr val="tx1"/>
                </a:solidFill>
                <a:latin typeface="Tw Cen MT" panose="020B0602020104020603" pitchFamily="34" charset="0"/>
              </a:rPr>
              <a:t>Ocean View &amp; Inside:</a:t>
            </a:r>
            <a:r>
              <a:rPr lang="en-US" sz="1800" b="0" i="0" u="none" strike="noStrike" noProof="0" dirty="0">
                <a:solidFill>
                  <a:schemeClr val="tx1"/>
                </a:solidFill>
                <a:latin typeface="Tw Cen MT" panose="020B0602020104020603" pitchFamily="34" charset="0"/>
              </a:rPr>
              <a:t> Moderate overbooking (</a:t>
            </a:r>
            <a:r>
              <a:rPr lang="en-US" dirty="0">
                <a:latin typeface="Tw Cen MT" panose="020B0602020104020603" pitchFamily="34" charset="0"/>
              </a:rPr>
              <a:t>10</a:t>
            </a:r>
            <a:r>
              <a:rPr lang="en-US" sz="1800" b="0" i="0" u="none" strike="noStrike" noProof="0" dirty="0">
                <a:solidFill>
                  <a:schemeClr val="tx1"/>
                </a:solidFill>
                <a:latin typeface="Tw Cen MT" panose="020B0602020104020603" pitchFamily="34" charset="0"/>
              </a:rPr>
              <a:t>%).</a:t>
            </a:r>
            <a:endParaRPr lang="en-US" sz="1800" dirty="0">
              <a:solidFill>
                <a:schemeClr val="tx1"/>
              </a:solidFill>
              <a:latin typeface="Tw Cen MT" panose="020B0602020104020603" pitchFamily="34" charset="0"/>
            </a:endParaRPr>
          </a:p>
          <a:p>
            <a:pPr marL="742950" lvl="1" indent="-285750">
              <a:spcBef>
                <a:spcPts val="0"/>
              </a:spcBef>
              <a:spcAft>
                <a:spcPts val="0"/>
              </a:spcAft>
              <a:buFont typeface="Arial" panose="020B0604020202020204" pitchFamily="34" charset="0"/>
              <a:buChar char="•"/>
            </a:pPr>
            <a:r>
              <a:rPr lang="en-US" sz="1800" b="1" i="0" u="none" strike="noStrike" noProof="0" dirty="0">
                <a:solidFill>
                  <a:schemeClr val="tx1"/>
                </a:solidFill>
                <a:latin typeface="Tw Cen MT" panose="020B0602020104020603" pitchFamily="34" charset="0"/>
              </a:rPr>
              <a:t>Suite: </a:t>
            </a:r>
            <a:r>
              <a:rPr lang="en-US" sz="1800" b="0" i="0" u="none" strike="noStrike" noProof="0" dirty="0">
                <a:solidFill>
                  <a:schemeClr val="tx1"/>
                </a:solidFill>
                <a:latin typeface="Tw Cen MT" panose="020B0602020104020603" pitchFamily="34" charset="0"/>
              </a:rPr>
              <a:t>Minimal overbooking to preserve premium service reputation.</a:t>
            </a:r>
            <a:endParaRPr lang="en-US" sz="1800" dirty="0">
              <a:solidFill>
                <a:schemeClr val="tx1"/>
              </a:solidFill>
              <a:latin typeface="Tw Cen MT" panose="020B0602020104020603" pitchFamily="34" charset="0"/>
            </a:endParaRPr>
          </a:p>
          <a:p>
            <a:pPr marL="0" indent="0">
              <a:spcBef>
                <a:spcPts val="0"/>
              </a:spcBef>
              <a:spcAft>
                <a:spcPts val="0"/>
              </a:spcAft>
              <a:buNone/>
            </a:pPr>
            <a:r>
              <a:rPr lang="en-US" b="1" i="0" u="none" strike="noStrike" noProof="0" dirty="0">
                <a:solidFill>
                  <a:schemeClr val="tx1"/>
                </a:solidFill>
                <a:latin typeface="Tw Cen MT" panose="020B0602020104020603" pitchFamily="34" charset="0"/>
              </a:rPr>
              <a:t>HKG-DXB Route:</a:t>
            </a:r>
            <a:endParaRPr lang="en-US" b="1" dirty="0">
              <a:solidFill>
                <a:schemeClr val="tx1"/>
              </a:solidFill>
              <a:latin typeface="Tw Cen MT" panose="020B0602020104020603" pitchFamily="34" charset="0"/>
            </a:endParaRPr>
          </a:p>
          <a:p>
            <a:pPr marL="742950" lvl="1" indent="-285750">
              <a:spcBef>
                <a:spcPts val="0"/>
              </a:spcBef>
              <a:spcAft>
                <a:spcPts val="0"/>
              </a:spcAft>
              <a:buFont typeface="Arial" panose="020B0604020202020204" pitchFamily="34" charset="0"/>
              <a:buChar char="•"/>
            </a:pPr>
            <a:r>
              <a:rPr lang="en-US" sz="1800" b="1" i="0" u="none" strike="noStrike" noProof="0" dirty="0">
                <a:solidFill>
                  <a:schemeClr val="tx1"/>
                </a:solidFill>
                <a:latin typeface="Tw Cen MT" panose="020B0602020104020603" pitchFamily="34" charset="0"/>
              </a:rPr>
              <a:t>Balcony &amp; Ocean View: </a:t>
            </a:r>
            <a:r>
              <a:rPr lang="en-US" sz="1800" b="0" i="0" u="none" strike="noStrike" noProof="0" dirty="0">
                <a:solidFill>
                  <a:schemeClr val="tx1"/>
                </a:solidFill>
                <a:latin typeface="Tw Cen MT" panose="020B0602020104020603" pitchFamily="34" charset="0"/>
              </a:rPr>
              <a:t>Moderate overbooking (</a:t>
            </a:r>
            <a:r>
              <a:rPr lang="en-US" dirty="0">
                <a:latin typeface="Tw Cen MT" panose="020B0602020104020603" pitchFamily="34" charset="0"/>
              </a:rPr>
              <a:t>10</a:t>
            </a:r>
            <a:r>
              <a:rPr lang="en-US" sz="1800" b="0" i="0" u="none" strike="noStrike" noProof="0" dirty="0">
                <a:solidFill>
                  <a:schemeClr val="tx1"/>
                </a:solidFill>
                <a:latin typeface="Tw Cen MT" panose="020B0602020104020603" pitchFamily="34" charset="0"/>
              </a:rPr>
              <a:t>%).</a:t>
            </a:r>
            <a:endParaRPr lang="en-US" sz="1800" dirty="0">
              <a:solidFill>
                <a:schemeClr val="tx1"/>
              </a:solidFill>
              <a:latin typeface="Tw Cen MT" panose="020B0602020104020603" pitchFamily="34" charset="0"/>
            </a:endParaRPr>
          </a:p>
          <a:p>
            <a:pPr marL="742950" lvl="1" indent="-285750">
              <a:spcBef>
                <a:spcPts val="0"/>
              </a:spcBef>
              <a:spcAft>
                <a:spcPts val="0"/>
              </a:spcAft>
              <a:buFont typeface="Arial" panose="020B0604020202020204" pitchFamily="34" charset="0"/>
              <a:buChar char="•"/>
            </a:pPr>
            <a:r>
              <a:rPr lang="en-US" sz="1800" b="1" i="0" u="none" strike="noStrike" noProof="0" dirty="0">
                <a:solidFill>
                  <a:schemeClr val="tx1"/>
                </a:solidFill>
                <a:latin typeface="Tw Cen MT" panose="020B0602020104020603" pitchFamily="34" charset="0"/>
              </a:rPr>
              <a:t>Inside &amp; Suite: </a:t>
            </a:r>
            <a:r>
              <a:rPr lang="en-US" sz="1800" b="0" i="0" u="none" strike="noStrike" noProof="0" dirty="0">
                <a:solidFill>
                  <a:schemeClr val="tx1"/>
                </a:solidFill>
                <a:latin typeface="Tw Cen MT" panose="020B0602020104020603" pitchFamily="34" charset="0"/>
              </a:rPr>
              <a:t>Minimal overbooking for suites; moderate for inside cabins.</a:t>
            </a:r>
            <a:endParaRPr lang="en-US" sz="1800" dirty="0">
              <a:solidFill>
                <a:schemeClr val="tx1"/>
              </a:solidFill>
              <a:latin typeface="Tw Cen MT" panose="020B0602020104020603" pitchFamily="34" charset="0"/>
            </a:endParaRPr>
          </a:p>
          <a:p>
            <a:pPr marL="457200" lvl="1" indent="0">
              <a:spcBef>
                <a:spcPts val="0"/>
              </a:spcBef>
              <a:spcAft>
                <a:spcPts val="0"/>
              </a:spcAft>
              <a:buNone/>
            </a:pPr>
            <a:endParaRPr lang="en-US" sz="1800" b="0" i="0" u="none" strike="noStrike" noProof="0" dirty="0">
              <a:solidFill>
                <a:schemeClr val="tx1"/>
              </a:solidFill>
              <a:latin typeface="Tw Cen MT" panose="020B0602020104020603" pitchFamily="34" charset="0"/>
            </a:endParaRPr>
          </a:p>
          <a:p>
            <a:pPr marL="0" indent="0">
              <a:spcBef>
                <a:spcPts val="0"/>
              </a:spcBef>
              <a:spcAft>
                <a:spcPts val="0"/>
              </a:spcAft>
              <a:buNone/>
            </a:pPr>
            <a:r>
              <a:rPr lang="en-US" sz="2000" b="1" i="0" u="none" strike="noStrike" noProof="0" dirty="0">
                <a:solidFill>
                  <a:schemeClr val="tx1"/>
                </a:solidFill>
                <a:latin typeface="Tw Cen MT" panose="020B0602020104020603" pitchFamily="34" charset="0"/>
              </a:rPr>
              <a:t>Risks and Rewards</a:t>
            </a:r>
            <a:r>
              <a:rPr lang="en-US" sz="2000" b="0" i="0" u="none" strike="noStrike" noProof="0" dirty="0">
                <a:solidFill>
                  <a:schemeClr val="tx1"/>
                </a:solidFill>
                <a:latin typeface="Tw Cen MT" panose="020B0602020104020603" pitchFamily="34" charset="0"/>
              </a:rPr>
              <a:t>:</a:t>
            </a:r>
            <a:endParaRPr lang="en-US" sz="2000" dirty="0">
              <a:solidFill>
                <a:schemeClr val="tx1"/>
              </a:solidFill>
              <a:latin typeface="Tw Cen MT" panose="020B0602020104020603" pitchFamily="34" charset="0"/>
            </a:endParaRPr>
          </a:p>
          <a:p>
            <a:pPr marL="285750" indent="-285750">
              <a:buFont typeface="Arial" panose="020B0604020202020204" pitchFamily="34" charset="0"/>
              <a:buChar char="•"/>
            </a:pPr>
            <a:r>
              <a:rPr lang="en-US" b="1" i="0" u="none" strike="noStrike" noProof="0" dirty="0">
                <a:solidFill>
                  <a:schemeClr val="tx1"/>
                </a:solidFill>
                <a:latin typeface="Tw Cen MT" panose="020B0602020104020603" pitchFamily="34" charset="0"/>
              </a:rPr>
              <a:t>Rewards: </a:t>
            </a:r>
            <a:r>
              <a:rPr lang="en-US" b="0" i="0" u="none" strike="noStrike" noProof="0" dirty="0">
                <a:solidFill>
                  <a:schemeClr val="tx1"/>
                </a:solidFill>
                <a:latin typeface="Tw Cen MT" panose="020B0602020104020603" pitchFamily="34" charset="0"/>
              </a:rPr>
              <a:t>Maximizing revenue, optimizing Cruise capacity, and profitability.</a:t>
            </a:r>
            <a:endParaRPr lang="en-US" dirty="0">
              <a:solidFill>
                <a:schemeClr val="tx1"/>
              </a:solidFill>
              <a:latin typeface="Tw Cen MT" panose="020B0602020104020603" pitchFamily="34" charset="0"/>
            </a:endParaRPr>
          </a:p>
          <a:p>
            <a:pPr marL="285750" indent="-285750">
              <a:spcBef>
                <a:spcPts val="0"/>
              </a:spcBef>
              <a:spcAft>
                <a:spcPts val="0"/>
              </a:spcAft>
              <a:buFont typeface="Arial" panose="020B0604020202020204" pitchFamily="34" charset="0"/>
              <a:buChar char="•"/>
            </a:pPr>
            <a:r>
              <a:rPr lang="en-US" b="1" dirty="0">
                <a:solidFill>
                  <a:schemeClr val="tx1"/>
                </a:solidFill>
                <a:latin typeface="Tw Cen MT" panose="020B0602020104020603" pitchFamily="34" charset="0"/>
              </a:rPr>
              <a:t>Risks: </a:t>
            </a:r>
            <a:r>
              <a:rPr lang="en-US" dirty="0">
                <a:solidFill>
                  <a:schemeClr val="tx1"/>
                </a:solidFill>
                <a:latin typeface="Tw Cen MT" panose="020B0602020104020603" pitchFamily="34" charset="0"/>
              </a:rPr>
              <a:t>Potential denied boarding leading to customer dissatisfaction, negative publicity, and compensation costs.</a:t>
            </a:r>
            <a:endParaRPr lang="en-GB" sz="2000" dirty="0">
              <a:latin typeface="Tw Cen MT" panose="020B0602020104020603" pitchFamily="34" charset="0"/>
            </a:endParaRPr>
          </a:p>
        </p:txBody>
      </p:sp>
      <p:sp>
        <p:nvSpPr>
          <p:cNvPr id="8" name="Title 1">
            <a:extLst>
              <a:ext uri="{FF2B5EF4-FFF2-40B4-BE49-F238E27FC236}">
                <a16:creationId xmlns:a16="http://schemas.microsoft.com/office/drawing/2014/main" id="{A7D92091-B9E1-657B-49DD-120076DAA8F9}"/>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CA6702"/>
                </a:solidFill>
                <a:latin typeface="Tw Cen MT" panose="020B0602020104020603" pitchFamily="34" charset="0"/>
                <a:ea typeface="+mn-ea"/>
                <a:cs typeface="+mn-cs"/>
              </a:rPr>
              <a:t>Overbooking Strategies</a:t>
            </a:r>
          </a:p>
        </p:txBody>
      </p:sp>
      <p:sp>
        <p:nvSpPr>
          <p:cNvPr id="10" name="Slide Number Placeholder 48">
            <a:extLst>
              <a:ext uri="{FF2B5EF4-FFF2-40B4-BE49-F238E27FC236}">
                <a16:creationId xmlns:a16="http://schemas.microsoft.com/office/drawing/2014/main" id="{42B8013E-104E-79CF-06CE-C5F044A29F33}"/>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15</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28709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3BC4B7-0D9C-14DD-9D29-B124EFD2C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791" y="5436705"/>
            <a:ext cx="1421295" cy="1421295"/>
          </a:xfrm>
          <a:prstGeom prst="rect">
            <a:avLst/>
          </a:prstGeom>
        </p:spPr>
      </p:pic>
      <p:sp>
        <p:nvSpPr>
          <p:cNvPr id="3" name="Content Placeholder 2">
            <a:extLst>
              <a:ext uri="{FF2B5EF4-FFF2-40B4-BE49-F238E27FC236}">
                <a16:creationId xmlns:a16="http://schemas.microsoft.com/office/drawing/2014/main" id="{228D71B7-C734-A0D1-2CDD-BCFD26030645}"/>
              </a:ext>
            </a:extLst>
          </p:cNvPr>
          <p:cNvSpPr>
            <a:spLocks noGrp="1"/>
          </p:cNvSpPr>
          <p:nvPr>
            <p:ph idx="1"/>
          </p:nvPr>
        </p:nvSpPr>
        <p:spPr>
          <a:xfrm>
            <a:off x="401052" y="1696701"/>
            <a:ext cx="11257548" cy="4351338"/>
          </a:xfrm>
        </p:spPr>
        <p:txBody>
          <a:bodyPr>
            <a:normAutofit/>
          </a:bodyPr>
          <a:lstStyle/>
          <a:p>
            <a:pPr marL="342900" indent="-342900" algn="just">
              <a:buFont typeface="+mj-lt"/>
              <a:buAutoNum type="arabicPeriod"/>
            </a:pPr>
            <a:r>
              <a:rPr lang="en-US" sz="1800" b="1" dirty="0">
                <a:latin typeface="Tw Cen MT" panose="020B0602020104020603" pitchFamily="34" charset="0"/>
              </a:rPr>
              <a:t>Cabin Configuration Optimization: </a:t>
            </a:r>
            <a:r>
              <a:rPr lang="en-US" sz="1800" dirty="0">
                <a:latin typeface="Tw Cen MT" panose="020B0602020104020603" pitchFamily="34" charset="0"/>
              </a:rPr>
              <a:t>Strategically configuring cabins with upper-beds alongside standard lower-beds expands bed capacity beyond the ship's standard limit, accommodating more passengers per voyage. This maximizes revenue potential by increasing occupancy rates and leveraging additional accommodation fees.</a:t>
            </a:r>
          </a:p>
          <a:p>
            <a:pPr marL="342900" indent="-342900" algn="just">
              <a:buFont typeface="+mj-lt"/>
              <a:buAutoNum type="arabicPeriod"/>
            </a:pPr>
            <a:r>
              <a:rPr lang="en-US" sz="1800" b="1" dirty="0">
                <a:latin typeface="Tw Cen MT" panose="020B0602020104020603" pitchFamily="34" charset="0"/>
              </a:rPr>
              <a:t>Comprehensive Water Activities Package: </a:t>
            </a:r>
            <a:r>
              <a:rPr lang="en-US" sz="1800" dirty="0">
                <a:latin typeface="Tw Cen MT" panose="020B0602020104020603" pitchFamily="34" charset="0"/>
              </a:rPr>
              <a:t>Introducing a comprehensive package that integrates scuba diving with various water activities and cultural experiences enhances revenue potential. By offering a diverse range of aquatic adventures alongside opportunities for cultural immersion, the ship attracts adventure-seekers and cultural enthusiasts alike, resulting in increased onboard spending and revenue generation.</a:t>
            </a:r>
          </a:p>
          <a:p>
            <a:pPr marL="342900" indent="-342900" algn="just">
              <a:buFont typeface="+mj-lt"/>
              <a:buAutoNum type="arabicPeriod"/>
            </a:pPr>
            <a:r>
              <a:rPr lang="en-US" sz="1800" b="1" dirty="0">
                <a:latin typeface="Tw Cen MT" panose="020B0602020104020603" pitchFamily="34" charset="0"/>
              </a:rPr>
              <a:t>Enhanced Tourism Revenue through Local Partnerships and Promotion: </a:t>
            </a:r>
            <a:r>
              <a:rPr lang="en-US" sz="1800" dirty="0">
                <a:latin typeface="Tw Cen MT" panose="020B0602020104020603" pitchFamily="34" charset="0"/>
              </a:rPr>
              <a:t>Local partnerships with businesses and tourism authorities along the cruise route can significantly boost tourism revenue. By collaborating with these entities, cruise lines can leverage brand-sponsored events, product placements, and co-branded experiences onboard. This not only diversifies revenue streams but also enhances the overall passenger experience.</a:t>
            </a:r>
          </a:p>
          <a:p>
            <a:pPr marL="342900" indent="-342900" algn="just">
              <a:buFont typeface="+mj-lt"/>
              <a:buAutoNum type="arabicPeriod"/>
            </a:pPr>
            <a:r>
              <a:rPr lang="en-US" sz="1800" b="1" dirty="0">
                <a:latin typeface="Tw Cen MT" panose="020B0602020104020603" pitchFamily="34" charset="0"/>
              </a:rPr>
              <a:t>Growing tech trends: </a:t>
            </a:r>
            <a:r>
              <a:rPr lang="en-US" sz="1800" dirty="0">
                <a:latin typeface="Tw Cen MT" panose="020B0602020104020603" pitchFamily="34" charset="0"/>
              </a:rPr>
              <a:t>Exciting technology trends, including wearable tech, VR, AR, AI chatbots, and AI/ML for predictive maintenance, are driving innovation in the cruise industry, enhancing passenger experiences, providing valuable insights, and improving operational efficiency.</a:t>
            </a:r>
          </a:p>
        </p:txBody>
      </p:sp>
      <p:sp>
        <p:nvSpPr>
          <p:cNvPr id="5" name="Title 1">
            <a:extLst>
              <a:ext uri="{FF2B5EF4-FFF2-40B4-BE49-F238E27FC236}">
                <a16:creationId xmlns:a16="http://schemas.microsoft.com/office/drawing/2014/main" id="{569BBBDD-90B2-F427-D007-85E122741017}"/>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BB3E03"/>
                </a:solidFill>
                <a:latin typeface="Tw Cen MT" panose="020B0602020104020603" pitchFamily="34" charset="0"/>
                <a:ea typeface="+mn-ea"/>
                <a:cs typeface="+mn-cs"/>
              </a:rPr>
              <a:t>Recommendations and Conclusions</a:t>
            </a:r>
          </a:p>
        </p:txBody>
      </p:sp>
      <p:sp>
        <p:nvSpPr>
          <p:cNvPr id="8" name="TextBox 7">
            <a:extLst>
              <a:ext uri="{FF2B5EF4-FFF2-40B4-BE49-F238E27FC236}">
                <a16:creationId xmlns:a16="http://schemas.microsoft.com/office/drawing/2014/main" id="{C924EDA2-E590-789F-EC22-515D6CB438EB}"/>
              </a:ext>
            </a:extLst>
          </p:cNvPr>
          <p:cNvSpPr txBox="1"/>
          <p:nvPr/>
        </p:nvSpPr>
        <p:spPr>
          <a:xfrm>
            <a:off x="401052" y="1168654"/>
            <a:ext cx="7655615" cy="400110"/>
          </a:xfrm>
          <a:prstGeom prst="rect">
            <a:avLst/>
          </a:prstGeom>
          <a:noFill/>
        </p:spPr>
        <p:txBody>
          <a:bodyPr wrap="square">
            <a:spAutoFit/>
          </a:bodyPr>
          <a:lstStyle/>
          <a:p>
            <a:r>
              <a:rPr lang="en-GB" sz="2000" b="1" dirty="0">
                <a:solidFill>
                  <a:srgbClr val="0D0D0D"/>
                </a:solidFill>
                <a:latin typeface="Tw Cen MT" panose="020B0602020104020603" pitchFamily="34" charset="0"/>
                <a:ea typeface="+mj-lt"/>
                <a:cs typeface="+mj-lt"/>
              </a:rPr>
              <a:t>Further Recommendations:</a:t>
            </a:r>
            <a:endParaRPr lang="en-GB" sz="2000" b="1" dirty="0">
              <a:latin typeface="Tw Cen MT" panose="020B0602020104020603" pitchFamily="34" charset="0"/>
            </a:endParaRPr>
          </a:p>
        </p:txBody>
      </p:sp>
      <p:sp>
        <p:nvSpPr>
          <p:cNvPr id="10" name="Slide Number Placeholder 48">
            <a:extLst>
              <a:ext uri="{FF2B5EF4-FFF2-40B4-BE49-F238E27FC236}">
                <a16:creationId xmlns:a16="http://schemas.microsoft.com/office/drawing/2014/main" id="{A765D21C-6F39-6D62-AC28-F612C9697EC2}"/>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16</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30348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CCCDD-341B-CF6B-B50A-FD9636AB9A5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7F0DA41-6DC8-9419-4CF8-85D913139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6156" y="5192175"/>
            <a:ext cx="1900595" cy="1900960"/>
          </a:xfrm>
          <a:prstGeom prst="rect">
            <a:avLst/>
          </a:prstGeom>
        </p:spPr>
      </p:pic>
      <p:sp>
        <p:nvSpPr>
          <p:cNvPr id="3" name="Content Placeholder 2">
            <a:extLst>
              <a:ext uri="{FF2B5EF4-FFF2-40B4-BE49-F238E27FC236}">
                <a16:creationId xmlns:a16="http://schemas.microsoft.com/office/drawing/2014/main" id="{0EA735A7-F41A-3AF6-7B31-52E4360D9177}"/>
              </a:ext>
            </a:extLst>
          </p:cNvPr>
          <p:cNvSpPr>
            <a:spLocks noGrp="1"/>
          </p:cNvSpPr>
          <p:nvPr>
            <p:ph idx="1"/>
          </p:nvPr>
        </p:nvSpPr>
        <p:spPr>
          <a:xfrm>
            <a:off x="401052" y="1580013"/>
            <a:ext cx="11363600" cy="4351338"/>
          </a:xfrm>
        </p:spPr>
        <p:txBody>
          <a:bodyPr>
            <a:noAutofit/>
          </a:bodyPr>
          <a:lstStyle/>
          <a:p>
            <a:pPr marL="0" indent="0" algn="just">
              <a:lnSpc>
                <a:spcPct val="100000"/>
              </a:lnSpc>
              <a:buNone/>
            </a:pPr>
            <a:r>
              <a:rPr lang="en-US" sz="1800" dirty="0">
                <a:latin typeface="Tw Cen MT" panose="020B0602020104020603" pitchFamily="34" charset="0"/>
              </a:rPr>
              <a:t>The primary hub and embarkation and disembarkation port is Southampton, however significant locations including Dubai, Australia, Singapore, and San Francisco make substantial contributions to the cruise network's overall earnings. Considering their various capacities and cost structures, it is essential to comprehend the preferences for various cabin types in order to maximize revenue. We have successfully achieved a total revenue of 21.5 million pounds for the year, which is approximately one million pounds more than that the previous year, by strategically applying various ways and taking the demand in 2025 into consideration. The accompanying spreadsheet contains detailed computations and income forecasts that were previously discussed. The detailed analysis and calculations are available in the spreadsheet at: </a:t>
            </a:r>
            <a:r>
              <a:rPr lang="en-US" sz="1800" dirty="0">
                <a:latin typeface="Tw Cen MT" panose="020B0602020104020603" pitchFamily="34" charset="0"/>
                <a:hlinkClick r:id="rId3"/>
              </a:rPr>
              <a:t>https://docs.google.com/spreadsheets/d/1rN0GCs4Y_wWUwefNaTkJTgPD6Hf4g49QyasLJmF8JhA/edit?usp=sharing</a:t>
            </a:r>
            <a:r>
              <a:rPr lang="en-US" sz="1800" dirty="0">
                <a:latin typeface="Tw Cen MT" panose="020B0602020104020603" pitchFamily="34" charset="0"/>
              </a:rPr>
              <a:t>. This guarantees openness and access to the comprehensive data and techniques utilized to maximize Carnival Cruises' profits.</a:t>
            </a:r>
          </a:p>
          <a:p>
            <a:pPr marL="0" indent="0" algn="just">
              <a:lnSpc>
                <a:spcPct val="100000"/>
              </a:lnSpc>
              <a:buNone/>
            </a:pPr>
            <a:r>
              <a:rPr lang="en-US" sz="1800" dirty="0">
                <a:latin typeface="Tw Cen MT" panose="020B0602020104020603" pitchFamily="34" charset="0"/>
              </a:rPr>
              <a:t>Overall, the comprehensive approach outlined above ensures a win-win situation for both the cruise line and the local communities visited. By optimizing revenue through strategic initiatives and enhancing the passenger experience with immersive cultural and recreational offerings, the cruise line can achieve sustainable growth and success in the competitive cruise tourism industry.</a:t>
            </a:r>
            <a:endParaRPr lang="en-GB" sz="1800" dirty="0">
              <a:latin typeface="Tw Cen MT" panose="020B0602020104020603" pitchFamily="34" charset="0"/>
            </a:endParaRPr>
          </a:p>
        </p:txBody>
      </p:sp>
      <p:sp>
        <p:nvSpPr>
          <p:cNvPr id="6" name="Title 1">
            <a:extLst>
              <a:ext uri="{FF2B5EF4-FFF2-40B4-BE49-F238E27FC236}">
                <a16:creationId xmlns:a16="http://schemas.microsoft.com/office/drawing/2014/main" id="{22484D6A-B9CE-7F34-4DE1-4AC5230F6717}"/>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BB3E03"/>
                </a:solidFill>
                <a:latin typeface="Tw Cen MT" panose="020B0602020104020603" pitchFamily="34" charset="0"/>
                <a:ea typeface="+mn-ea"/>
                <a:cs typeface="+mn-cs"/>
              </a:rPr>
              <a:t>Recommendations and Conclusions</a:t>
            </a:r>
          </a:p>
        </p:txBody>
      </p:sp>
      <p:sp>
        <p:nvSpPr>
          <p:cNvPr id="7" name="TextBox 6">
            <a:extLst>
              <a:ext uri="{FF2B5EF4-FFF2-40B4-BE49-F238E27FC236}">
                <a16:creationId xmlns:a16="http://schemas.microsoft.com/office/drawing/2014/main" id="{D3829150-6382-5959-F48C-72C3743C9392}"/>
              </a:ext>
            </a:extLst>
          </p:cNvPr>
          <p:cNvSpPr txBox="1"/>
          <p:nvPr/>
        </p:nvSpPr>
        <p:spPr>
          <a:xfrm>
            <a:off x="401052" y="1168654"/>
            <a:ext cx="7655615" cy="400110"/>
          </a:xfrm>
          <a:prstGeom prst="rect">
            <a:avLst/>
          </a:prstGeom>
          <a:noFill/>
        </p:spPr>
        <p:txBody>
          <a:bodyPr wrap="square">
            <a:spAutoFit/>
          </a:bodyPr>
          <a:lstStyle/>
          <a:p>
            <a:r>
              <a:rPr lang="en-GB" sz="2000" b="1" dirty="0">
                <a:solidFill>
                  <a:srgbClr val="0D0D0D"/>
                </a:solidFill>
                <a:latin typeface="Tw Cen MT" panose="020B0602020104020603" pitchFamily="34" charset="0"/>
                <a:ea typeface="+mj-lt"/>
                <a:cs typeface="+mj-lt"/>
              </a:rPr>
              <a:t>Conclusion:</a:t>
            </a:r>
            <a:endParaRPr lang="en-GB" sz="2000" b="1" dirty="0">
              <a:latin typeface="Tw Cen MT" panose="020B0602020104020603" pitchFamily="34" charset="0"/>
            </a:endParaRPr>
          </a:p>
        </p:txBody>
      </p:sp>
      <p:sp>
        <p:nvSpPr>
          <p:cNvPr id="10" name="Slide Number Placeholder 48">
            <a:extLst>
              <a:ext uri="{FF2B5EF4-FFF2-40B4-BE49-F238E27FC236}">
                <a16:creationId xmlns:a16="http://schemas.microsoft.com/office/drawing/2014/main" id="{E12CFE8D-8F40-F3BE-A9DA-F3CD270B9090}"/>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17</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54481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2A18AB-AE3A-1CBE-385B-1751AA5D3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434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8A216F-F743-84DA-B74C-603AAA61A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224" y="381000"/>
            <a:ext cx="8607552" cy="6096000"/>
          </a:xfrm>
          <a:prstGeom prst="rect">
            <a:avLst/>
          </a:prstGeom>
        </p:spPr>
      </p:pic>
    </p:spTree>
    <p:extLst>
      <p:ext uri="{BB962C8B-B14F-4D97-AF65-F5344CB8AC3E}">
        <p14:creationId xmlns:p14="http://schemas.microsoft.com/office/powerpoint/2010/main" val="39963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8">
            <a:extLst>
              <a:ext uri="{FF2B5EF4-FFF2-40B4-BE49-F238E27FC236}">
                <a16:creationId xmlns:a16="http://schemas.microsoft.com/office/drawing/2014/main" id="{6EC75DA7-1B43-B5B6-E7E8-4F7B14D6DC4C}"/>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2</a:t>
            </a:fld>
            <a:endParaRPr lang="en-US" sz="1600" dirty="0">
              <a:solidFill>
                <a:schemeClr val="tx1"/>
              </a:solidFill>
              <a:latin typeface="Tw Cen MT" panose="020B0602020104020603" pitchFamily="34" charset="0"/>
            </a:endParaRPr>
          </a:p>
        </p:txBody>
      </p:sp>
      <p:sp>
        <p:nvSpPr>
          <p:cNvPr id="2" name="Title 1">
            <a:extLst>
              <a:ext uri="{FF2B5EF4-FFF2-40B4-BE49-F238E27FC236}">
                <a16:creationId xmlns:a16="http://schemas.microsoft.com/office/drawing/2014/main" id="{B1ACE452-4E88-655A-7674-029D9AAD2B2C}"/>
              </a:ext>
            </a:extLst>
          </p:cNvPr>
          <p:cNvSpPr>
            <a:spLocks noGrp="1"/>
          </p:cNvSpPr>
          <p:nvPr>
            <p:ph type="title"/>
          </p:nvPr>
        </p:nvSpPr>
        <p:spPr>
          <a:xfrm>
            <a:off x="509222" y="2732942"/>
            <a:ext cx="2537393" cy="1261399"/>
          </a:xfrm>
        </p:spPr>
        <p:txBody>
          <a:bodyPr>
            <a:normAutofit/>
          </a:bodyPr>
          <a:lstStyle/>
          <a:p>
            <a:r>
              <a:rPr lang="en-GB" b="1" dirty="0">
                <a:solidFill>
                  <a:srgbClr val="001219"/>
                </a:solidFill>
                <a:latin typeface="Tw Cen MT" panose="020B0602020104020603" pitchFamily="34" charset="0"/>
              </a:rPr>
              <a:t>Agenda</a:t>
            </a:r>
          </a:p>
        </p:txBody>
      </p:sp>
      <p:sp>
        <p:nvSpPr>
          <p:cNvPr id="5" name="TextBox 4">
            <a:extLst>
              <a:ext uri="{FF2B5EF4-FFF2-40B4-BE49-F238E27FC236}">
                <a16:creationId xmlns:a16="http://schemas.microsoft.com/office/drawing/2014/main" id="{6CF011AC-6E6E-7942-C8F6-7282E60FBC0C}"/>
              </a:ext>
            </a:extLst>
          </p:cNvPr>
          <p:cNvSpPr txBox="1"/>
          <p:nvPr/>
        </p:nvSpPr>
        <p:spPr>
          <a:xfrm>
            <a:off x="3345124" y="202129"/>
            <a:ext cx="852783" cy="769441"/>
          </a:xfrm>
          <a:prstGeom prst="rect">
            <a:avLst/>
          </a:prstGeom>
          <a:noFill/>
        </p:spPr>
        <p:txBody>
          <a:bodyPr wrap="square" rtlCol="0">
            <a:spAutoFit/>
          </a:bodyPr>
          <a:lstStyle/>
          <a:p>
            <a:r>
              <a:rPr lang="en-IN" sz="4400" b="1" dirty="0">
                <a:solidFill>
                  <a:srgbClr val="005F73"/>
                </a:solidFill>
                <a:latin typeface="Tw Cen MT" panose="020B0602020104020603" pitchFamily="34" charset="0"/>
              </a:rPr>
              <a:t>01</a:t>
            </a:r>
            <a:endParaRPr lang="en-GB" sz="4400" b="1" dirty="0">
              <a:solidFill>
                <a:srgbClr val="005F73"/>
              </a:solidFill>
              <a:latin typeface="Tw Cen MT" panose="020B0602020104020603" pitchFamily="34" charset="0"/>
            </a:endParaRPr>
          </a:p>
        </p:txBody>
      </p:sp>
      <p:cxnSp>
        <p:nvCxnSpPr>
          <p:cNvPr id="7" name="Straight Connector 6">
            <a:extLst>
              <a:ext uri="{FF2B5EF4-FFF2-40B4-BE49-F238E27FC236}">
                <a16:creationId xmlns:a16="http://schemas.microsoft.com/office/drawing/2014/main" id="{0523826D-AF6B-94CC-BC96-3E9A80AE02BC}"/>
              </a:ext>
            </a:extLst>
          </p:cNvPr>
          <p:cNvCxnSpPr>
            <a:cxnSpLocks/>
          </p:cNvCxnSpPr>
          <p:nvPr/>
        </p:nvCxnSpPr>
        <p:spPr>
          <a:xfrm flipV="1">
            <a:off x="3411103" y="997886"/>
            <a:ext cx="2684897" cy="1"/>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A56BC23-601F-DE26-3C46-A7B61F180F96}"/>
              </a:ext>
            </a:extLst>
          </p:cNvPr>
          <p:cNvSpPr txBox="1"/>
          <p:nvPr/>
        </p:nvSpPr>
        <p:spPr>
          <a:xfrm>
            <a:off x="7357011" y="1110712"/>
            <a:ext cx="6200056" cy="369332"/>
          </a:xfrm>
          <a:prstGeom prst="rect">
            <a:avLst/>
          </a:prstGeom>
          <a:noFill/>
        </p:spPr>
        <p:txBody>
          <a:bodyPr wrap="square">
            <a:spAutoFit/>
          </a:bodyPr>
          <a:lstStyle/>
          <a:p>
            <a:pPr algn="l"/>
            <a:r>
              <a:rPr lang="en-GB" b="1" dirty="0">
                <a:solidFill>
                  <a:srgbClr val="0D0D0D"/>
                </a:solidFill>
                <a:latin typeface="Tw Cen MT" panose="020B0602020104020603" pitchFamily="34" charset="0"/>
              </a:rPr>
              <a:t>Scenario Planning Demand in 2025</a:t>
            </a:r>
          </a:p>
        </p:txBody>
      </p:sp>
      <p:sp>
        <p:nvSpPr>
          <p:cNvPr id="11" name="TextBox 10">
            <a:extLst>
              <a:ext uri="{FF2B5EF4-FFF2-40B4-BE49-F238E27FC236}">
                <a16:creationId xmlns:a16="http://schemas.microsoft.com/office/drawing/2014/main" id="{51B82A37-BEB8-C14B-C958-49EE03C2C6CF}"/>
              </a:ext>
            </a:extLst>
          </p:cNvPr>
          <p:cNvSpPr txBox="1"/>
          <p:nvPr/>
        </p:nvSpPr>
        <p:spPr>
          <a:xfrm>
            <a:off x="3353017" y="1071975"/>
            <a:ext cx="6200056" cy="369332"/>
          </a:xfrm>
          <a:prstGeom prst="rect">
            <a:avLst/>
          </a:prstGeom>
          <a:noFill/>
        </p:spPr>
        <p:txBody>
          <a:bodyPr wrap="square">
            <a:spAutoFit/>
          </a:bodyPr>
          <a:lstStyle/>
          <a:p>
            <a:pPr algn="l"/>
            <a:r>
              <a:rPr lang="en-IN" b="1" i="0" dirty="0">
                <a:solidFill>
                  <a:srgbClr val="0D0D0D"/>
                </a:solidFill>
                <a:effectLst/>
                <a:latin typeface="Tw Cen MT" panose="020B0602020104020603" pitchFamily="34" charset="0"/>
              </a:rPr>
              <a:t>Introduction</a:t>
            </a:r>
            <a:endParaRPr lang="en-GB" b="1" i="0" dirty="0">
              <a:solidFill>
                <a:srgbClr val="0D0D0D"/>
              </a:solidFill>
              <a:effectLst/>
              <a:latin typeface="Tw Cen MT" panose="020B0602020104020603" pitchFamily="34" charset="0"/>
            </a:endParaRPr>
          </a:p>
        </p:txBody>
      </p:sp>
      <p:sp>
        <p:nvSpPr>
          <p:cNvPr id="13" name="TextBox 12">
            <a:extLst>
              <a:ext uri="{FF2B5EF4-FFF2-40B4-BE49-F238E27FC236}">
                <a16:creationId xmlns:a16="http://schemas.microsoft.com/office/drawing/2014/main" id="{CF336EA8-D353-28D6-84C3-CF871334768B}"/>
              </a:ext>
            </a:extLst>
          </p:cNvPr>
          <p:cNvSpPr txBox="1"/>
          <p:nvPr/>
        </p:nvSpPr>
        <p:spPr>
          <a:xfrm>
            <a:off x="3353017" y="1402513"/>
            <a:ext cx="6200056" cy="738664"/>
          </a:xfrm>
          <a:prstGeom prst="rect">
            <a:avLst/>
          </a:prstGeom>
          <a:noFill/>
        </p:spPr>
        <p:txBody>
          <a:bodyPr wrap="square">
            <a:spAutoFit/>
          </a:bodyPr>
          <a:lstStyle/>
          <a:p>
            <a:pPr marL="0" indent="0" algn="just">
              <a:lnSpc>
                <a:spcPct val="100000"/>
              </a:lnSpc>
              <a:buNone/>
            </a:pPr>
            <a:r>
              <a:rPr lang="en-GB" sz="1400" b="1" dirty="0">
                <a:solidFill>
                  <a:schemeClr val="tx1">
                    <a:lumMod val="65000"/>
                    <a:lumOff val="35000"/>
                  </a:schemeClr>
                </a:solidFill>
                <a:latin typeface="Tw Cen MT" panose="020B0602020104020603" pitchFamily="34" charset="0"/>
              </a:rPr>
              <a:t>Objective of our Case study</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Carnival corporation overview</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Importance of Revenue Optimization</a:t>
            </a:r>
          </a:p>
        </p:txBody>
      </p:sp>
      <p:sp>
        <p:nvSpPr>
          <p:cNvPr id="14" name="TextBox 13">
            <a:extLst>
              <a:ext uri="{FF2B5EF4-FFF2-40B4-BE49-F238E27FC236}">
                <a16:creationId xmlns:a16="http://schemas.microsoft.com/office/drawing/2014/main" id="{A07BA39C-4083-E0BB-751D-FF9A855CF4E9}"/>
              </a:ext>
            </a:extLst>
          </p:cNvPr>
          <p:cNvSpPr txBox="1"/>
          <p:nvPr/>
        </p:nvSpPr>
        <p:spPr>
          <a:xfrm>
            <a:off x="7442480" y="202128"/>
            <a:ext cx="852783" cy="769441"/>
          </a:xfrm>
          <a:prstGeom prst="rect">
            <a:avLst/>
          </a:prstGeom>
          <a:noFill/>
        </p:spPr>
        <p:txBody>
          <a:bodyPr wrap="square" rtlCol="0">
            <a:spAutoFit/>
          </a:bodyPr>
          <a:lstStyle/>
          <a:p>
            <a:r>
              <a:rPr lang="en-IN" sz="4400" b="1" dirty="0">
                <a:solidFill>
                  <a:srgbClr val="0A9396"/>
                </a:solidFill>
                <a:latin typeface="Tw Cen MT" panose="020B0602020104020603" pitchFamily="34" charset="0"/>
              </a:rPr>
              <a:t>02</a:t>
            </a:r>
            <a:endParaRPr lang="en-GB" sz="4400" b="1" dirty="0">
              <a:solidFill>
                <a:srgbClr val="0A9396"/>
              </a:solidFill>
              <a:latin typeface="Tw Cen MT" panose="020B0602020104020603" pitchFamily="34" charset="0"/>
            </a:endParaRPr>
          </a:p>
        </p:txBody>
      </p:sp>
      <p:cxnSp>
        <p:nvCxnSpPr>
          <p:cNvPr id="15" name="Straight Connector 14">
            <a:extLst>
              <a:ext uri="{FF2B5EF4-FFF2-40B4-BE49-F238E27FC236}">
                <a16:creationId xmlns:a16="http://schemas.microsoft.com/office/drawing/2014/main" id="{1369F9C9-7FA0-8047-F7DB-05774E044A00}"/>
              </a:ext>
            </a:extLst>
          </p:cNvPr>
          <p:cNvCxnSpPr>
            <a:cxnSpLocks/>
          </p:cNvCxnSpPr>
          <p:nvPr/>
        </p:nvCxnSpPr>
        <p:spPr>
          <a:xfrm flipV="1">
            <a:off x="7357011" y="1024718"/>
            <a:ext cx="2684897"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188203F-F408-71A3-F866-72AC484707C4}"/>
              </a:ext>
            </a:extLst>
          </p:cNvPr>
          <p:cNvSpPr txBox="1"/>
          <p:nvPr/>
        </p:nvSpPr>
        <p:spPr>
          <a:xfrm>
            <a:off x="7357011" y="1404195"/>
            <a:ext cx="3685363" cy="954107"/>
          </a:xfrm>
          <a:prstGeom prst="rect">
            <a:avLst/>
          </a:prstGeom>
          <a:noFill/>
        </p:spPr>
        <p:txBody>
          <a:bodyPr wrap="square">
            <a:spAutoFit/>
          </a:bodyPr>
          <a:lstStyle/>
          <a:p>
            <a:pPr marL="0" indent="0" algn="just">
              <a:lnSpc>
                <a:spcPct val="100000"/>
              </a:lnSpc>
              <a:buNone/>
            </a:pPr>
            <a:r>
              <a:rPr lang="en-GB" sz="1400" b="1" dirty="0">
                <a:solidFill>
                  <a:schemeClr val="tx1">
                    <a:lumMod val="65000"/>
                    <a:lumOff val="35000"/>
                  </a:schemeClr>
                </a:solidFill>
                <a:latin typeface="Tw Cen MT" panose="020B0602020104020603" pitchFamily="34" charset="0"/>
              </a:rPr>
              <a:t>Dubai</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San Francisco</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Australia</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Singapore</a:t>
            </a:r>
          </a:p>
        </p:txBody>
      </p:sp>
      <p:sp>
        <p:nvSpPr>
          <p:cNvPr id="17" name="TextBox 16">
            <a:extLst>
              <a:ext uri="{FF2B5EF4-FFF2-40B4-BE49-F238E27FC236}">
                <a16:creationId xmlns:a16="http://schemas.microsoft.com/office/drawing/2014/main" id="{8FA25B31-75B5-2179-9884-D5B432E3DE75}"/>
              </a:ext>
            </a:extLst>
          </p:cNvPr>
          <p:cNvSpPr txBox="1"/>
          <p:nvPr/>
        </p:nvSpPr>
        <p:spPr>
          <a:xfrm>
            <a:off x="3353145" y="2297787"/>
            <a:ext cx="852783" cy="769441"/>
          </a:xfrm>
          <a:prstGeom prst="rect">
            <a:avLst/>
          </a:prstGeom>
          <a:noFill/>
        </p:spPr>
        <p:txBody>
          <a:bodyPr wrap="square" rtlCol="0">
            <a:spAutoFit/>
          </a:bodyPr>
          <a:lstStyle/>
          <a:p>
            <a:r>
              <a:rPr lang="en-IN" sz="4400" b="1" dirty="0">
                <a:solidFill>
                  <a:srgbClr val="94D2BD"/>
                </a:solidFill>
                <a:latin typeface="Tw Cen MT" panose="020B0602020104020603" pitchFamily="34" charset="0"/>
              </a:rPr>
              <a:t>03</a:t>
            </a:r>
            <a:endParaRPr lang="en-GB" sz="4400" b="1" dirty="0">
              <a:solidFill>
                <a:srgbClr val="94D2BD"/>
              </a:solidFill>
              <a:latin typeface="Tw Cen MT" panose="020B0602020104020603" pitchFamily="34" charset="0"/>
            </a:endParaRPr>
          </a:p>
        </p:txBody>
      </p:sp>
      <p:cxnSp>
        <p:nvCxnSpPr>
          <p:cNvPr id="18" name="Straight Connector 17">
            <a:extLst>
              <a:ext uri="{FF2B5EF4-FFF2-40B4-BE49-F238E27FC236}">
                <a16:creationId xmlns:a16="http://schemas.microsoft.com/office/drawing/2014/main" id="{5F831BDC-6848-E9A5-23E9-34C08FAD36F0}"/>
              </a:ext>
            </a:extLst>
          </p:cNvPr>
          <p:cNvCxnSpPr>
            <a:cxnSpLocks/>
          </p:cNvCxnSpPr>
          <p:nvPr/>
        </p:nvCxnSpPr>
        <p:spPr>
          <a:xfrm flipV="1">
            <a:off x="3411103" y="3067226"/>
            <a:ext cx="2684897" cy="1"/>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22DB00E-E633-3B95-0A73-8321B6A4D099}"/>
              </a:ext>
            </a:extLst>
          </p:cNvPr>
          <p:cNvSpPr txBox="1"/>
          <p:nvPr/>
        </p:nvSpPr>
        <p:spPr>
          <a:xfrm>
            <a:off x="7472297" y="3178976"/>
            <a:ext cx="6200056" cy="369332"/>
          </a:xfrm>
          <a:prstGeom prst="rect">
            <a:avLst/>
          </a:prstGeom>
          <a:noFill/>
        </p:spPr>
        <p:txBody>
          <a:bodyPr wrap="square">
            <a:spAutoFit/>
          </a:bodyPr>
          <a:lstStyle/>
          <a:p>
            <a:pPr algn="l"/>
            <a:r>
              <a:rPr lang="en-GB" b="1" dirty="0">
                <a:solidFill>
                  <a:srgbClr val="0D0D0D"/>
                </a:solidFill>
                <a:latin typeface="Tw Cen MT" panose="020B0602020104020603" pitchFamily="34" charset="0"/>
              </a:rPr>
              <a:t>Estimating Cancellation Rates</a:t>
            </a:r>
          </a:p>
        </p:txBody>
      </p:sp>
      <p:sp>
        <p:nvSpPr>
          <p:cNvPr id="20" name="TextBox 19">
            <a:extLst>
              <a:ext uri="{FF2B5EF4-FFF2-40B4-BE49-F238E27FC236}">
                <a16:creationId xmlns:a16="http://schemas.microsoft.com/office/drawing/2014/main" id="{771DDE90-D081-F1F3-0176-E73E48D458DA}"/>
              </a:ext>
            </a:extLst>
          </p:cNvPr>
          <p:cNvSpPr txBox="1"/>
          <p:nvPr/>
        </p:nvSpPr>
        <p:spPr>
          <a:xfrm>
            <a:off x="3345124" y="3139633"/>
            <a:ext cx="3290059" cy="923330"/>
          </a:xfrm>
          <a:prstGeom prst="rect">
            <a:avLst/>
          </a:prstGeom>
          <a:noFill/>
        </p:spPr>
        <p:txBody>
          <a:bodyPr wrap="square">
            <a:spAutoFit/>
          </a:bodyPr>
          <a:lstStyle/>
          <a:p>
            <a:r>
              <a:rPr lang="en-GB" b="1" dirty="0">
                <a:solidFill>
                  <a:srgbClr val="0D0D0D"/>
                </a:solidFill>
                <a:latin typeface="Tw Cen MT" panose="020B0602020104020603" pitchFamily="34" charset="0"/>
              </a:rPr>
              <a:t>Optimal Passenger Allocation for Revenue Maximization</a:t>
            </a:r>
          </a:p>
          <a:p>
            <a:pPr algn="l"/>
            <a:endParaRPr lang="en-GB" b="1" i="0" dirty="0">
              <a:solidFill>
                <a:srgbClr val="0D0D0D"/>
              </a:solidFill>
              <a:effectLst/>
              <a:latin typeface="Tw Cen MT" panose="020B0602020104020603" pitchFamily="34" charset="0"/>
            </a:endParaRPr>
          </a:p>
        </p:txBody>
      </p:sp>
      <p:sp>
        <p:nvSpPr>
          <p:cNvPr id="21" name="TextBox 20">
            <a:extLst>
              <a:ext uri="{FF2B5EF4-FFF2-40B4-BE49-F238E27FC236}">
                <a16:creationId xmlns:a16="http://schemas.microsoft.com/office/drawing/2014/main" id="{8D46253D-C8A3-5D59-0F62-1623E32933B0}"/>
              </a:ext>
            </a:extLst>
          </p:cNvPr>
          <p:cNvSpPr txBox="1"/>
          <p:nvPr/>
        </p:nvSpPr>
        <p:spPr>
          <a:xfrm>
            <a:off x="7495129" y="3606945"/>
            <a:ext cx="2087217" cy="523220"/>
          </a:xfrm>
          <a:prstGeom prst="rect">
            <a:avLst/>
          </a:prstGeom>
          <a:noFill/>
        </p:spPr>
        <p:txBody>
          <a:bodyPr wrap="square">
            <a:spAutoFit/>
          </a:bodyPr>
          <a:lstStyle/>
          <a:p>
            <a:pPr marL="0" indent="0" algn="just">
              <a:lnSpc>
                <a:spcPct val="100000"/>
              </a:lnSpc>
              <a:buNone/>
            </a:pPr>
            <a:r>
              <a:rPr lang="en-GB" sz="1400" b="1" dirty="0">
                <a:solidFill>
                  <a:schemeClr val="tx1">
                    <a:lumMod val="65000"/>
                    <a:lumOff val="35000"/>
                  </a:schemeClr>
                </a:solidFill>
                <a:latin typeface="Tw Cen MT" panose="020B0602020104020603" pitchFamily="34" charset="0"/>
              </a:rPr>
              <a:t>Calculations</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Planning</a:t>
            </a:r>
          </a:p>
        </p:txBody>
      </p:sp>
      <p:sp>
        <p:nvSpPr>
          <p:cNvPr id="22" name="TextBox 21">
            <a:extLst>
              <a:ext uri="{FF2B5EF4-FFF2-40B4-BE49-F238E27FC236}">
                <a16:creationId xmlns:a16="http://schemas.microsoft.com/office/drawing/2014/main" id="{60C25900-862A-2DDC-4C65-992061623991}"/>
              </a:ext>
            </a:extLst>
          </p:cNvPr>
          <p:cNvSpPr txBox="1"/>
          <p:nvPr/>
        </p:nvSpPr>
        <p:spPr>
          <a:xfrm>
            <a:off x="7472297" y="2280198"/>
            <a:ext cx="852783" cy="769441"/>
          </a:xfrm>
          <a:prstGeom prst="rect">
            <a:avLst/>
          </a:prstGeom>
          <a:noFill/>
        </p:spPr>
        <p:txBody>
          <a:bodyPr wrap="square" rtlCol="0">
            <a:spAutoFit/>
          </a:bodyPr>
          <a:lstStyle/>
          <a:p>
            <a:r>
              <a:rPr lang="en-IN" sz="4400" b="1" dirty="0">
                <a:solidFill>
                  <a:srgbClr val="EE9B00"/>
                </a:solidFill>
                <a:latin typeface="Tw Cen MT" panose="020B0602020104020603" pitchFamily="34" charset="0"/>
              </a:rPr>
              <a:t>04</a:t>
            </a:r>
            <a:endParaRPr lang="en-GB" sz="4400" b="1" dirty="0">
              <a:solidFill>
                <a:srgbClr val="EE9B00"/>
              </a:solidFill>
              <a:latin typeface="Tw Cen MT" panose="020B0602020104020603" pitchFamily="34" charset="0"/>
            </a:endParaRPr>
          </a:p>
        </p:txBody>
      </p:sp>
      <p:cxnSp>
        <p:nvCxnSpPr>
          <p:cNvPr id="23" name="Straight Connector 22">
            <a:extLst>
              <a:ext uri="{FF2B5EF4-FFF2-40B4-BE49-F238E27FC236}">
                <a16:creationId xmlns:a16="http://schemas.microsoft.com/office/drawing/2014/main" id="{002B316F-46AA-FC23-8C34-ECBE2016DE90}"/>
              </a:ext>
            </a:extLst>
          </p:cNvPr>
          <p:cNvCxnSpPr>
            <a:cxnSpLocks/>
          </p:cNvCxnSpPr>
          <p:nvPr/>
        </p:nvCxnSpPr>
        <p:spPr>
          <a:xfrm flipV="1">
            <a:off x="7568678" y="3105964"/>
            <a:ext cx="2684897" cy="1"/>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6EC1CCA-99B7-45C5-EC6F-C12A047A032E}"/>
              </a:ext>
            </a:extLst>
          </p:cNvPr>
          <p:cNvSpPr txBox="1"/>
          <p:nvPr/>
        </p:nvSpPr>
        <p:spPr>
          <a:xfrm>
            <a:off x="3345124" y="3795180"/>
            <a:ext cx="2087217" cy="954107"/>
          </a:xfrm>
          <a:prstGeom prst="rect">
            <a:avLst/>
          </a:prstGeom>
          <a:noFill/>
        </p:spPr>
        <p:txBody>
          <a:bodyPr wrap="square">
            <a:spAutoFit/>
          </a:bodyPr>
          <a:lstStyle/>
          <a:p>
            <a:pPr marL="0" indent="0" algn="just">
              <a:lnSpc>
                <a:spcPct val="100000"/>
              </a:lnSpc>
              <a:buNone/>
            </a:pPr>
            <a:r>
              <a:rPr lang="en-GB" sz="1400" b="1" dirty="0">
                <a:solidFill>
                  <a:schemeClr val="tx1">
                    <a:lumMod val="65000"/>
                    <a:lumOff val="35000"/>
                  </a:schemeClr>
                </a:solidFill>
                <a:latin typeface="Tw Cen MT" panose="020B0602020104020603" pitchFamily="34" charset="0"/>
              </a:rPr>
              <a:t>Old Demand</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New Demand</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Maximizing Revenue</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Cabin type allocation</a:t>
            </a:r>
          </a:p>
        </p:txBody>
      </p:sp>
      <p:sp>
        <p:nvSpPr>
          <p:cNvPr id="38" name="TextBox 37">
            <a:extLst>
              <a:ext uri="{FF2B5EF4-FFF2-40B4-BE49-F238E27FC236}">
                <a16:creationId xmlns:a16="http://schemas.microsoft.com/office/drawing/2014/main" id="{3F4E33D5-9246-B732-2AE7-1EA6D4738C81}"/>
              </a:ext>
            </a:extLst>
          </p:cNvPr>
          <p:cNvSpPr txBox="1"/>
          <p:nvPr/>
        </p:nvSpPr>
        <p:spPr>
          <a:xfrm>
            <a:off x="3361038" y="4606250"/>
            <a:ext cx="852783" cy="769441"/>
          </a:xfrm>
          <a:prstGeom prst="rect">
            <a:avLst/>
          </a:prstGeom>
          <a:noFill/>
        </p:spPr>
        <p:txBody>
          <a:bodyPr wrap="square" rtlCol="0">
            <a:spAutoFit/>
          </a:bodyPr>
          <a:lstStyle/>
          <a:p>
            <a:r>
              <a:rPr lang="en-IN" sz="4400" b="1" dirty="0">
                <a:solidFill>
                  <a:srgbClr val="CA6702"/>
                </a:solidFill>
                <a:latin typeface="Tw Cen MT" panose="020B0602020104020603" pitchFamily="34" charset="0"/>
              </a:rPr>
              <a:t>05</a:t>
            </a:r>
            <a:endParaRPr lang="en-GB" sz="4400" b="1" dirty="0">
              <a:solidFill>
                <a:srgbClr val="CA6702"/>
              </a:solidFill>
              <a:latin typeface="Tw Cen MT" panose="020B0602020104020603" pitchFamily="34" charset="0"/>
            </a:endParaRPr>
          </a:p>
        </p:txBody>
      </p:sp>
      <p:cxnSp>
        <p:nvCxnSpPr>
          <p:cNvPr id="39" name="Straight Connector 38">
            <a:extLst>
              <a:ext uri="{FF2B5EF4-FFF2-40B4-BE49-F238E27FC236}">
                <a16:creationId xmlns:a16="http://schemas.microsoft.com/office/drawing/2014/main" id="{51557EFC-D461-E555-D8EF-61092D3B99D1}"/>
              </a:ext>
            </a:extLst>
          </p:cNvPr>
          <p:cNvCxnSpPr>
            <a:cxnSpLocks/>
          </p:cNvCxnSpPr>
          <p:nvPr/>
        </p:nvCxnSpPr>
        <p:spPr>
          <a:xfrm flipV="1">
            <a:off x="3418996" y="5375689"/>
            <a:ext cx="2684897" cy="1"/>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9C4C35A-B237-04D2-62BB-EB60EAED9EC8}"/>
              </a:ext>
            </a:extLst>
          </p:cNvPr>
          <p:cNvSpPr txBox="1"/>
          <p:nvPr/>
        </p:nvSpPr>
        <p:spPr>
          <a:xfrm>
            <a:off x="7480190" y="5487439"/>
            <a:ext cx="6200056" cy="369332"/>
          </a:xfrm>
          <a:prstGeom prst="rect">
            <a:avLst/>
          </a:prstGeom>
          <a:noFill/>
        </p:spPr>
        <p:txBody>
          <a:bodyPr wrap="square">
            <a:spAutoFit/>
          </a:bodyPr>
          <a:lstStyle/>
          <a:p>
            <a:pPr algn="l"/>
            <a:r>
              <a:rPr lang="en-GB" b="1" i="0" dirty="0">
                <a:solidFill>
                  <a:srgbClr val="0D0D0D"/>
                </a:solidFill>
                <a:effectLst/>
                <a:latin typeface="Tw Cen MT" panose="020B0602020104020603" pitchFamily="34" charset="0"/>
              </a:rPr>
              <a:t>Recommendations &amp; Conclusions</a:t>
            </a:r>
          </a:p>
        </p:txBody>
      </p:sp>
      <p:sp>
        <p:nvSpPr>
          <p:cNvPr id="41" name="TextBox 40">
            <a:extLst>
              <a:ext uri="{FF2B5EF4-FFF2-40B4-BE49-F238E27FC236}">
                <a16:creationId xmlns:a16="http://schemas.microsoft.com/office/drawing/2014/main" id="{269660C8-6338-BDE3-D267-9717725A28C0}"/>
              </a:ext>
            </a:extLst>
          </p:cNvPr>
          <p:cNvSpPr txBox="1"/>
          <p:nvPr/>
        </p:nvSpPr>
        <p:spPr>
          <a:xfrm>
            <a:off x="3353017" y="5448096"/>
            <a:ext cx="3290059" cy="369332"/>
          </a:xfrm>
          <a:prstGeom prst="rect">
            <a:avLst/>
          </a:prstGeom>
          <a:noFill/>
        </p:spPr>
        <p:txBody>
          <a:bodyPr wrap="square">
            <a:spAutoFit/>
          </a:bodyPr>
          <a:lstStyle/>
          <a:p>
            <a:pPr algn="l"/>
            <a:r>
              <a:rPr lang="en-GB" b="1" i="0" dirty="0">
                <a:solidFill>
                  <a:srgbClr val="0D0D0D"/>
                </a:solidFill>
                <a:effectLst/>
                <a:latin typeface="Tw Cen MT" panose="020B0602020104020603" pitchFamily="34" charset="0"/>
              </a:rPr>
              <a:t>Overbooking Strategies</a:t>
            </a:r>
          </a:p>
        </p:txBody>
      </p:sp>
      <p:sp>
        <p:nvSpPr>
          <p:cNvPr id="43" name="TextBox 42">
            <a:extLst>
              <a:ext uri="{FF2B5EF4-FFF2-40B4-BE49-F238E27FC236}">
                <a16:creationId xmlns:a16="http://schemas.microsoft.com/office/drawing/2014/main" id="{ECDC8DE3-94AA-4F89-46A9-12C103C2C5E4}"/>
              </a:ext>
            </a:extLst>
          </p:cNvPr>
          <p:cNvSpPr txBox="1"/>
          <p:nvPr/>
        </p:nvSpPr>
        <p:spPr>
          <a:xfrm>
            <a:off x="7480190" y="4588661"/>
            <a:ext cx="852783" cy="769441"/>
          </a:xfrm>
          <a:prstGeom prst="rect">
            <a:avLst/>
          </a:prstGeom>
          <a:noFill/>
        </p:spPr>
        <p:txBody>
          <a:bodyPr wrap="square" rtlCol="0">
            <a:spAutoFit/>
          </a:bodyPr>
          <a:lstStyle/>
          <a:p>
            <a:r>
              <a:rPr lang="en-IN" sz="4400" b="1" dirty="0">
                <a:solidFill>
                  <a:srgbClr val="BB3E03"/>
                </a:solidFill>
                <a:latin typeface="Tw Cen MT" panose="020B0602020104020603" pitchFamily="34" charset="0"/>
              </a:rPr>
              <a:t>06</a:t>
            </a:r>
            <a:endParaRPr lang="en-GB" sz="4400" b="1" dirty="0">
              <a:solidFill>
                <a:srgbClr val="BB3E03"/>
              </a:solidFill>
              <a:latin typeface="Tw Cen MT" panose="020B0602020104020603" pitchFamily="34" charset="0"/>
            </a:endParaRPr>
          </a:p>
        </p:txBody>
      </p:sp>
      <p:cxnSp>
        <p:nvCxnSpPr>
          <p:cNvPr id="44" name="Straight Connector 43">
            <a:extLst>
              <a:ext uri="{FF2B5EF4-FFF2-40B4-BE49-F238E27FC236}">
                <a16:creationId xmlns:a16="http://schemas.microsoft.com/office/drawing/2014/main" id="{D00749D4-ECE3-29F8-8F39-C5D5928CE68E}"/>
              </a:ext>
            </a:extLst>
          </p:cNvPr>
          <p:cNvCxnSpPr>
            <a:cxnSpLocks/>
          </p:cNvCxnSpPr>
          <p:nvPr/>
        </p:nvCxnSpPr>
        <p:spPr>
          <a:xfrm flipV="1">
            <a:off x="7576571" y="5414427"/>
            <a:ext cx="2684897" cy="1"/>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7B245ACA-AC51-62C9-2B1C-2F19795C1807}"/>
              </a:ext>
            </a:extLst>
          </p:cNvPr>
          <p:cNvSpPr txBox="1"/>
          <p:nvPr/>
        </p:nvSpPr>
        <p:spPr>
          <a:xfrm>
            <a:off x="3370977" y="5833584"/>
            <a:ext cx="2087217" cy="738664"/>
          </a:xfrm>
          <a:prstGeom prst="rect">
            <a:avLst/>
          </a:prstGeom>
          <a:noFill/>
        </p:spPr>
        <p:txBody>
          <a:bodyPr wrap="square">
            <a:spAutoFit/>
          </a:bodyPr>
          <a:lstStyle/>
          <a:p>
            <a:pPr marL="0" indent="0" algn="just">
              <a:lnSpc>
                <a:spcPct val="100000"/>
              </a:lnSpc>
              <a:buNone/>
            </a:pPr>
            <a:r>
              <a:rPr lang="en-GB" sz="1400" b="1" dirty="0">
                <a:solidFill>
                  <a:schemeClr val="tx1">
                    <a:lumMod val="65000"/>
                    <a:lumOff val="35000"/>
                  </a:schemeClr>
                </a:solidFill>
                <a:latin typeface="Tw Cen MT" panose="020B0602020104020603" pitchFamily="34" charset="0"/>
              </a:rPr>
              <a:t>Calculations</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Assumptions</a:t>
            </a:r>
          </a:p>
          <a:p>
            <a:pPr marL="0" indent="0" algn="just">
              <a:lnSpc>
                <a:spcPct val="100000"/>
              </a:lnSpc>
              <a:buNone/>
            </a:pPr>
            <a:r>
              <a:rPr lang="en-GB" sz="1400" b="1" dirty="0">
                <a:solidFill>
                  <a:schemeClr val="tx1">
                    <a:lumMod val="65000"/>
                    <a:lumOff val="35000"/>
                  </a:schemeClr>
                </a:solidFill>
                <a:latin typeface="Tw Cen MT" panose="020B0602020104020603" pitchFamily="34" charset="0"/>
              </a:rPr>
              <a:t>Risk and Rewards</a:t>
            </a:r>
          </a:p>
        </p:txBody>
      </p:sp>
    </p:spTree>
    <p:extLst>
      <p:ext uri="{BB962C8B-B14F-4D97-AF65-F5344CB8AC3E}">
        <p14:creationId xmlns:p14="http://schemas.microsoft.com/office/powerpoint/2010/main" val="22801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FB4FF0D8-AC3E-C924-DE86-1035DB329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6" y="5386511"/>
            <a:ext cx="3678722" cy="1471489"/>
          </a:xfrm>
          <a:prstGeom prst="rect">
            <a:avLst/>
          </a:prstGeom>
        </p:spPr>
      </p:pic>
      <p:sp>
        <p:nvSpPr>
          <p:cNvPr id="3" name="Content Placeholder 2">
            <a:extLst>
              <a:ext uri="{FF2B5EF4-FFF2-40B4-BE49-F238E27FC236}">
                <a16:creationId xmlns:a16="http://schemas.microsoft.com/office/drawing/2014/main" id="{93951A54-41B0-1A2F-0015-88D9C5B889A5}"/>
              </a:ext>
            </a:extLst>
          </p:cNvPr>
          <p:cNvSpPr>
            <a:spLocks noGrp="1"/>
          </p:cNvSpPr>
          <p:nvPr>
            <p:ph idx="1"/>
          </p:nvPr>
        </p:nvSpPr>
        <p:spPr>
          <a:xfrm>
            <a:off x="581192" y="1126161"/>
            <a:ext cx="11029615" cy="4870382"/>
          </a:xfrm>
        </p:spPr>
        <p:txBody>
          <a:bodyPr>
            <a:normAutofit/>
          </a:bodyPr>
          <a:lstStyle/>
          <a:p>
            <a:pPr marL="0" indent="0" algn="just">
              <a:lnSpc>
                <a:spcPct val="100000"/>
              </a:lnSpc>
              <a:buNone/>
            </a:pPr>
            <a:r>
              <a:rPr lang="en-GB" sz="1900" b="1" dirty="0">
                <a:latin typeface="Tw Cen MT" panose="020B0602020104020603" pitchFamily="34" charset="0"/>
              </a:rPr>
              <a:t>Objective of our Case Study:</a:t>
            </a:r>
          </a:p>
          <a:p>
            <a:pPr algn="just">
              <a:lnSpc>
                <a:spcPct val="100000"/>
              </a:lnSpc>
              <a:buFont typeface="Arial" panose="020B0604020202020204" pitchFamily="34" charset="0"/>
              <a:buChar char="•"/>
            </a:pPr>
            <a:r>
              <a:rPr lang="en-GB" sz="1900" dirty="0">
                <a:latin typeface="Tw Cen MT" panose="020B0602020104020603" pitchFamily="34" charset="0"/>
              </a:rPr>
              <a:t>Uncover insights within WorldCruiseSummary2024.xlsx and WorldCruiseData2024.csv.</a:t>
            </a:r>
          </a:p>
          <a:p>
            <a:pPr marL="0" indent="0" algn="just">
              <a:lnSpc>
                <a:spcPct val="100000"/>
              </a:lnSpc>
              <a:buNone/>
            </a:pPr>
            <a:r>
              <a:rPr lang="en-GB" sz="1900" b="1" dirty="0">
                <a:latin typeface="Tw Cen MT" panose="020B0602020104020603" pitchFamily="34" charset="0"/>
              </a:rPr>
              <a:t>Carnival Corporation Overview:</a:t>
            </a:r>
          </a:p>
          <a:p>
            <a:pPr algn="just">
              <a:lnSpc>
                <a:spcPct val="100000"/>
              </a:lnSpc>
              <a:buFont typeface="Arial" panose="020B0604020202020204" pitchFamily="34" charset="0"/>
              <a:buChar char="•"/>
            </a:pPr>
            <a:r>
              <a:rPr lang="en-GB" sz="1900" dirty="0">
                <a:latin typeface="Tw Cen MT" panose="020B0602020104020603" pitchFamily="34" charset="0"/>
              </a:rPr>
              <a:t>A maritime powerhouse, Carnival Corporation commands a fleet of 100+ ships across 9 distinct cruise lines globally.</a:t>
            </a:r>
          </a:p>
          <a:p>
            <a:pPr algn="just">
              <a:lnSpc>
                <a:spcPct val="100000"/>
              </a:lnSpc>
              <a:buFont typeface="Arial" panose="020B0604020202020204" pitchFamily="34" charset="0"/>
              <a:buChar char="•"/>
            </a:pPr>
            <a:r>
              <a:rPr lang="en-GB" sz="1900" dirty="0">
                <a:latin typeface="Tw Cen MT" panose="020B0602020104020603" pitchFamily="34" charset="0"/>
              </a:rPr>
              <a:t>Renowned brands include AIDA, Carnival Cruise Lines, Costa, Cunard, Holland America Line, Princess Cruises, P&amp;O Cruises Australia, P&amp;O Cruises UK, and Seabourn.</a:t>
            </a:r>
          </a:p>
          <a:p>
            <a:pPr marL="0" indent="0" algn="just">
              <a:lnSpc>
                <a:spcPct val="100000"/>
              </a:lnSpc>
              <a:buNone/>
            </a:pPr>
            <a:r>
              <a:rPr lang="en-GB" sz="1900" b="1" dirty="0">
                <a:latin typeface="Tw Cen MT" panose="020B0602020104020603" pitchFamily="34" charset="0"/>
              </a:rPr>
              <a:t>Importance of Revenue Optimization:</a:t>
            </a:r>
          </a:p>
          <a:p>
            <a:pPr algn="just">
              <a:lnSpc>
                <a:spcPct val="100000"/>
              </a:lnSpc>
              <a:buFont typeface="Arial" panose="020B0604020202020204" pitchFamily="34" charset="0"/>
              <a:buChar char="•"/>
            </a:pPr>
            <a:r>
              <a:rPr lang="en-GB" sz="1900" dirty="0">
                <a:latin typeface="Tw Cen MT" panose="020B0602020104020603" pitchFamily="34" charset="0"/>
              </a:rPr>
              <a:t>Revenue optimization is pivotal for sustained success.</a:t>
            </a:r>
          </a:p>
          <a:p>
            <a:pPr algn="just">
              <a:lnSpc>
                <a:spcPct val="100000"/>
              </a:lnSpc>
              <a:buFont typeface="Arial" panose="020B0604020202020204" pitchFamily="34" charset="0"/>
              <a:buChar char="•"/>
            </a:pPr>
            <a:r>
              <a:rPr lang="en-GB" sz="1900" dirty="0">
                <a:latin typeface="Tw Cen MT" panose="020B0602020104020603" pitchFamily="34" charset="0"/>
              </a:rPr>
              <a:t>Tailoring strategies for each cruise line and its offerings is critical.</a:t>
            </a:r>
          </a:p>
          <a:p>
            <a:pPr algn="just">
              <a:lnSpc>
                <a:spcPct val="100000"/>
              </a:lnSpc>
              <a:buFont typeface="Arial" panose="020B0604020202020204" pitchFamily="34" charset="0"/>
              <a:buChar char="•"/>
            </a:pPr>
            <a:r>
              <a:rPr lang="en-GB" sz="1900" dirty="0">
                <a:latin typeface="Tw Cen MT" panose="020B0602020104020603" pitchFamily="34" charset="0"/>
              </a:rPr>
              <a:t>Focus on P&amp;O Cruises UK's World Cruise demands precision in pricing, allocation, and marketing.</a:t>
            </a:r>
          </a:p>
          <a:p>
            <a:pPr algn="just">
              <a:lnSpc>
                <a:spcPct val="100000"/>
              </a:lnSpc>
            </a:pPr>
            <a:endParaRPr lang="en-GB" b="0" i="0" dirty="0">
              <a:solidFill>
                <a:srgbClr val="0D0D0D"/>
              </a:solidFill>
              <a:effectLst/>
              <a:latin typeface="Tw Cen MT" panose="020B0602020104020603" pitchFamily="34" charset="0"/>
            </a:endParaRPr>
          </a:p>
          <a:p>
            <a:pPr algn="just">
              <a:lnSpc>
                <a:spcPct val="100000"/>
              </a:lnSpc>
            </a:pPr>
            <a:endParaRPr lang="en-GB" dirty="0">
              <a:latin typeface="Tw Cen MT" panose="020B0602020104020603" pitchFamily="34" charset="0"/>
            </a:endParaRPr>
          </a:p>
        </p:txBody>
      </p:sp>
      <p:sp>
        <p:nvSpPr>
          <p:cNvPr id="4" name="Title 1">
            <a:extLst>
              <a:ext uri="{FF2B5EF4-FFF2-40B4-BE49-F238E27FC236}">
                <a16:creationId xmlns:a16="http://schemas.microsoft.com/office/drawing/2014/main" id="{6AD41595-F82C-418B-80D4-058E077D2236}"/>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005F73"/>
                </a:solidFill>
                <a:latin typeface="Tw Cen MT" panose="020B0602020104020603" pitchFamily="34" charset="0"/>
                <a:ea typeface="+mn-ea"/>
                <a:cs typeface="+mn-cs"/>
              </a:rPr>
              <a:t>Introduction</a:t>
            </a:r>
          </a:p>
        </p:txBody>
      </p:sp>
      <p:sp>
        <p:nvSpPr>
          <p:cNvPr id="14" name="Slide Number Placeholder 48">
            <a:extLst>
              <a:ext uri="{FF2B5EF4-FFF2-40B4-BE49-F238E27FC236}">
                <a16:creationId xmlns:a16="http://schemas.microsoft.com/office/drawing/2014/main" id="{FAEB5C21-49C1-2FB4-9162-915E84727AF1}"/>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3</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344973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599AF11B-97B3-D4B9-47FF-02DA3C53FC39}"/>
              </a:ext>
            </a:extLst>
          </p:cNvPr>
          <p:cNvSpPr>
            <a:spLocks noGrp="1"/>
          </p:cNvSpPr>
          <p:nvPr>
            <p:ph sz="half" idx="1"/>
          </p:nvPr>
        </p:nvSpPr>
        <p:spPr>
          <a:xfrm>
            <a:off x="505971" y="1474130"/>
            <a:ext cx="2796452" cy="3664400"/>
          </a:xfrm>
        </p:spPr>
        <p:txBody>
          <a:bodyPr>
            <a:noAutofit/>
          </a:bodyPr>
          <a:lstStyle/>
          <a:p>
            <a:pPr marL="0" indent="0" algn="just">
              <a:lnSpc>
                <a:spcPct val="100000"/>
              </a:lnSpc>
              <a:buNone/>
            </a:pPr>
            <a:r>
              <a:rPr lang="en-GB" sz="1400" b="1" dirty="0">
                <a:latin typeface="Tw Cen MT" panose="020B0602020104020603" pitchFamily="34" charset="0"/>
              </a:rPr>
              <a:t>Dubai (28%)</a:t>
            </a:r>
          </a:p>
          <a:p>
            <a:pPr algn="just">
              <a:lnSpc>
                <a:spcPct val="100000"/>
              </a:lnSpc>
              <a:buFont typeface="Arial" panose="020B0604020202020204" pitchFamily="34" charset="0"/>
              <a:buChar char="•"/>
            </a:pPr>
            <a:r>
              <a:rPr lang="en-GB" sz="1400" b="1" dirty="0">
                <a:latin typeface="Tw Cen MT" panose="020B0602020104020603" pitchFamily="34" charset="0"/>
              </a:rPr>
              <a:t>Tourism:</a:t>
            </a:r>
            <a:r>
              <a:rPr lang="en-GB" sz="1400" dirty="0">
                <a:latin typeface="Tw Cen MT" panose="020B0602020104020603" pitchFamily="34" charset="0"/>
              </a:rPr>
              <a:t> Hong Kong Arts Festival, Dragon Boat Festival, Dubai Expo and Dubai Shopping Festival.</a:t>
            </a:r>
          </a:p>
          <a:p>
            <a:pPr algn="just">
              <a:lnSpc>
                <a:spcPct val="100000"/>
              </a:lnSpc>
              <a:buFont typeface="Arial" panose="020B0604020202020204" pitchFamily="34" charset="0"/>
              <a:buChar char="•"/>
            </a:pPr>
            <a:r>
              <a:rPr lang="en-GB" sz="1400" b="1" dirty="0">
                <a:latin typeface="Tw Cen MT" panose="020B0602020104020603" pitchFamily="34" charset="0"/>
              </a:rPr>
              <a:t>Hub of Connectivity: </a:t>
            </a:r>
            <a:r>
              <a:rPr lang="en-GB" sz="1400" dirty="0">
                <a:latin typeface="Tw Cen MT" panose="020B0602020104020603" pitchFamily="34" charset="0"/>
              </a:rPr>
              <a:t>Dubai's strategic location connects routes from Auckland, Sydney, Hong Kong, and more.</a:t>
            </a:r>
          </a:p>
          <a:p>
            <a:pPr algn="just">
              <a:lnSpc>
                <a:spcPct val="100000"/>
              </a:lnSpc>
              <a:buFont typeface="Arial" panose="020B0604020202020204" pitchFamily="34" charset="0"/>
              <a:buChar char="•"/>
            </a:pPr>
            <a:r>
              <a:rPr lang="en-GB" sz="1400" b="1" dirty="0">
                <a:latin typeface="Tw Cen MT" panose="020B0602020104020603" pitchFamily="34" charset="0"/>
              </a:rPr>
              <a:t>Efficient Travel Hub: </a:t>
            </a:r>
            <a:r>
              <a:rPr lang="en-GB" sz="1400" dirty="0">
                <a:latin typeface="Tw Cen MT" panose="020B0602020104020603" pitchFamily="34" charset="0"/>
              </a:rPr>
              <a:t>Passengers experience smooth transitions, making Dubai a central point in our cruise journey.</a:t>
            </a:r>
          </a:p>
        </p:txBody>
      </p:sp>
      <p:sp>
        <p:nvSpPr>
          <p:cNvPr id="26" name="Content Placeholder 3">
            <a:extLst>
              <a:ext uri="{FF2B5EF4-FFF2-40B4-BE49-F238E27FC236}">
                <a16:creationId xmlns:a16="http://schemas.microsoft.com/office/drawing/2014/main" id="{59D3B435-3E90-D8F5-DAB9-F9923612670D}"/>
              </a:ext>
            </a:extLst>
          </p:cNvPr>
          <p:cNvSpPr>
            <a:spLocks noGrp="1"/>
          </p:cNvSpPr>
          <p:nvPr>
            <p:ph sz="half" idx="2"/>
          </p:nvPr>
        </p:nvSpPr>
        <p:spPr>
          <a:xfrm>
            <a:off x="6127195" y="1474130"/>
            <a:ext cx="2477343" cy="1592039"/>
          </a:xfrm>
        </p:spPr>
        <p:txBody>
          <a:bodyPr>
            <a:noAutofit/>
          </a:bodyPr>
          <a:lstStyle/>
          <a:p>
            <a:pPr marL="306000" indent="-306000" algn="just">
              <a:lnSpc>
                <a:spcPct val="120000"/>
              </a:lnSpc>
              <a:spcAft>
                <a:spcPts val="600"/>
              </a:spcAft>
              <a:buClr>
                <a:schemeClr val="accent1"/>
              </a:buClr>
              <a:buSzPct val="92000"/>
            </a:pPr>
            <a:r>
              <a:rPr lang="en-GB" sz="1400" b="1" dirty="0">
                <a:latin typeface="Tw Cen MT" panose="020B0602020104020603" pitchFamily="34" charset="0"/>
              </a:rPr>
              <a:t>Australia (BNE &amp; SYD) - 22%</a:t>
            </a:r>
          </a:p>
          <a:p>
            <a:pPr marL="306000" indent="-306000" algn="just">
              <a:lnSpc>
                <a:spcPct val="120000"/>
              </a:lnSpc>
              <a:spcAft>
                <a:spcPts val="600"/>
              </a:spcAft>
              <a:buClr>
                <a:schemeClr val="accent1"/>
              </a:buClr>
              <a:buSzPct val="92000"/>
            </a:pPr>
            <a:r>
              <a:rPr lang="en-GB" sz="1400" b="1" dirty="0">
                <a:latin typeface="Tw Cen MT" panose="020B0602020104020603" pitchFamily="34" charset="0"/>
              </a:rPr>
              <a:t>Tourism: </a:t>
            </a:r>
            <a:r>
              <a:rPr lang="en-GB" sz="1400" dirty="0">
                <a:latin typeface="Tw Cen MT" panose="020B0602020104020603" pitchFamily="34" charset="0"/>
              </a:rPr>
              <a:t>Kangaroo Island, Woodford folk festival , Australian grand prix.</a:t>
            </a:r>
          </a:p>
          <a:p>
            <a:pPr>
              <a:buFont typeface="Arial" panose="020B0604020202020204" pitchFamily="34" charset="0"/>
              <a:buChar char="•"/>
            </a:pPr>
            <a:endParaRPr lang="en-GB" sz="1400" b="1" dirty="0"/>
          </a:p>
        </p:txBody>
      </p:sp>
      <p:sp>
        <p:nvSpPr>
          <p:cNvPr id="27" name="Content Placeholder 3">
            <a:extLst>
              <a:ext uri="{FF2B5EF4-FFF2-40B4-BE49-F238E27FC236}">
                <a16:creationId xmlns:a16="http://schemas.microsoft.com/office/drawing/2014/main" id="{2C6625CC-B917-E8C5-4950-C9346717CC83}"/>
              </a:ext>
            </a:extLst>
          </p:cNvPr>
          <p:cNvSpPr txBox="1">
            <a:spLocks/>
          </p:cNvSpPr>
          <p:nvPr/>
        </p:nvSpPr>
        <p:spPr>
          <a:xfrm>
            <a:off x="3302423" y="1313578"/>
            <a:ext cx="2588259" cy="228621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defTabSz="914400">
              <a:spcBef>
                <a:spcPts val="1000"/>
              </a:spcBef>
              <a:buNone/>
            </a:pPr>
            <a:r>
              <a:rPr lang="en-GB" sz="1400" b="1" dirty="0">
                <a:solidFill>
                  <a:schemeClr val="tx1"/>
                </a:solidFill>
                <a:latin typeface="Tw Cen MT" panose="020B0602020104020603" pitchFamily="34" charset="0"/>
              </a:rPr>
              <a:t>San Francisco (33%)</a:t>
            </a:r>
          </a:p>
          <a:p>
            <a:pPr algn="just" defTabSz="914400">
              <a:spcBef>
                <a:spcPts val="1000"/>
              </a:spcBef>
              <a:buFont typeface="Arial" panose="020B0604020202020204" pitchFamily="34" charset="0"/>
              <a:buChar char="•"/>
            </a:pPr>
            <a:r>
              <a:rPr lang="en-GB" sz="1400" b="1" dirty="0">
                <a:solidFill>
                  <a:schemeClr val="tx1"/>
                </a:solidFill>
                <a:latin typeface="Tw Cen MT" panose="020B0602020104020603" pitchFamily="34" charset="0"/>
              </a:rPr>
              <a:t>Tourism: </a:t>
            </a:r>
            <a:r>
              <a:rPr lang="it-IT" sz="1400" dirty="0">
                <a:solidFill>
                  <a:schemeClr val="tx1"/>
                </a:solidFill>
                <a:latin typeface="Tw Cen MT" panose="020B0602020104020603" pitchFamily="34" charset="0"/>
              </a:rPr>
              <a:t>San Francisco International Film Festival, </a:t>
            </a:r>
            <a:r>
              <a:rPr lang="en-GB" sz="1400" dirty="0">
                <a:solidFill>
                  <a:schemeClr val="tx1"/>
                </a:solidFill>
                <a:latin typeface="Tw Cen MT" panose="020B0602020104020603" pitchFamily="34" charset="0"/>
              </a:rPr>
              <a:t>San Francisco Fleet Week, Chinese New Year.</a:t>
            </a:r>
          </a:p>
          <a:p>
            <a:pPr algn="just">
              <a:lnSpc>
                <a:spcPct val="90000"/>
              </a:lnSpc>
              <a:buFont typeface="Arial" panose="020B0604020202020204" pitchFamily="34" charset="0"/>
              <a:buChar char="•"/>
            </a:pPr>
            <a:endParaRPr lang="en-GB" sz="1400" b="1" dirty="0"/>
          </a:p>
          <a:p>
            <a:pPr algn="just">
              <a:lnSpc>
                <a:spcPct val="90000"/>
              </a:lnSpc>
              <a:buFont typeface="Arial" panose="020B0604020202020204" pitchFamily="34" charset="0"/>
              <a:buChar char="•"/>
            </a:pPr>
            <a:endParaRPr lang="en-GB" sz="1400" b="1" dirty="0"/>
          </a:p>
        </p:txBody>
      </p:sp>
      <p:sp>
        <p:nvSpPr>
          <p:cNvPr id="28" name="Content Placeholder 3">
            <a:extLst>
              <a:ext uri="{FF2B5EF4-FFF2-40B4-BE49-F238E27FC236}">
                <a16:creationId xmlns:a16="http://schemas.microsoft.com/office/drawing/2014/main" id="{E724A3D2-77BF-77C7-E10C-510E0EDF8842}"/>
              </a:ext>
            </a:extLst>
          </p:cNvPr>
          <p:cNvSpPr txBox="1">
            <a:spLocks/>
          </p:cNvSpPr>
          <p:nvPr/>
        </p:nvSpPr>
        <p:spPr>
          <a:xfrm>
            <a:off x="8800985" y="853094"/>
            <a:ext cx="3437276" cy="242531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GB" sz="1400" b="1" dirty="0">
                <a:solidFill>
                  <a:schemeClr val="tx1"/>
                </a:solidFill>
                <a:latin typeface="Tw Cen MT" panose="020B0602020104020603" pitchFamily="34" charset="0"/>
              </a:rPr>
              <a:t>Singapore (20%)</a:t>
            </a:r>
          </a:p>
          <a:p>
            <a:pPr>
              <a:buFont typeface="Arial" panose="020B0604020202020204" pitchFamily="34" charset="0"/>
              <a:buChar char="•"/>
            </a:pPr>
            <a:r>
              <a:rPr lang="en-GB" sz="1400" dirty="0">
                <a:solidFill>
                  <a:schemeClr val="tx1"/>
                </a:solidFill>
                <a:latin typeface="Tw Cen MT" panose="020B0602020104020603" pitchFamily="34" charset="0"/>
              </a:rPr>
              <a:t>Tourism : World Aquatics Championships </a:t>
            </a:r>
          </a:p>
        </p:txBody>
      </p:sp>
      <p:pic>
        <p:nvPicPr>
          <p:cNvPr id="29" name="Picture 2" descr="To Singapore, we go! ✌️ 🇸🇬World Aquatics Championships 2025 will tak... |  TikTok">
            <a:extLst>
              <a:ext uri="{FF2B5EF4-FFF2-40B4-BE49-F238E27FC236}">
                <a16:creationId xmlns:a16="http://schemas.microsoft.com/office/drawing/2014/main" id="{E64818B7-1D7E-AB7A-CF5E-631F13FE1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259" y="2544239"/>
            <a:ext cx="2169094" cy="387148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a:extLst>
              <a:ext uri="{FF2B5EF4-FFF2-40B4-BE49-F238E27FC236}">
                <a16:creationId xmlns:a16="http://schemas.microsoft.com/office/drawing/2014/main" id="{79627D70-9074-B2E8-7CCF-2C00868F9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451" y="3103897"/>
            <a:ext cx="2267534" cy="18882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A less than perfect afternoon">
            <a:extLst>
              <a:ext uri="{FF2B5EF4-FFF2-40B4-BE49-F238E27FC236}">
                <a16:creationId xmlns:a16="http://schemas.microsoft.com/office/drawing/2014/main" id="{C7C58A2C-8FE9-DEB0-6808-DB318F932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451" y="5031858"/>
            <a:ext cx="2267534" cy="17188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Chinese New Year Celebration Influenced By Economic Divide — And Marital  Status : Goats and Soda : NPR">
            <a:extLst>
              <a:ext uri="{FF2B5EF4-FFF2-40B4-BE49-F238E27FC236}">
                <a16:creationId xmlns:a16="http://schemas.microsoft.com/office/drawing/2014/main" id="{D71C04F3-CCED-AC27-B56D-BCC56ADCFB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606" y="2945454"/>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San Francisco International Film Festival | Visit California">
            <a:extLst>
              <a:ext uri="{FF2B5EF4-FFF2-40B4-BE49-F238E27FC236}">
                <a16:creationId xmlns:a16="http://schemas.microsoft.com/office/drawing/2014/main" id="{DC6F161E-645D-F1B4-8CD2-5F017DF876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606" y="4854427"/>
            <a:ext cx="27146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Expo Logos: the Best Exposition Logo Images | 99designs | ? logo, Logo  design tips, Logos">
            <a:extLst>
              <a:ext uri="{FF2B5EF4-FFF2-40B4-BE49-F238E27FC236}">
                <a16:creationId xmlns:a16="http://schemas.microsoft.com/office/drawing/2014/main" id="{DD14745D-F4E2-27A2-80D7-826C378141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80" y="4752987"/>
            <a:ext cx="2644853" cy="1962568"/>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a:extLst>
              <a:ext uri="{FF2B5EF4-FFF2-40B4-BE49-F238E27FC236}">
                <a16:creationId xmlns:a16="http://schemas.microsoft.com/office/drawing/2014/main" id="{7741748C-153C-F947-A5B3-38BA77BB586D}"/>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200" b="1" dirty="0">
                <a:solidFill>
                  <a:srgbClr val="0A9396"/>
                </a:solidFill>
                <a:latin typeface="Tw Cen MT" panose="020B0602020104020603" pitchFamily="34" charset="0"/>
                <a:ea typeface="+mn-ea"/>
                <a:cs typeface="+mn-cs"/>
              </a:rPr>
              <a:t>Scenario Planning for Demand in 2025</a:t>
            </a:r>
          </a:p>
        </p:txBody>
      </p:sp>
      <p:sp>
        <p:nvSpPr>
          <p:cNvPr id="39" name="Slide Number Placeholder 48">
            <a:extLst>
              <a:ext uri="{FF2B5EF4-FFF2-40B4-BE49-F238E27FC236}">
                <a16:creationId xmlns:a16="http://schemas.microsoft.com/office/drawing/2014/main" id="{C8CFF484-27BF-499B-51F3-2809CFFE0D65}"/>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4</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53870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84D49A-C7F9-60CE-A6E2-81B9AFD7A6B1}"/>
              </a:ext>
            </a:extLst>
          </p:cNvPr>
          <p:cNvPicPr>
            <a:picLocks noChangeAspect="1"/>
          </p:cNvPicPr>
          <p:nvPr/>
        </p:nvPicPr>
        <p:blipFill rotWithShape="1">
          <a:blip r:embed="rId2">
            <a:extLst>
              <a:ext uri="{28A0092B-C50C-407E-A947-70E740481C1C}">
                <a14:useLocalDpi xmlns:a14="http://schemas.microsoft.com/office/drawing/2010/main" val="0"/>
              </a:ext>
            </a:extLst>
          </a:blip>
          <a:srcRect t="44418" b="-974"/>
          <a:stretch/>
        </p:blipFill>
        <p:spPr>
          <a:xfrm>
            <a:off x="0" y="5718652"/>
            <a:ext cx="4029777" cy="1139348"/>
          </a:xfrm>
          <a:prstGeom prst="rect">
            <a:avLst/>
          </a:prstGeom>
        </p:spPr>
      </p:pic>
      <p:sp>
        <p:nvSpPr>
          <p:cNvPr id="9" name="TextBox 8">
            <a:extLst>
              <a:ext uri="{FF2B5EF4-FFF2-40B4-BE49-F238E27FC236}">
                <a16:creationId xmlns:a16="http://schemas.microsoft.com/office/drawing/2014/main" id="{F6FFE975-1583-5D18-264D-1045D00E3E33}"/>
              </a:ext>
            </a:extLst>
          </p:cNvPr>
          <p:cNvSpPr txBox="1"/>
          <p:nvPr/>
        </p:nvSpPr>
        <p:spPr>
          <a:xfrm>
            <a:off x="317635" y="1070328"/>
            <a:ext cx="11348185" cy="4618187"/>
          </a:xfrm>
          <a:prstGeom prst="rect">
            <a:avLst/>
          </a:prstGeom>
          <a:noFill/>
        </p:spPr>
        <p:txBody>
          <a:bodyPr wrap="square">
            <a:spAutoFit/>
          </a:bodyPr>
          <a:lstStyle/>
          <a:p>
            <a:pPr marL="342900" indent="-342900" algn="just">
              <a:lnSpc>
                <a:spcPct val="150000"/>
              </a:lnSpc>
              <a:buAutoNum type="arabicPeriod"/>
            </a:pPr>
            <a:r>
              <a:rPr lang="en-US" b="1" dirty="0">
                <a:latin typeface="Tw Cen MT" panose="020B0602020104020603" pitchFamily="34" charset="0"/>
              </a:rPr>
              <a:t>Increase in Tourism: </a:t>
            </a:r>
            <a:r>
              <a:rPr lang="en-US" dirty="0">
                <a:latin typeface="Tw Cen MT" panose="020B0602020104020603" pitchFamily="34" charset="0"/>
              </a:rPr>
              <a:t>With the anticipated increases in tourism demand for Singapore, Dubai, San Francisco, and Australia, based on the scenarios derived from the above slide, the revised demand table shows more passengers on key routes.</a:t>
            </a:r>
          </a:p>
          <a:p>
            <a:pPr marL="342900" indent="-342900" algn="just">
              <a:lnSpc>
                <a:spcPct val="150000"/>
              </a:lnSpc>
              <a:buAutoNum type="arabicPeriod"/>
            </a:pPr>
            <a:r>
              <a:rPr lang="en-US" b="1" dirty="0">
                <a:latin typeface="Tw Cen MT" panose="020B0602020104020603" pitchFamily="34" charset="0"/>
              </a:rPr>
              <a:t>Code for Linear Programming Approach: </a:t>
            </a:r>
            <a:r>
              <a:rPr lang="en-US" dirty="0">
                <a:latin typeface="Tw Cen MT" panose="020B0602020104020603" pitchFamily="34" charset="0"/>
              </a:rPr>
              <a:t>Utilizes the PULP library to set up a linear programming problem to maximize revenue by defining decision variables for each route, formulating an objective function for total revenue maximization, and establishing constraints based on available passengers and projected increases.</a:t>
            </a:r>
          </a:p>
          <a:p>
            <a:pPr marL="342900" indent="-342900" algn="just">
              <a:lnSpc>
                <a:spcPct val="150000"/>
              </a:lnSpc>
              <a:buAutoNum type="arabicPeriod"/>
            </a:pPr>
            <a:r>
              <a:rPr lang="en-US" b="1" dirty="0">
                <a:latin typeface="Tw Cen MT" panose="020B0602020104020603" pitchFamily="34" charset="0"/>
              </a:rPr>
              <a:t>Revenue Maximization Strategy: </a:t>
            </a:r>
            <a:r>
              <a:rPr lang="en-US" dirty="0">
                <a:latin typeface="Tw Cen MT" panose="020B0602020104020603" pitchFamily="34" charset="0"/>
              </a:rPr>
              <a:t>Utilizing linear programming in order to maximize revenue, the code dynamically adjusts passenger allocations across routes, taking historical data into account as well as projected tourism growth.</a:t>
            </a:r>
          </a:p>
          <a:p>
            <a:pPr marL="342900" indent="-342900" algn="just">
              <a:lnSpc>
                <a:spcPct val="150000"/>
              </a:lnSpc>
              <a:buAutoNum type="arabicPeriod"/>
            </a:pPr>
            <a:r>
              <a:rPr lang="en-US" b="1" dirty="0">
                <a:latin typeface="Tw Cen MT" panose="020B0602020104020603" pitchFamily="34" charset="0"/>
              </a:rPr>
              <a:t>Comparison of Occupancy and Revenue: </a:t>
            </a:r>
            <a:r>
              <a:rPr lang="en-US" dirty="0">
                <a:latin typeface="Tw Cen MT" panose="020B0602020104020603" pitchFamily="34" charset="0"/>
              </a:rPr>
              <a:t>The revised demand table and Python code aim to boost occupancy rates and revenue over the previous year by efficiently allocating passengers across routes according to projected demand increases, ensuring optimal utilization of transportation resources for maximum revenue generation.</a:t>
            </a:r>
            <a:endParaRPr lang="en-GB" dirty="0">
              <a:latin typeface="Tw Cen MT" panose="020B0602020104020603" pitchFamily="34" charset="0"/>
            </a:endParaRPr>
          </a:p>
        </p:txBody>
      </p:sp>
      <p:sp>
        <p:nvSpPr>
          <p:cNvPr id="12" name="Title 1">
            <a:extLst>
              <a:ext uri="{FF2B5EF4-FFF2-40B4-BE49-F238E27FC236}">
                <a16:creationId xmlns:a16="http://schemas.microsoft.com/office/drawing/2014/main" id="{6220E4AF-61A1-5FAD-AFF6-A68452F9BC75}"/>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rgbClr val="94D2BD"/>
                </a:solidFill>
                <a:latin typeface="Tw Cen MT" panose="020B0602020104020603" pitchFamily="34" charset="0"/>
                <a:ea typeface="+mn-ea"/>
                <a:cs typeface="+mn-cs"/>
              </a:rPr>
              <a:t>Optimal Passenger Allocation for Revenue Maximization</a:t>
            </a:r>
          </a:p>
        </p:txBody>
      </p:sp>
      <p:sp>
        <p:nvSpPr>
          <p:cNvPr id="14" name="Slide Number Placeholder 48">
            <a:extLst>
              <a:ext uri="{FF2B5EF4-FFF2-40B4-BE49-F238E27FC236}">
                <a16:creationId xmlns:a16="http://schemas.microsoft.com/office/drawing/2014/main" id="{25EE35D9-3C44-C048-9BE3-90BC6B6C9155}"/>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5</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78343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B8AEE-96AA-A26B-C235-67CAA3ADA5A1}"/>
            </a:ext>
          </a:extLst>
        </p:cNvPr>
        <p:cNvGrpSpPr/>
        <p:nvPr/>
      </p:nvGrpSpPr>
      <p:grpSpPr>
        <a:xfrm>
          <a:off x="0" y="0"/>
          <a:ext cx="0" cy="0"/>
          <a:chOff x="0" y="0"/>
          <a:chExt cx="0" cy="0"/>
        </a:xfrm>
      </p:grpSpPr>
      <p:pic>
        <p:nvPicPr>
          <p:cNvPr id="3" name="Content Placeholder 8" descr="A screenshot of a computer code&#10;&#10;Description automatically generated">
            <a:extLst>
              <a:ext uri="{FF2B5EF4-FFF2-40B4-BE49-F238E27FC236}">
                <a16:creationId xmlns:a16="http://schemas.microsoft.com/office/drawing/2014/main" id="{A66A37F8-ED6E-9F49-BE64-D57CFFE47E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2569" y="1178431"/>
            <a:ext cx="4552749" cy="5190485"/>
          </a:xfrm>
        </p:spPr>
      </p:pic>
      <p:pic>
        <p:nvPicPr>
          <p:cNvPr id="10" name="Content Placeholder 4" descr="A screenshot of a computer program">
            <a:extLst>
              <a:ext uri="{FF2B5EF4-FFF2-40B4-BE49-F238E27FC236}">
                <a16:creationId xmlns:a16="http://schemas.microsoft.com/office/drawing/2014/main" id="{CFF826C7-0EBF-E243-C758-E7367D80E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 y="1163498"/>
            <a:ext cx="4552750" cy="5562389"/>
          </a:xfrm>
          <a:prstGeom prst="rect">
            <a:avLst/>
          </a:prstGeom>
        </p:spPr>
      </p:pic>
      <p:sp>
        <p:nvSpPr>
          <p:cNvPr id="4" name="Title 1">
            <a:extLst>
              <a:ext uri="{FF2B5EF4-FFF2-40B4-BE49-F238E27FC236}">
                <a16:creationId xmlns:a16="http://schemas.microsoft.com/office/drawing/2014/main" id="{6686D355-2DB8-C3B2-7E0D-65FA256B568B}"/>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rgbClr val="94D2BD"/>
                </a:solidFill>
                <a:latin typeface="Tw Cen MT" panose="020B0602020104020603" pitchFamily="34" charset="0"/>
                <a:ea typeface="+mn-ea"/>
                <a:cs typeface="+mn-cs"/>
              </a:rPr>
              <a:t>Optimal</a:t>
            </a:r>
            <a:r>
              <a:rPr lang="en-GB" sz="3600" b="1" i="0" dirty="0">
                <a:solidFill>
                  <a:srgbClr val="0D0D0D"/>
                </a:solidFill>
                <a:effectLst/>
                <a:latin typeface="Tw Cen MT" panose="020B0602020104020603" pitchFamily="34" charset="0"/>
              </a:rPr>
              <a:t> </a:t>
            </a:r>
            <a:r>
              <a:rPr lang="en-GB" sz="3600" b="1" dirty="0">
                <a:solidFill>
                  <a:srgbClr val="94D2BD"/>
                </a:solidFill>
                <a:latin typeface="Tw Cen MT" panose="020B0602020104020603" pitchFamily="34" charset="0"/>
                <a:ea typeface="+mn-ea"/>
                <a:cs typeface="+mn-cs"/>
              </a:rPr>
              <a:t>Passenger Allocation for Revenue Maximization</a:t>
            </a:r>
          </a:p>
        </p:txBody>
      </p:sp>
      <p:sp>
        <p:nvSpPr>
          <p:cNvPr id="6" name="TextBox 5">
            <a:extLst>
              <a:ext uri="{FF2B5EF4-FFF2-40B4-BE49-F238E27FC236}">
                <a16:creationId xmlns:a16="http://schemas.microsoft.com/office/drawing/2014/main" id="{075DB8B3-DAAE-DEA3-7871-18D0D2AD41AB}"/>
              </a:ext>
            </a:extLst>
          </p:cNvPr>
          <p:cNvSpPr txBox="1"/>
          <p:nvPr/>
        </p:nvSpPr>
        <p:spPr>
          <a:xfrm>
            <a:off x="5345230" y="6356555"/>
            <a:ext cx="6097604" cy="369332"/>
          </a:xfrm>
          <a:prstGeom prst="rect">
            <a:avLst/>
          </a:prstGeom>
          <a:noFill/>
        </p:spPr>
        <p:txBody>
          <a:bodyPr wrap="square">
            <a:spAutoFit/>
          </a:bodyPr>
          <a:lstStyle/>
          <a:p>
            <a:pPr algn="ctr"/>
            <a:r>
              <a:rPr lang="en-US" b="1" dirty="0">
                <a:latin typeface="Tw Cen MT" panose="020B0602020104020603" pitchFamily="34" charset="0"/>
              </a:rPr>
              <a:t>Code for Linear Programming and its Output </a:t>
            </a:r>
            <a:endParaRPr lang="en-GB" b="1" dirty="0"/>
          </a:p>
        </p:txBody>
      </p:sp>
      <p:sp>
        <p:nvSpPr>
          <p:cNvPr id="11" name="Slide Number Placeholder 48">
            <a:extLst>
              <a:ext uri="{FF2B5EF4-FFF2-40B4-BE49-F238E27FC236}">
                <a16:creationId xmlns:a16="http://schemas.microsoft.com/office/drawing/2014/main" id="{605F7A5F-E447-12A3-98A0-822053CD7661}"/>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6</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89971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2EAA-A109-142D-03C2-0DD642333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25529-6E28-0D92-CBE9-69BCFD65F635}"/>
              </a:ext>
            </a:extLst>
          </p:cNvPr>
          <p:cNvSpPr>
            <a:spLocks noGrp="1"/>
          </p:cNvSpPr>
          <p:nvPr>
            <p:ph type="title"/>
          </p:nvPr>
        </p:nvSpPr>
        <p:spPr>
          <a:xfrm>
            <a:off x="401052" y="43146"/>
            <a:ext cx="11659402" cy="1325563"/>
          </a:xfrm>
        </p:spPr>
        <p:txBody>
          <a:bodyPr>
            <a:normAutofit/>
          </a:bodyPr>
          <a:lstStyle/>
          <a:p>
            <a:pPr algn="ctr"/>
            <a:r>
              <a:rPr lang="en-GB" b="1" i="0" dirty="0">
                <a:solidFill>
                  <a:srgbClr val="0D0D0D"/>
                </a:solidFill>
                <a:effectLst/>
                <a:latin typeface="Tw Cen MT" panose="020B0602020104020603" pitchFamily="34" charset="0"/>
              </a:rPr>
              <a:t>Old Demand</a:t>
            </a:r>
            <a:endParaRPr lang="en-GB" b="1" dirty="0"/>
          </a:p>
        </p:txBody>
      </p:sp>
      <p:sp>
        <p:nvSpPr>
          <p:cNvPr id="5" name="Content Placeholder 4">
            <a:extLst>
              <a:ext uri="{FF2B5EF4-FFF2-40B4-BE49-F238E27FC236}">
                <a16:creationId xmlns:a16="http://schemas.microsoft.com/office/drawing/2014/main" id="{5D653931-D7B1-3949-84D6-622A05B6DE04}"/>
              </a:ext>
            </a:extLst>
          </p:cNvPr>
          <p:cNvSpPr>
            <a:spLocks noGrp="1"/>
          </p:cNvSpPr>
          <p:nvPr>
            <p:ph idx="1"/>
          </p:nvPr>
        </p:nvSpPr>
        <p:spPr>
          <a:xfrm>
            <a:off x="537811" y="6333589"/>
            <a:ext cx="11366634" cy="423512"/>
          </a:xfrm>
        </p:spPr>
        <p:txBody>
          <a:bodyPr/>
          <a:lstStyle/>
          <a:p>
            <a:pPr marL="0" indent="0" algn="ctr">
              <a:buNone/>
            </a:pPr>
            <a:r>
              <a:rPr lang="en-US" sz="1800" b="1" dirty="0">
                <a:latin typeface="Tw Cen MT" panose="020B0602020104020603" pitchFamily="34" charset="0"/>
              </a:rPr>
              <a:t>Provides historical data on routes, number of passengers, average price per passenger, and duration of the journey.</a:t>
            </a:r>
            <a:endParaRPr lang="en-GB" sz="1800" b="1" dirty="0">
              <a:latin typeface="Tw Cen MT" panose="020B0602020104020603" pitchFamily="34" charset="0"/>
            </a:endParaRPr>
          </a:p>
        </p:txBody>
      </p:sp>
      <p:pic>
        <p:nvPicPr>
          <p:cNvPr id="11" name="Picture 10">
            <a:extLst>
              <a:ext uri="{FF2B5EF4-FFF2-40B4-BE49-F238E27FC236}">
                <a16:creationId xmlns:a16="http://schemas.microsoft.com/office/drawing/2014/main" id="{469940D6-A83F-E9A7-2AE3-B0CA321A056F}"/>
              </a:ext>
            </a:extLst>
          </p:cNvPr>
          <p:cNvPicPr>
            <a:picLocks noChangeAspect="1"/>
          </p:cNvPicPr>
          <p:nvPr/>
        </p:nvPicPr>
        <p:blipFill>
          <a:blip r:embed="rId2"/>
          <a:stretch>
            <a:fillRect/>
          </a:stretch>
        </p:blipFill>
        <p:spPr>
          <a:xfrm>
            <a:off x="320888" y="1251284"/>
            <a:ext cx="11550223" cy="4880008"/>
          </a:xfrm>
          <a:prstGeom prst="rect">
            <a:avLst/>
          </a:prstGeom>
        </p:spPr>
      </p:pic>
      <p:sp>
        <p:nvSpPr>
          <p:cNvPr id="15" name="Slide Number Placeholder 48">
            <a:extLst>
              <a:ext uri="{FF2B5EF4-FFF2-40B4-BE49-F238E27FC236}">
                <a16:creationId xmlns:a16="http://schemas.microsoft.com/office/drawing/2014/main" id="{0319C106-5852-4CA9-6BD2-5411D426326A}"/>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7</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359893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A74E-F034-C926-F637-6B7C77CF663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DE11EC-EF5D-E15D-CA5E-00C430161463}"/>
              </a:ext>
            </a:extLst>
          </p:cNvPr>
          <p:cNvSpPr>
            <a:spLocks noGrp="1"/>
          </p:cNvSpPr>
          <p:nvPr>
            <p:ph idx="1"/>
          </p:nvPr>
        </p:nvSpPr>
        <p:spPr>
          <a:xfrm>
            <a:off x="537811" y="6189045"/>
            <a:ext cx="11366634" cy="664311"/>
          </a:xfrm>
        </p:spPr>
        <p:txBody>
          <a:bodyPr>
            <a:noAutofit/>
          </a:bodyPr>
          <a:lstStyle/>
          <a:p>
            <a:pPr marL="0" indent="0" algn="ctr">
              <a:buNone/>
            </a:pPr>
            <a:r>
              <a:rPr lang="en-US" sz="1800" b="1" dirty="0">
                <a:latin typeface="Tw Cen MT" panose="020B0602020104020603" pitchFamily="34" charset="0"/>
              </a:rPr>
              <a:t>Reflects the projected increase in tourism for different routes, along with updated numbers for passengers, average price per passenger, and duration of the journey.</a:t>
            </a:r>
            <a:endParaRPr lang="en-GB" sz="1800" b="1" dirty="0">
              <a:latin typeface="Tw Cen MT" panose="020B0602020104020603" pitchFamily="34" charset="0"/>
            </a:endParaRPr>
          </a:p>
        </p:txBody>
      </p:sp>
      <p:pic>
        <p:nvPicPr>
          <p:cNvPr id="13" name="Picture 12">
            <a:extLst>
              <a:ext uri="{FF2B5EF4-FFF2-40B4-BE49-F238E27FC236}">
                <a16:creationId xmlns:a16="http://schemas.microsoft.com/office/drawing/2014/main" id="{F5A6E7CB-889B-A3F2-0E76-C0948DC2B4BB}"/>
              </a:ext>
            </a:extLst>
          </p:cNvPr>
          <p:cNvPicPr>
            <a:picLocks noChangeAspect="1"/>
          </p:cNvPicPr>
          <p:nvPr/>
        </p:nvPicPr>
        <p:blipFill>
          <a:blip r:embed="rId2"/>
          <a:stretch>
            <a:fillRect/>
          </a:stretch>
        </p:blipFill>
        <p:spPr>
          <a:xfrm>
            <a:off x="320888" y="1251285"/>
            <a:ext cx="11550223" cy="4880008"/>
          </a:xfrm>
          <a:prstGeom prst="rect">
            <a:avLst/>
          </a:prstGeom>
        </p:spPr>
      </p:pic>
      <p:sp>
        <p:nvSpPr>
          <p:cNvPr id="11" name="Title 1">
            <a:extLst>
              <a:ext uri="{FF2B5EF4-FFF2-40B4-BE49-F238E27FC236}">
                <a16:creationId xmlns:a16="http://schemas.microsoft.com/office/drawing/2014/main" id="{B3848899-B647-C2ED-155B-67E9478D89F2}"/>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rgbClr val="0D0D0D"/>
                </a:solidFill>
                <a:latin typeface="Tw Cen MT" panose="020B0602020104020603" pitchFamily="34" charset="0"/>
              </a:rPr>
              <a:t>New Demand</a:t>
            </a:r>
            <a:endParaRPr lang="en-GB" b="1" dirty="0"/>
          </a:p>
        </p:txBody>
      </p:sp>
      <p:sp>
        <p:nvSpPr>
          <p:cNvPr id="14" name="Slide Number Placeholder 48">
            <a:extLst>
              <a:ext uri="{FF2B5EF4-FFF2-40B4-BE49-F238E27FC236}">
                <a16:creationId xmlns:a16="http://schemas.microsoft.com/office/drawing/2014/main" id="{8BA3B92E-DC2D-6780-23D7-F164719F00E1}"/>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8</a:t>
            </a:fld>
            <a:endParaRPr lang="en-US" sz="16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1147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745BF0-2C2B-61E9-DE69-AF54E0725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3" y="5128181"/>
            <a:ext cx="2594729" cy="1729819"/>
          </a:xfrm>
        </p:spPr>
      </p:pic>
      <p:sp>
        <p:nvSpPr>
          <p:cNvPr id="10" name="Title 1">
            <a:extLst>
              <a:ext uri="{FF2B5EF4-FFF2-40B4-BE49-F238E27FC236}">
                <a16:creationId xmlns:a16="http://schemas.microsoft.com/office/drawing/2014/main" id="{F02B2411-3870-CF00-384E-A7A30D73BC39}"/>
              </a:ext>
            </a:extLst>
          </p:cNvPr>
          <p:cNvSpPr txBox="1">
            <a:spLocks/>
          </p:cNvSpPr>
          <p:nvPr/>
        </p:nvSpPr>
        <p:spPr>
          <a:xfrm>
            <a:off x="401052" y="43146"/>
            <a:ext cx="116594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D0D0D"/>
                </a:solidFill>
                <a:latin typeface="Tw Cen MT" panose="020B0602020104020603" pitchFamily="34" charset="0"/>
              </a:rPr>
              <a:t>Maximizing Revenue</a:t>
            </a:r>
            <a:endParaRPr lang="en-GB" b="1" dirty="0">
              <a:solidFill>
                <a:srgbClr val="0D0D0D"/>
              </a:solidFill>
              <a:latin typeface="Tw Cen MT" panose="020B0602020104020603" pitchFamily="34" charset="0"/>
            </a:endParaRPr>
          </a:p>
        </p:txBody>
      </p:sp>
      <p:sp>
        <p:nvSpPr>
          <p:cNvPr id="15" name="TextBox 14">
            <a:extLst>
              <a:ext uri="{FF2B5EF4-FFF2-40B4-BE49-F238E27FC236}">
                <a16:creationId xmlns:a16="http://schemas.microsoft.com/office/drawing/2014/main" id="{21FFA5E2-6D37-0C88-E165-E3BE33AADC95}"/>
              </a:ext>
            </a:extLst>
          </p:cNvPr>
          <p:cNvSpPr txBox="1"/>
          <p:nvPr/>
        </p:nvSpPr>
        <p:spPr>
          <a:xfrm>
            <a:off x="262417" y="2335680"/>
            <a:ext cx="11858351" cy="2062103"/>
          </a:xfrm>
          <a:prstGeom prst="rect">
            <a:avLst/>
          </a:prstGeom>
          <a:noFill/>
        </p:spPr>
        <p:txBody>
          <a:bodyPr wrap="square">
            <a:spAutoFit/>
          </a:bodyPr>
          <a:lstStyle/>
          <a:p>
            <a:pPr marL="285750" indent="-285750" algn="just">
              <a:buFont typeface="Arial" panose="020B0604020202020204" pitchFamily="34" charset="0"/>
              <a:buChar char="•"/>
            </a:pPr>
            <a:r>
              <a:rPr lang="en-GB" sz="1600" b="1" dirty="0">
                <a:latin typeface="Tw Cen MT" panose="020B0602020104020603" pitchFamily="34" charset="0"/>
              </a:rPr>
              <a:t>Revenue Increase: </a:t>
            </a:r>
            <a:r>
              <a:rPr lang="en-GB" sz="1600" dirty="0">
                <a:latin typeface="Tw Cen MT" panose="020B0602020104020603" pitchFamily="34" charset="0"/>
              </a:rPr>
              <a:t>Overall, there is a noticeable increase in revenue from the old demand to the new demand. The total revenue has risen from £20,632,295 to £21,561,970, indicating a positive trend in revenue generation.</a:t>
            </a:r>
            <a:endParaRPr lang="en-GB" sz="1600" b="1" dirty="0">
              <a:latin typeface="Tw Cen MT" panose="020B0602020104020603" pitchFamily="34" charset="0"/>
            </a:endParaRPr>
          </a:p>
          <a:p>
            <a:pPr marL="285750" indent="-285750" algn="just">
              <a:buFont typeface="Arial" panose="020B0604020202020204" pitchFamily="34" charset="0"/>
              <a:buChar char="•"/>
            </a:pPr>
            <a:r>
              <a:rPr lang="en-GB" sz="1600" b="1" dirty="0">
                <a:latin typeface="Tw Cen MT" panose="020B0602020104020603" pitchFamily="34" charset="0"/>
              </a:rPr>
              <a:t>Occupancy Rates: </a:t>
            </a:r>
            <a:r>
              <a:rPr lang="en-GB" sz="1600" dirty="0">
                <a:latin typeface="Tw Cen MT" panose="020B0602020104020603" pitchFamily="34" charset="0"/>
              </a:rPr>
              <a:t>The increase in occupancy rates across most routes in the new demand scenario has positively impacted revenue generation. The occupancy rates range from 92.3% to 100%, with the majority of routes experiencing an improvement in occupancy compared to the old demand.</a:t>
            </a:r>
          </a:p>
          <a:p>
            <a:pPr marL="285750" indent="-285750" algn="just">
              <a:buFont typeface="Arial" panose="020B0604020202020204" pitchFamily="34" charset="0"/>
              <a:buChar char="•"/>
            </a:pPr>
            <a:r>
              <a:rPr lang="en-US" sz="1600" b="1" dirty="0">
                <a:latin typeface="Tw Cen MT" panose="020B0602020104020603" pitchFamily="34" charset="0"/>
              </a:rPr>
              <a:t>Overall Performance: </a:t>
            </a:r>
            <a:r>
              <a:rPr lang="en-US" sz="1600" dirty="0">
                <a:latin typeface="Tw Cen MT" panose="020B0602020104020603" pitchFamily="34" charset="0"/>
              </a:rPr>
              <a:t>The analysis demonstrates a successful outcome in maximizing revenue and optimizing occupancy rates across multiple routes. By adjusting pricing strategies and effectively allocating passengers based on demand patterns, the cruise line has managed to enhance its financial performance and ensure better utilization of resources.</a:t>
            </a:r>
            <a:endParaRPr lang="en-GB" sz="1600" dirty="0">
              <a:latin typeface="Tw Cen MT" panose="020B0602020104020603" pitchFamily="34" charset="0"/>
            </a:endParaRPr>
          </a:p>
        </p:txBody>
      </p:sp>
      <p:sp>
        <p:nvSpPr>
          <p:cNvPr id="16" name="Slide Number Placeholder 48">
            <a:extLst>
              <a:ext uri="{FF2B5EF4-FFF2-40B4-BE49-F238E27FC236}">
                <a16:creationId xmlns:a16="http://schemas.microsoft.com/office/drawing/2014/main" id="{83B189DB-794D-4C06-E0E9-0AB2E713AFFD}"/>
              </a:ext>
            </a:extLst>
          </p:cNvPr>
          <p:cNvSpPr>
            <a:spLocks noGrp="1"/>
          </p:cNvSpPr>
          <p:nvPr>
            <p:ph type="sldNum" sz="quarter" idx="12"/>
          </p:nvPr>
        </p:nvSpPr>
        <p:spPr>
          <a:xfrm>
            <a:off x="9336156" y="6389685"/>
            <a:ext cx="2743200" cy="365125"/>
          </a:xfrm>
        </p:spPr>
        <p:txBody>
          <a:bodyPr/>
          <a:lstStyle/>
          <a:p>
            <a:fld id="{3A98EE3D-8CD1-4C3F-BD1C-C98C9596463C}" type="slidenum">
              <a:rPr lang="en-US" sz="1600" smtClean="0">
                <a:solidFill>
                  <a:schemeClr val="tx1"/>
                </a:solidFill>
                <a:latin typeface="Tw Cen MT" panose="020B0602020104020603" pitchFamily="34" charset="0"/>
              </a:rPr>
              <a:t>9</a:t>
            </a:fld>
            <a:endParaRPr lang="en-US" sz="1600" dirty="0">
              <a:solidFill>
                <a:schemeClr val="tx1"/>
              </a:solidFill>
              <a:latin typeface="Tw Cen MT" panose="020B0602020104020603" pitchFamily="34" charset="0"/>
            </a:endParaRPr>
          </a:p>
        </p:txBody>
      </p:sp>
      <p:sp>
        <p:nvSpPr>
          <p:cNvPr id="17" name="TextBox 16">
            <a:extLst>
              <a:ext uri="{FF2B5EF4-FFF2-40B4-BE49-F238E27FC236}">
                <a16:creationId xmlns:a16="http://schemas.microsoft.com/office/drawing/2014/main" id="{151A9371-C80D-930E-CAB2-935F9EFD1309}"/>
              </a:ext>
            </a:extLst>
          </p:cNvPr>
          <p:cNvSpPr txBox="1"/>
          <p:nvPr/>
        </p:nvSpPr>
        <p:spPr>
          <a:xfrm>
            <a:off x="655575" y="1142463"/>
            <a:ext cx="2432076" cy="1015663"/>
          </a:xfrm>
          <a:prstGeom prst="rect">
            <a:avLst/>
          </a:prstGeom>
          <a:noFill/>
        </p:spPr>
        <p:txBody>
          <a:bodyPr wrap="none" rtlCol="0">
            <a:spAutoFit/>
          </a:bodyPr>
          <a:lstStyle/>
          <a:p>
            <a:r>
              <a:rPr lang="en-GB" sz="6000" b="1" dirty="0">
                <a:solidFill>
                  <a:srgbClr val="005F73"/>
                </a:solidFill>
                <a:latin typeface="Tw Cen MT" panose="020B0602020104020603" pitchFamily="34" charset="0"/>
              </a:rPr>
              <a:t>20.6 M</a:t>
            </a:r>
            <a:endParaRPr lang="en-GB" sz="6000" b="1" dirty="0">
              <a:solidFill>
                <a:srgbClr val="005F73"/>
              </a:solidFill>
            </a:endParaRPr>
          </a:p>
        </p:txBody>
      </p:sp>
      <p:sp>
        <p:nvSpPr>
          <p:cNvPr id="18" name="TextBox 17">
            <a:extLst>
              <a:ext uri="{FF2B5EF4-FFF2-40B4-BE49-F238E27FC236}">
                <a16:creationId xmlns:a16="http://schemas.microsoft.com/office/drawing/2014/main" id="{81A125A1-879A-381D-BEF8-378797BE6F59}"/>
              </a:ext>
            </a:extLst>
          </p:cNvPr>
          <p:cNvSpPr txBox="1"/>
          <p:nvPr/>
        </p:nvSpPr>
        <p:spPr>
          <a:xfrm>
            <a:off x="4364871" y="1142463"/>
            <a:ext cx="2425664" cy="1015663"/>
          </a:xfrm>
          <a:prstGeom prst="rect">
            <a:avLst/>
          </a:prstGeom>
          <a:noFill/>
        </p:spPr>
        <p:txBody>
          <a:bodyPr wrap="none" rtlCol="0">
            <a:spAutoFit/>
          </a:bodyPr>
          <a:lstStyle/>
          <a:p>
            <a:r>
              <a:rPr lang="en-GB" sz="6000" b="1" dirty="0">
                <a:solidFill>
                  <a:srgbClr val="BB3E03"/>
                </a:solidFill>
                <a:latin typeface="Tw Cen MT" panose="020B0602020104020603" pitchFamily="34" charset="0"/>
              </a:rPr>
              <a:t>21.5 M</a:t>
            </a:r>
          </a:p>
        </p:txBody>
      </p:sp>
      <p:sp>
        <p:nvSpPr>
          <p:cNvPr id="19" name="TextBox 18">
            <a:extLst>
              <a:ext uri="{FF2B5EF4-FFF2-40B4-BE49-F238E27FC236}">
                <a16:creationId xmlns:a16="http://schemas.microsoft.com/office/drawing/2014/main" id="{6C71827F-B47B-D15E-5D1B-934FAC43C3F8}"/>
              </a:ext>
            </a:extLst>
          </p:cNvPr>
          <p:cNvSpPr txBox="1"/>
          <p:nvPr/>
        </p:nvSpPr>
        <p:spPr>
          <a:xfrm>
            <a:off x="1067162" y="2004237"/>
            <a:ext cx="1652247" cy="307777"/>
          </a:xfrm>
          <a:prstGeom prst="rect">
            <a:avLst/>
          </a:prstGeom>
          <a:noFill/>
        </p:spPr>
        <p:txBody>
          <a:bodyPr wrap="none" rtlCol="0">
            <a:spAutoFit/>
          </a:bodyPr>
          <a:lstStyle/>
          <a:p>
            <a:r>
              <a:rPr lang="en-IN" sz="1400" b="1" dirty="0">
                <a:solidFill>
                  <a:schemeClr val="tx1">
                    <a:lumMod val="50000"/>
                    <a:lumOff val="50000"/>
                  </a:schemeClr>
                </a:solidFill>
                <a:latin typeface="Tw Cen MT" panose="020B0602020104020603" pitchFamily="34" charset="0"/>
              </a:rPr>
              <a:t>2022 Total Revenue</a:t>
            </a:r>
            <a:endParaRPr lang="en-GB" sz="1400" b="1" dirty="0">
              <a:solidFill>
                <a:schemeClr val="tx1">
                  <a:lumMod val="50000"/>
                  <a:lumOff val="50000"/>
                </a:schemeClr>
              </a:solidFill>
              <a:latin typeface="Tw Cen MT" panose="020B0602020104020603" pitchFamily="34" charset="0"/>
            </a:endParaRPr>
          </a:p>
        </p:txBody>
      </p:sp>
      <p:sp>
        <p:nvSpPr>
          <p:cNvPr id="20" name="TextBox 19">
            <a:extLst>
              <a:ext uri="{FF2B5EF4-FFF2-40B4-BE49-F238E27FC236}">
                <a16:creationId xmlns:a16="http://schemas.microsoft.com/office/drawing/2014/main" id="{5452E5EA-FE96-A9E9-9167-0B23E1843A79}"/>
              </a:ext>
            </a:extLst>
          </p:cNvPr>
          <p:cNvSpPr txBox="1"/>
          <p:nvPr/>
        </p:nvSpPr>
        <p:spPr>
          <a:xfrm>
            <a:off x="4386703" y="2016069"/>
            <a:ext cx="2381999" cy="307777"/>
          </a:xfrm>
          <a:prstGeom prst="rect">
            <a:avLst/>
          </a:prstGeom>
          <a:noFill/>
        </p:spPr>
        <p:txBody>
          <a:bodyPr wrap="none" rtlCol="0">
            <a:spAutoFit/>
          </a:bodyPr>
          <a:lstStyle/>
          <a:p>
            <a:r>
              <a:rPr lang="en-IN" sz="1400" b="1" dirty="0">
                <a:solidFill>
                  <a:schemeClr val="tx1">
                    <a:lumMod val="50000"/>
                    <a:lumOff val="50000"/>
                  </a:schemeClr>
                </a:solidFill>
                <a:latin typeface="Tw Cen MT" panose="020B0602020104020603" pitchFamily="34" charset="0"/>
              </a:rPr>
              <a:t>Predicted 2025 Total Revenue</a:t>
            </a:r>
            <a:endParaRPr lang="en-GB" sz="1400" b="1" dirty="0">
              <a:solidFill>
                <a:schemeClr val="tx1">
                  <a:lumMod val="50000"/>
                  <a:lumOff val="50000"/>
                </a:schemeClr>
              </a:solidFill>
              <a:latin typeface="Tw Cen MT" panose="020B0602020104020603" pitchFamily="34" charset="0"/>
            </a:endParaRPr>
          </a:p>
        </p:txBody>
      </p:sp>
      <p:sp>
        <p:nvSpPr>
          <p:cNvPr id="24" name="TextBox 23">
            <a:extLst>
              <a:ext uri="{FF2B5EF4-FFF2-40B4-BE49-F238E27FC236}">
                <a16:creationId xmlns:a16="http://schemas.microsoft.com/office/drawing/2014/main" id="{27FCDC74-DF77-9ACF-9A3E-AF764C82FAD7}"/>
              </a:ext>
            </a:extLst>
          </p:cNvPr>
          <p:cNvSpPr txBox="1"/>
          <p:nvPr/>
        </p:nvSpPr>
        <p:spPr>
          <a:xfrm>
            <a:off x="7726151" y="1185052"/>
            <a:ext cx="3398687" cy="923330"/>
          </a:xfrm>
          <a:prstGeom prst="rect">
            <a:avLst/>
          </a:prstGeom>
          <a:noFill/>
        </p:spPr>
        <p:txBody>
          <a:bodyPr wrap="none" rtlCol="0">
            <a:spAutoFit/>
          </a:bodyPr>
          <a:lstStyle/>
          <a:p>
            <a:r>
              <a:rPr lang="en-GB" sz="5400" b="1" dirty="0">
                <a:solidFill>
                  <a:srgbClr val="0A9396"/>
                </a:solidFill>
                <a:latin typeface="Tw Cen MT" panose="020B0602020104020603" pitchFamily="34" charset="0"/>
              </a:rPr>
              <a:t>93 – 100%</a:t>
            </a:r>
          </a:p>
        </p:txBody>
      </p:sp>
      <p:sp>
        <p:nvSpPr>
          <p:cNvPr id="25" name="TextBox 24">
            <a:extLst>
              <a:ext uri="{FF2B5EF4-FFF2-40B4-BE49-F238E27FC236}">
                <a16:creationId xmlns:a16="http://schemas.microsoft.com/office/drawing/2014/main" id="{30B36425-44C5-68BB-E251-42D72965016C}"/>
              </a:ext>
            </a:extLst>
          </p:cNvPr>
          <p:cNvSpPr txBox="1"/>
          <p:nvPr/>
        </p:nvSpPr>
        <p:spPr>
          <a:xfrm>
            <a:off x="8603487" y="2004236"/>
            <a:ext cx="1465338" cy="307777"/>
          </a:xfrm>
          <a:prstGeom prst="rect">
            <a:avLst/>
          </a:prstGeom>
          <a:noFill/>
        </p:spPr>
        <p:txBody>
          <a:bodyPr wrap="none" rtlCol="0">
            <a:spAutoFit/>
          </a:bodyPr>
          <a:lstStyle/>
          <a:p>
            <a:r>
              <a:rPr lang="en-IN" sz="1400" b="1" dirty="0">
                <a:solidFill>
                  <a:schemeClr val="tx1">
                    <a:lumMod val="50000"/>
                    <a:lumOff val="50000"/>
                  </a:schemeClr>
                </a:solidFill>
                <a:latin typeface="Tw Cen MT" panose="020B0602020104020603" pitchFamily="34" charset="0"/>
              </a:rPr>
              <a:t>Allocation Range</a:t>
            </a:r>
            <a:endParaRPr lang="en-GB" sz="1400" b="1" dirty="0">
              <a:solidFill>
                <a:schemeClr val="tx1">
                  <a:lumMod val="50000"/>
                  <a:lumOff val="50000"/>
                </a:schemeClr>
              </a:solidFill>
              <a:latin typeface="Tw Cen MT" panose="020B0602020104020603" pitchFamily="34" charset="0"/>
            </a:endParaRPr>
          </a:p>
        </p:txBody>
      </p:sp>
      <p:pic>
        <p:nvPicPr>
          <p:cNvPr id="27" name="Picture 26">
            <a:extLst>
              <a:ext uri="{FF2B5EF4-FFF2-40B4-BE49-F238E27FC236}">
                <a16:creationId xmlns:a16="http://schemas.microsoft.com/office/drawing/2014/main" id="{9212A8A5-E7DB-A19E-3167-376116E8501B}"/>
              </a:ext>
            </a:extLst>
          </p:cNvPr>
          <p:cNvPicPr>
            <a:picLocks noChangeAspect="1"/>
          </p:cNvPicPr>
          <p:nvPr/>
        </p:nvPicPr>
        <p:blipFill>
          <a:blip r:embed="rId3"/>
          <a:stretch>
            <a:fillRect/>
          </a:stretch>
        </p:blipFill>
        <p:spPr>
          <a:xfrm>
            <a:off x="5534628" y="4361358"/>
            <a:ext cx="5385225" cy="2453496"/>
          </a:xfrm>
          <a:prstGeom prst="rect">
            <a:avLst/>
          </a:prstGeom>
        </p:spPr>
      </p:pic>
    </p:spTree>
    <p:extLst>
      <p:ext uri="{BB962C8B-B14F-4D97-AF65-F5344CB8AC3E}">
        <p14:creationId xmlns:p14="http://schemas.microsoft.com/office/powerpoint/2010/main" val="222501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3909</TotalTime>
  <Words>1949</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Tw Cen MT</vt:lpstr>
      <vt:lpstr>Office Theme</vt:lpstr>
      <vt:lpstr>PowerPoint Presentation</vt:lpstr>
      <vt:lpstr>Agenda</vt:lpstr>
      <vt:lpstr>PowerPoint Presentation</vt:lpstr>
      <vt:lpstr>PowerPoint Presentation</vt:lpstr>
      <vt:lpstr>PowerPoint Presentation</vt:lpstr>
      <vt:lpstr>PowerPoint Presentation</vt:lpstr>
      <vt:lpstr>Old Demand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Carnival Cruises Case Study: World Cruise 2025</dc:title>
  <dc:creator>Chetana Mane (cmm1n23)</dc:creator>
  <cp:lastModifiedBy>KiShOre R</cp:lastModifiedBy>
  <cp:revision>18</cp:revision>
  <dcterms:created xsi:type="dcterms:W3CDTF">2024-02-26T15:21:58Z</dcterms:created>
  <dcterms:modified xsi:type="dcterms:W3CDTF">2024-02-29T08:32:19Z</dcterms:modified>
</cp:coreProperties>
</file>