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2.gif" ContentType="image/gif"/>
  <Override PartName="/ppt/media/image1.jpeg" ContentType="image/jpeg"/>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PlaceHolder 1"/>
          <p:cNvSpPr>
            <a:spLocks noGrp="1"/>
          </p:cNvSpPr>
          <p:nvPr>
            <p:ph type="body"/>
          </p:nvPr>
        </p:nvSpPr>
        <p:spPr>
          <a:xfrm>
            <a:off x="756000" y="5078520"/>
            <a:ext cx="6047640" cy="4811040"/>
          </a:xfrm>
          <a:prstGeom prst="rect">
            <a:avLst/>
          </a:prstGeom>
        </p:spPr>
        <p:txBody>
          <a:bodyPr bIns="0" lIns="0" rIns="0" tIns="0" wrap="none"/>
          <a:p>
            <a:r>
              <a:rPr lang="en-IN"/>
              <a:t>Click to edit the notes format</a:t>
            </a:r>
            <a:endParaRPr/>
          </a:p>
        </p:txBody>
      </p:sp>
      <p:sp>
        <p:nvSpPr>
          <p:cNvPr id="104" name="PlaceHolder 2"/>
          <p:cNvSpPr>
            <a:spLocks noGrp="1"/>
          </p:cNvSpPr>
          <p:nvPr>
            <p:ph type="hdr"/>
          </p:nvPr>
        </p:nvSpPr>
        <p:spPr>
          <a:xfrm>
            <a:off x="0" y="0"/>
            <a:ext cx="3280680" cy="534240"/>
          </a:xfrm>
          <a:prstGeom prst="rect">
            <a:avLst/>
          </a:prstGeom>
        </p:spPr>
        <p:txBody>
          <a:bodyPr bIns="0" lIns="0" rIns="0" tIns="0" wrap="none"/>
          <a:p>
            <a:r>
              <a:rPr lang="en-IN"/>
              <a:t>&lt;header&gt;</a:t>
            </a:r>
            <a:endParaRPr/>
          </a:p>
        </p:txBody>
      </p:sp>
      <p:sp>
        <p:nvSpPr>
          <p:cNvPr id="105" name="PlaceHolder 3"/>
          <p:cNvSpPr>
            <a:spLocks noGrp="1"/>
          </p:cNvSpPr>
          <p:nvPr>
            <p:ph type="dt"/>
          </p:nvPr>
        </p:nvSpPr>
        <p:spPr>
          <a:xfrm>
            <a:off x="4278960" y="0"/>
            <a:ext cx="3280680" cy="534240"/>
          </a:xfrm>
          <a:prstGeom prst="rect">
            <a:avLst/>
          </a:prstGeom>
        </p:spPr>
        <p:txBody>
          <a:bodyPr bIns="0" lIns="0" rIns="0" tIns="0" wrap="none"/>
          <a:p>
            <a:pPr algn="r"/>
            <a:r>
              <a:rPr lang="en-IN"/>
              <a:t>&lt;date/time&gt;</a:t>
            </a:r>
            <a:endParaRPr/>
          </a:p>
        </p:txBody>
      </p:sp>
      <p:sp>
        <p:nvSpPr>
          <p:cNvPr id="106" name="PlaceHolder 4"/>
          <p:cNvSpPr>
            <a:spLocks noGrp="1"/>
          </p:cNvSpPr>
          <p:nvPr>
            <p:ph type="ftr"/>
          </p:nvPr>
        </p:nvSpPr>
        <p:spPr>
          <a:xfrm>
            <a:off x="0" y="10157400"/>
            <a:ext cx="3280680" cy="534240"/>
          </a:xfrm>
          <a:prstGeom prst="rect">
            <a:avLst/>
          </a:prstGeom>
        </p:spPr>
        <p:txBody>
          <a:bodyPr anchor="b" bIns="0" lIns="0" rIns="0" tIns="0" wrap="none"/>
          <a:p>
            <a:r>
              <a:rPr lang="en-IN"/>
              <a:t>&lt;footer&gt;</a:t>
            </a:r>
            <a:endParaRPr/>
          </a:p>
        </p:txBody>
      </p:sp>
      <p:sp>
        <p:nvSpPr>
          <p:cNvPr id="107" name="PlaceHolder 5"/>
          <p:cNvSpPr>
            <a:spLocks noGrp="1"/>
          </p:cNvSpPr>
          <p:nvPr>
            <p:ph type="sldNum"/>
          </p:nvPr>
        </p:nvSpPr>
        <p:spPr>
          <a:xfrm>
            <a:off x="4278960" y="10157400"/>
            <a:ext cx="3280680" cy="534240"/>
          </a:xfrm>
          <a:prstGeom prst="rect">
            <a:avLst/>
          </a:prstGeom>
        </p:spPr>
        <p:txBody>
          <a:bodyPr anchor="b" bIns="0" lIns="0" rIns="0" tIns="0" wrap="none"/>
          <a:p>
            <a:pPr algn="r"/>
            <a:fld id="{5EF1E806-14BC-4EC1-A0A1-9514A7E65763}" type="slidenum">
              <a:rPr lang="en-IN"/>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CustomShape 1"/>
          <p:cNvSpPr/>
          <p:nvPr/>
        </p:nvSpPr>
        <p:spPr>
          <a:xfrm>
            <a:off x="1143000" y="685800"/>
            <a:ext cx="4570920" cy="3427920"/>
          </a:xfrm>
          <a:prstGeom prst="rect">
            <a:avLst/>
          </a:prstGeom>
          <a:ln w="9360">
            <a:solidFill>
              <a:srgbClr val="000000"/>
            </a:solidFill>
            <a:miter/>
          </a:ln>
        </p:spPr>
      </p:sp>
      <p:sp>
        <p:nvSpPr>
          <p:cNvPr id="159" name="CustomShape 2"/>
          <p:cNvSpPr/>
          <p:nvPr/>
        </p:nvSpPr>
        <p:spPr>
          <a:xfrm>
            <a:off x="685800" y="4343400"/>
            <a:ext cx="5485320" cy="4113720"/>
          </a:xfrm>
          <a:prstGeom prst="rect">
            <a:avLst/>
          </a:prstGeom>
        </p:spPr>
      </p:sp>
      <p:sp>
        <p:nvSpPr>
          <p:cNvPr id="160" name="PlaceHolder 3"/>
          <p:cNvSpPr>
            <a:spLocks noGrp="1"/>
          </p:cNvSpPr>
          <p:nvPr>
            <p:ph type="body"/>
          </p:nvPr>
        </p:nvSpPr>
        <p:spPr>
          <a:xfrm>
            <a:off x="685800" y="4343400"/>
            <a:ext cx="5482080" cy="4110480"/>
          </a:xfrm>
          <a:prstGeom prst="rect">
            <a:avLst/>
          </a:prstGeom>
        </p:spPr>
        <p:txBody>
          <a:bodyPr anchor="ctr" bIns="91440" lIns="90000" rIns="90000" tIns="91440"/>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5"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26"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8"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9"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30"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31"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3"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34"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8"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0"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2"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43"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5"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48"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49"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1"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52"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53"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5"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5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57"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9"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60"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3"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64"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65"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8"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2"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4"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6"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77"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79"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1"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82"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83"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5"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8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87"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90"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91"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3"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94"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6"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97"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98"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99"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01"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02"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9"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3"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4"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15"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7"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9"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1"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2"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3"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124080" y="6354720"/>
            <a:ext cx="2894400" cy="367200"/>
          </a:xfrm>
          <a:prstGeom prst="rect">
            <a:avLst/>
          </a:prstGeom>
        </p:spPr>
      </p:sp>
      <p:sp>
        <p:nvSpPr>
          <p:cNvPr id="1" name="PlaceHolder 2"/>
          <p:cNvSpPr>
            <a:spLocks noGrp="1"/>
          </p:cNvSpPr>
          <p:nvPr>
            <p:ph type="title"/>
          </p:nvPr>
        </p:nvSpPr>
        <p:spPr>
          <a:xfrm>
            <a:off x="457200" y="273600"/>
            <a:ext cx="8229240" cy="1144800"/>
          </a:xfrm>
          <a:prstGeom prst="rect">
            <a:avLst/>
          </a:prstGeom>
        </p:spPr>
        <p:txBody>
          <a:bodyPr anchor="ctr" bIns="0" lIns="0" rIns="0" tIns="0" wrap="none"/>
          <a:p>
            <a:pPr algn="ctr"/>
            <a:r>
              <a:rPr lang="en-IN"/>
              <a:t>Click to edit the title text format</a:t>
            </a:r>
            <a:endParaRPr/>
          </a:p>
        </p:txBody>
      </p:sp>
      <p:sp>
        <p:nvSpPr>
          <p:cNvPr id="2" name="PlaceHolder 3"/>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8520" cy="1142640"/>
          </a:xfrm>
          <a:prstGeom prst="rect">
            <a:avLst/>
          </a:prstGeom>
        </p:spPr>
        <p:txBody>
          <a:bodyPr anchor="ctr" bIns="0" lIns="0" rIns="0" tIns="0" wrap="none"/>
          <a:p>
            <a:r>
              <a:rPr lang="en-IN"/>
              <a:t>Click to edit the title text format</a:t>
            </a:r>
            <a:endParaRPr/>
          </a:p>
        </p:txBody>
      </p:sp>
      <p:sp>
        <p:nvSpPr>
          <p:cNvPr id="36" name="PlaceHolder 2"/>
          <p:cNvSpPr>
            <a:spLocks noGrp="1"/>
          </p:cNvSpPr>
          <p:nvPr>
            <p:ph type="body"/>
          </p:nvPr>
        </p:nvSpPr>
        <p:spPr>
          <a:xfrm>
            <a:off x="457200" y="1600200"/>
            <a:ext cx="8228520" cy="4966560"/>
          </a:xfrm>
          <a:prstGeom prst="rect">
            <a:avLst/>
          </a:prstGeom>
        </p:spPr>
        <p:txBody>
          <a:bodyPr bIns="0" lIns="0" rIns="0" tIns="0" wrap="non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IN"/>
              <a:t>Click to edit the title text format</a:t>
            </a:r>
            <a:endParaRPr/>
          </a:p>
        </p:txBody>
      </p:sp>
      <p:sp>
        <p:nvSpPr>
          <p:cNvPr id="70" name="PlaceHolder 2"/>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accent1="accent1" accent2="accent2" accent3="accent3" accent4="accent4" accent5="accent5" accent6="accent6" bg1="lt1" bg2="lt2" folHlink="folHlink" hlink="hlink" tx1="dk1" tx2="dk2"/>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gif"/><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108" name="Shape 46"/>
          <p:cNvPicPr/>
          <p:nvPr/>
        </p:nvPicPr>
        <p:blipFill>
          <a:blip r:embed="rId1"/>
          <a:stretch>
            <a:fillRect/>
          </a:stretch>
        </p:blipFill>
        <p:spPr>
          <a:xfrm>
            <a:off x="0" y="0"/>
            <a:ext cx="9142920" cy="6856920"/>
          </a:xfrm>
          <a:prstGeom prst="rect">
            <a:avLst/>
          </a:prstGeom>
        </p:spPr>
      </p:pic>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457200" y="274680"/>
            <a:ext cx="8228520" cy="1141920"/>
          </a:xfrm>
          <a:prstGeom prst="rect">
            <a:avLst/>
          </a:prstGeom>
        </p:spPr>
        <p:txBody>
          <a:bodyPr anchor="b" bIns="91440" lIns="90000" rIns="90000" tIns="91440"/>
          <a:p>
            <a:pPr>
              <a:lnSpc>
                <a:spcPct val="100000"/>
              </a:lnSpc>
            </a:pPr>
            <a:r>
              <a:rPr b="1" lang="en-IN" sz="3600">
                <a:solidFill>
                  <a:srgbClr val="000000"/>
                </a:solidFill>
                <a:latin typeface="Arial"/>
                <a:ea typeface="Arial"/>
              </a:rPr>
              <a:t>Iterators</a:t>
            </a:r>
            <a:endParaRPr/>
          </a:p>
        </p:txBody>
      </p:sp>
      <p:sp>
        <p:nvSpPr>
          <p:cNvPr id="127" name="CustomShape 2"/>
          <p:cNvSpPr/>
          <p:nvPr/>
        </p:nvSpPr>
        <p:spPr>
          <a:xfrm>
            <a:off x="457200" y="1600200"/>
            <a:ext cx="8228520" cy="4966560"/>
          </a:xfrm>
          <a:prstGeom prst="rect">
            <a:avLst/>
          </a:prstGeom>
        </p:spPr>
        <p:txBody>
          <a:bodyPr bIns="91440" lIns="90000" rIns="90000" tIns="91440"/>
          <a:p>
            <a:pPr>
              <a:lnSpc>
                <a:spcPct val="100000"/>
              </a:lnSpc>
              <a:buFont typeface="Arial"/>
              <a:buChar char="●"/>
            </a:pPr>
            <a:r>
              <a:rPr lang="en-IN">
                <a:solidFill>
                  <a:srgbClr val="000000"/>
                </a:solidFill>
                <a:latin typeface="Arial"/>
                <a:ea typeface="Arial"/>
              </a:rPr>
              <a:t>Use iterators to traverse a collection and modify a collection</a:t>
            </a:r>
            <a:endParaRPr/>
          </a:p>
          <a:p>
            <a:pPr>
              <a:lnSpc>
                <a:spcPct val="100000"/>
              </a:lnSpc>
              <a:buFont typeface="Arial"/>
              <a:buChar char="●"/>
            </a:pPr>
            <a:r>
              <a:rPr lang="en-IN">
                <a:solidFill>
                  <a:srgbClr val="000000"/>
                </a:solidFill>
                <a:latin typeface="Arial"/>
                <a:ea typeface="Arial"/>
              </a:rPr>
              <a:t>Two types</a:t>
            </a:r>
            <a:endParaRPr/>
          </a:p>
          <a:p>
            <a:pPr lvl="1">
              <a:lnSpc>
                <a:spcPct val="100000"/>
              </a:lnSpc>
              <a:buFont typeface="Courier New"/>
              <a:buChar char="o"/>
            </a:pPr>
            <a:r>
              <a:rPr lang="en-IN">
                <a:solidFill>
                  <a:srgbClr val="000000"/>
                </a:solidFill>
                <a:latin typeface="Arial"/>
                <a:ea typeface="Arial"/>
              </a:rPr>
              <a:t>Fail fast- throws </a:t>
            </a:r>
            <a:r>
              <a:rPr lang="en-IN">
                <a:solidFill>
                  <a:srgbClr val="000000"/>
                </a:solidFill>
                <a:latin typeface="Verdana"/>
                <a:ea typeface="Verdana"/>
              </a:rPr>
              <a:t>ConcurrentModificationException.</a:t>
            </a:r>
            <a:r>
              <a:rPr lang="en-IN">
                <a:solidFill>
                  <a:srgbClr val="000000"/>
                </a:solidFill>
                <a:latin typeface="Arial"/>
                <a:ea typeface="Arial"/>
              </a:rPr>
              <a:t> </a:t>
            </a:r>
            <a:endParaRPr/>
          </a:p>
          <a:p>
            <a:pPr lvl="2">
              <a:lnSpc>
                <a:spcPct val="100000"/>
              </a:lnSpc>
              <a:buFont charset="2" typeface="Wingdings"/>
              <a:buChar char=""/>
            </a:pPr>
            <a:r>
              <a:rPr lang="en-IN">
                <a:solidFill>
                  <a:srgbClr val="000000"/>
                </a:solidFill>
                <a:latin typeface="Arial"/>
                <a:ea typeface="Arial"/>
              </a:rPr>
              <a:t>Iterator,ListIterator</a:t>
            </a:r>
            <a:endParaRPr/>
          </a:p>
          <a:p>
            <a:pPr lvl="1">
              <a:lnSpc>
                <a:spcPct val="100000"/>
              </a:lnSpc>
              <a:buFont typeface="Courier New"/>
              <a:buChar char="o"/>
            </a:pPr>
            <a:r>
              <a:rPr lang="en-IN">
                <a:solidFill>
                  <a:srgbClr val="000000"/>
                </a:solidFill>
                <a:latin typeface="Arial"/>
                <a:ea typeface="Arial"/>
              </a:rPr>
              <a:t>Fail Safe creates an internal copy of the object and makes changes on those</a:t>
            </a:r>
            <a:endParaRPr/>
          </a:p>
          <a:p>
            <a:pPr>
              <a:lnSpc>
                <a:spcPct val="100000"/>
              </a:lnSpc>
            </a:pPr>
            <a:r>
              <a:rPr lang="en-IN">
                <a:solidFill>
                  <a:srgbClr val="000000"/>
                </a:solidFill>
                <a:latin typeface="Arial"/>
                <a:ea typeface="Arial"/>
              </a:rPr>
              <a:t>	</a:t>
            </a:r>
            <a:r>
              <a:rPr lang="en-IN">
                <a:solidFill>
                  <a:srgbClr val="000000"/>
                </a:solidFill>
                <a:latin typeface="Arial"/>
                <a:ea typeface="Arial"/>
              </a:rPr>
              <a:t>	</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457200" y="274680"/>
            <a:ext cx="8228520" cy="1141920"/>
          </a:xfrm>
          <a:prstGeom prst="rect">
            <a:avLst/>
          </a:prstGeom>
        </p:spPr>
        <p:txBody>
          <a:bodyPr anchor="b" bIns="91440" lIns="90000" rIns="90000" tIns="91440"/>
          <a:p>
            <a:pPr>
              <a:lnSpc>
                <a:spcPct val="100000"/>
              </a:lnSpc>
            </a:pPr>
            <a:r>
              <a:rPr b="1" lang="en-IN" sz="3600">
                <a:solidFill>
                  <a:srgbClr val="000000"/>
                </a:solidFill>
                <a:latin typeface="Arial"/>
                <a:ea typeface="Arial"/>
              </a:rPr>
              <a:t>ArrayList</a:t>
            </a:r>
            <a:endParaRPr/>
          </a:p>
        </p:txBody>
      </p:sp>
      <p:sp>
        <p:nvSpPr>
          <p:cNvPr id="129" name="CustomShape 2"/>
          <p:cNvSpPr/>
          <p:nvPr/>
        </p:nvSpPr>
        <p:spPr>
          <a:xfrm>
            <a:off x="457200" y="1600200"/>
            <a:ext cx="8228520" cy="4966560"/>
          </a:xfrm>
          <a:prstGeom prst="rect">
            <a:avLst/>
          </a:prstGeom>
        </p:spPr>
        <p:txBody>
          <a:bodyPr bIns="91440" lIns="90000" rIns="90000" tIns="91440"/>
          <a:p>
            <a:pPr>
              <a:lnSpc>
                <a:spcPct val="100000"/>
              </a:lnSpc>
            </a:pPr>
            <a:r>
              <a:rPr lang="en-IN">
                <a:solidFill>
                  <a:srgbClr val="000000"/>
                </a:solidFill>
                <a:latin typeface="Arial"/>
                <a:ea typeface="Arial"/>
              </a:rPr>
              <a:t>contained in java.util package</a:t>
            </a:r>
            <a:endParaRPr/>
          </a:p>
          <a:p>
            <a:pPr>
              <a:lnSpc>
                <a:spcPct val="100000"/>
              </a:lnSpc>
            </a:pPr>
            <a:r>
              <a:rPr lang="en-IN">
                <a:solidFill>
                  <a:srgbClr val="000000"/>
                </a:solidFill>
                <a:latin typeface="Arial"/>
                <a:ea typeface="Arial"/>
              </a:rPr>
              <a:t>implements List interface</a:t>
            </a:r>
            <a:endParaRPr/>
          </a:p>
          <a:p>
            <a:pPr>
              <a:lnSpc>
                <a:spcPct val="100000"/>
              </a:lnSpc>
            </a:pPr>
            <a:r>
              <a:rPr lang="en-IN">
                <a:solidFill>
                  <a:srgbClr val="000000"/>
                </a:solidFill>
                <a:latin typeface="Arial"/>
                <a:ea typeface="Arial"/>
              </a:rPr>
              <a:t>eg-</a:t>
            </a:r>
            <a:endParaRPr/>
          </a:p>
          <a:p>
            <a:pPr>
              <a:lnSpc>
                <a:spcPct val="100000"/>
              </a:lnSpc>
            </a:pPr>
            <a:r>
              <a:rPr b="1" lang="en-IN">
                <a:solidFill>
                  <a:srgbClr val="000066"/>
                </a:solidFill>
                <a:latin typeface="Arial"/>
                <a:ea typeface="Arial"/>
              </a:rPr>
              <a:t>ArrayList</a:t>
            </a:r>
            <a:r>
              <a:rPr lang="en-IN">
                <a:solidFill>
                  <a:srgbClr val="339933"/>
                </a:solidFill>
                <a:latin typeface="Arial"/>
                <a:ea typeface="Arial"/>
              </a:rPr>
              <a:t>&lt;</a:t>
            </a:r>
            <a:r>
              <a:rPr b="1" lang="en-IN">
                <a:solidFill>
                  <a:srgbClr val="000066"/>
                </a:solidFill>
                <a:latin typeface="Arial"/>
                <a:ea typeface="Arial"/>
              </a:rPr>
              <a:t>String</a:t>
            </a:r>
            <a:r>
              <a:rPr lang="en-IN">
                <a:solidFill>
                  <a:srgbClr val="339933"/>
                </a:solidFill>
                <a:latin typeface="Arial"/>
                <a:ea typeface="Arial"/>
              </a:rPr>
              <a:t>&gt;</a:t>
            </a:r>
            <a:r>
              <a:rPr lang="en-IN">
                <a:solidFill>
                  <a:srgbClr val="000066"/>
                </a:solidFill>
                <a:latin typeface="Arial"/>
                <a:ea typeface="Arial"/>
              </a:rPr>
              <a:t> stringList = </a:t>
            </a:r>
            <a:r>
              <a:rPr b="1" lang="en-IN">
                <a:solidFill>
                  <a:srgbClr val="000000"/>
                </a:solidFill>
                <a:latin typeface="Arial"/>
                <a:ea typeface="Arial"/>
              </a:rPr>
              <a:t>new</a:t>
            </a:r>
            <a:r>
              <a:rPr lang="en-IN">
                <a:solidFill>
                  <a:srgbClr val="000066"/>
                </a:solidFill>
                <a:latin typeface="Arial"/>
                <a:ea typeface="Arial"/>
              </a:rPr>
              <a:t> </a:t>
            </a:r>
            <a:r>
              <a:rPr b="1" lang="en-IN">
                <a:solidFill>
                  <a:srgbClr val="000066"/>
                </a:solidFill>
                <a:latin typeface="Arial"/>
                <a:ea typeface="Arial"/>
              </a:rPr>
              <a:t>ArrayList</a:t>
            </a:r>
            <a:r>
              <a:rPr lang="en-IN">
                <a:solidFill>
                  <a:srgbClr val="339933"/>
                </a:solidFill>
                <a:latin typeface="Arial"/>
                <a:ea typeface="Arial"/>
              </a:rPr>
              <a:t>&lt;</a:t>
            </a:r>
            <a:r>
              <a:rPr b="1" lang="en-IN">
                <a:solidFill>
                  <a:srgbClr val="000066"/>
                </a:solidFill>
                <a:latin typeface="Arial"/>
                <a:ea typeface="Arial"/>
              </a:rPr>
              <a:t>String</a:t>
            </a:r>
            <a:r>
              <a:rPr lang="en-IN">
                <a:solidFill>
                  <a:srgbClr val="339933"/>
                </a:solidFill>
                <a:latin typeface="Arial"/>
                <a:ea typeface="Arial"/>
              </a:rPr>
              <a:t>&gt;</a:t>
            </a:r>
            <a:r>
              <a:rPr lang="en-IN">
                <a:solidFill>
                  <a:srgbClr val="009900"/>
                </a:solidFill>
                <a:latin typeface="Arial"/>
                <a:ea typeface="Arial"/>
              </a:rPr>
              <a:t>()</a:t>
            </a:r>
            <a:r>
              <a:rPr lang="en-IN">
                <a:solidFill>
                  <a:srgbClr val="339933"/>
                </a:solidFill>
                <a:latin typeface="Arial"/>
                <a:ea typeface="Arial"/>
              </a:rPr>
              <a:t>;</a:t>
            </a:r>
            <a:r>
              <a:rPr lang="en-IN">
                <a:solidFill>
                  <a:srgbClr val="000066"/>
                </a:solidFill>
                <a:latin typeface="Arial"/>
                <a:ea typeface="Arial"/>
              </a:rPr>
              <a:t> </a:t>
            </a:r>
            <a:endParaRPr/>
          </a:p>
          <a:p>
            <a:pPr>
              <a:lnSpc>
                <a:spcPct val="100000"/>
              </a:lnSpc>
            </a:pPr>
            <a:r>
              <a:rPr lang="en-IN">
                <a:solidFill>
                  <a:srgbClr val="000000"/>
                </a:solidFill>
                <a:latin typeface="Arial"/>
                <a:ea typeface="Arial"/>
              </a:rPr>
              <a:t>Use iterators to iterate over the object.</a:t>
            </a:r>
            <a:endParaRPr/>
          </a:p>
          <a:p>
            <a:pPr>
              <a:lnSpc>
                <a:spcPct val="100000"/>
              </a:lnSpc>
            </a:pPr>
            <a:r>
              <a:rPr lang="en-IN">
                <a:solidFill>
                  <a:srgbClr val="000000"/>
                </a:solidFill>
                <a:latin typeface="Arial"/>
                <a:ea typeface="Arial"/>
              </a:rPr>
              <a:t>Some methods of ArrayList</a:t>
            </a:r>
            <a:endParaRPr/>
          </a:p>
          <a:p>
            <a:pPr>
              <a:lnSpc>
                <a:spcPct val="100000"/>
              </a:lnSpc>
            </a:pPr>
            <a:r>
              <a:rPr b="1" lang="en-IN" sz="1100">
                <a:solidFill>
                  <a:srgbClr val="000000"/>
                </a:solidFill>
                <a:latin typeface="Arial"/>
                <a:ea typeface="Arial"/>
              </a:rPr>
              <a:t>void add(int index, Object element)</a:t>
            </a:r>
            <a:endParaRPr/>
          </a:p>
          <a:p>
            <a:pPr>
              <a:lnSpc>
                <a:spcPct val="100000"/>
              </a:lnSpc>
            </a:pPr>
            <a:r>
              <a:rPr b="1" lang="en-IN" sz="1100">
                <a:solidFill>
                  <a:srgbClr val="000000"/>
                </a:solidFill>
                <a:latin typeface="Arial"/>
                <a:ea typeface="Arial"/>
              </a:rPr>
              <a:t>boolean add(Object o)</a:t>
            </a:r>
            <a:endParaRPr/>
          </a:p>
          <a:p>
            <a:pPr>
              <a:lnSpc>
                <a:spcPct val="100000"/>
              </a:lnSpc>
            </a:pPr>
            <a:r>
              <a:rPr b="1" lang="en-IN" sz="1100">
                <a:solidFill>
                  <a:srgbClr val="000000"/>
                </a:solidFill>
                <a:latin typeface="Arial"/>
                <a:ea typeface="Arial"/>
              </a:rPr>
              <a:t>boolean addAll(Collection c)</a:t>
            </a:r>
            <a:endParaRPr/>
          </a:p>
          <a:p>
            <a:pPr>
              <a:lnSpc>
                <a:spcPct val="100000"/>
              </a:lnSpc>
            </a:pPr>
            <a:r>
              <a:rPr b="1" lang="en-IN" sz="1100">
                <a:solidFill>
                  <a:srgbClr val="000000"/>
                </a:solidFill>
                <a:latin typeface="Arial"/>
                <a:ea typeface="Arial"/>
              </a:rPr>
              <a:t>boolean addAll(int index, Collection c)</a:t>
            </a:r>
            <a:endParaRPr/>
          </a:p>
          <a:p>
            <a:pPr>
              <a:lnSpc>
                <a:spcPct val="100000"/>
              </a:lnSpc>
            </a:pPr>
            <a:r>
              <a:rPr b="1" lang="en-IN" sz="1100">
                <a:solidFill>
                  <a:srgbClr val="000000"/>
                </a:solidFill>
                <a:latin typeface="Arial"/>
                <a:ea typeface="Arial"/>
              </a:rPr>
              <a:t>void clear()</a:t>
            </a:r>
            <a:endParaRPr/>
          </a:p>
          <a:p>
            <a:pPr>
              <a:lnSpc>
                <a:spcPct val="100000"/>
              </a:lnSpc>
            </a:pPr>
            <a:r>
              <a:rPr b="1" lang="en-IN" sz="1100">
                <a:solidFill>
                  <a:srgbClr val="000000"/>
                </a:solidFill>
                <a:latin typeface="Arial"/>
                <a:ea typeface="Arial"/>
              </a:rPr>
              <a:t>Object clone()</a:t>
            </a:r>
            <a:endParaRPr/>
          </a:p>
          <a:p>
            <a:pPr>
              <a:lnSpc>
                <a:spcPct val="100000"/>
              </a:lnSpc>
            </a:pPr>
            <a:r>
              <a:rPr b="1" lang="en-IN" sz="1100">
                <a:solidFill>
                  <a:srgbClr val="000000"/>
                </a:solidFill>
                <a:latin typeface="Arial"/>
                <a:ea typeface="Arial"/>
              </a:rPr>
              <a:t>boolean contains(Object o)</a:t>
            </a:r>
            <a:endParaRPr/>
          </a:p>
          <a:p>
            <a:pPr>
              <a:lnSpc>
                <a:spcPct val="100000"/>
              </a:lnSpc>
            </a:pPr>
            <a:endParaRPr/>
          </a:p>
          <a:p>
            <a:pPr>
              <a:lnSpc>
                <a:spcPct val="100000"/>
              </a:lnSpc>
            </a:pP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457200" y="274680"/>
            <a:ext cx="8228520" cy="1141920"/>
          </a:xfrm>
          <a:prstGeom prst="rect">
            <a:avLst/>
          </a:prstGeom>
        </p:spPr>
        <p:txBody>
          <a:bodyPr anchor="b" bIns="91440" lIns="90000" rIns="90000" tIns="91440"/>
          <a:p>
            <a:pPr>
              <a:lnSpc>
                <a:spcPct val="100000"/>
              </a:lnSpc>
            </a:pPr>
            <a:r>
              <a:rPr b="1" lang="en-IN" sz="3600">
                <a:solidFill>
                  <a:srgbClr val="000000"/>
                </a:solidFill>
                <a:latin typeface="Arial"/>
                <a:ea typeface="Arial"/>
              </a:rPr>
              <a:t>HashMap</a:t>
            </a:r>
            <a:endParaRPr/>
          </a:p>
        </p:txBody>
      </p:sp>
      <p:sp>
        <p:nvSpPr>
          <p:cNvPr id="131" name="CustomShape 2"/>
          <p:cNvSpPr/>
          <p:nvPr/>
        </p:nvSpPr>
        <p:spPr>
          <a:xfrm>
            <a:off x="457200" y="1600200"/>
            <a:ext cx="8228520" cy="4966560"/>
          </a:xfrm>
          <a:prstGeom prst="rect">
            <a:avLst/>
          </a:prstGeom>
        </p:spPr>
        <p:txBody>
          <a:bodyPr bIns="91440" lIns="90000" rIns="90000" tIns="91440"/>
          <a:p>
            <a:pPr>
              <a:lnSpc>
                <a:spcPct val="100000"/>
              </a:lnSpc>
              <a:buSzPct val="166000"/>
              <a:buFont typeface="Arial"/>
              <a:buChar char="●"/>
            </a:pPr>
            <a:r>
              <a:rPr lang="en-IN">
                <a:solidFill>
                  <a:srgbClr val="000000"/>
                </a:solidFill>
                <a:latin typeface="Arial"/>
                <a:ea typeface="Arial"/>
              </a:rPr>
              <a:t>Stores objects as  key-value pairs</a:t>
            </a:r>
            <a:endParaRPr/>
          </a:p>
          <a:p>
            <a:pPr>
              <a:lnSpc>
                <a:spcPct val="100000"/>
              </a:lnSpc>
              <a:buSzPct val="166000"/>
              <a:buFont typeface="Arial"/>
              <a:buChar char="●"/>
            </a:pPr>
            <a:r>
              <a:rPr lang="en-IN">
                <a:solidFill>
                  <a:srgbClr val="000000"/>
                </a:solidFill>
                <a:latin typeface="Arial"/>
                <a:ea typeface="Arial"/>
              </a:rPr>
              <a:t>Makes use of hashCode() and equals()</a:t>
            </a:r>
            <a:endParaRPr/>
          </a:p>
          <a:p>
            <a:pPr>
              <a:lnSpc>
                <a:spcPct val="100000"/>
              </a:lnSpc>
              <a:buSzPct val="166000"/>
              <a:buFont typeface="Arial"/>
              <a:buChar char="●"/>
            </a:pPr>
            <a:r>
              <a:rPr lang="en-IN">
                <a:solidFill>
                  <a:srgbClr val="000000"/>
                </a:solidFill>
                <a:latin typeface="Arial"/>
                <a:ea typeface="Arial"/>
              </a:rPr>
              <a:t>Any object type can be used as keys.</a:t>
            </a:r>
            <a:endParaRPr/>
          </a:p>
          <a:p>
            <a:pPr>
              <a:lnSpc>
                <a:spcPct val="100000"/>
              </a:lnSpc>
              <a:buSzPct val="166000"/>
              <a:buFont typeface="Arial"/>
              <a:buChar char="●"/>
            </a:pPr>
            <a:r>
              <a:rPr lang="en-IN">
                <a:solidFill>
                  <a:srgbClr val="000000"/>
                </a:solidFill>
                <a:latin typeface="Arial"/>
                <a:ea typeface="Arial"/>
              </a:rPr>
              <a:t>Allows nulls</a:t>
            </a:r>
            <a:endParaRPr/>
          </a:p>
          <a:p>
            <a:pPr>
              <a:lnSpc>
                <a:spcPct val="100000"/>
              </a:lnSpc>
              <a:buSzPct val="166000"/>
              <a:buFont typeface="Arial"/>
              <a:buChar char="●"/>
            </a:pPr>
            <a:r>
              <a:rPr lang="en-IN">
                <a:solidFill>
                  <a:srgbClr val="000000"/>
                </a:solidFill>
                <a:latin typeface="Arial"/>
                <a:ea typeface="Arial"/>
              </a:rPr>
              <a:t>Declaration</a:t>
            </a:r>
            <a:endParaRPr/>
          </a:p>
          <a:p>
            <a:pPr lvl="1">
              <a:lnSpc>
                <a:spcPct val="100000"/>
              </a:lnSpc>
              <a:buSzPct val="133000"/>
              <a:buFont typeface="Courier New"/>
              <a:buChar char="o"/>
            </a:pPr>
            <a:r>
              <a:rPr lang="en-IN">
                <a:solidFill>
                  <a:srgbClr val="000000"/>
                </a:solidFill>
                <a:latin typeface="Arial"/>
                <a:ea typeface="Arial"/>
              </a:rPr>
              <a:t>HashMap&lt;String, Object&gt; map = new HashMap&lt;String, Object&gt;();</a:t>
            </a:r>
            <a:endParaRPr/>
          </a:p>
          <a:p>
            <a:pPr lvl="1">
              <a:lnSpc>
                <a:spcPct val="100000"/>
              </a:lnSpc>
              <a:buSzPct val="133000"/>
              <a:buFont typeface="Courier New"/>
              <a:buChar char="o"/>
            </a:pPr>
            <a:r>
              <a:rPr lang="en-IN">
                <a:solidFill>
                  <a:srgbClr val="000000"/>
                </a:solidFill>
                <a:latin typeface="Arial"/>
                <a:ea typeface="Arial"/>
              </a:rPr>
              <a:t>Map&lt;String, Object&gt; map = new HashMap&lt;String, Object&gt;();</a:t>
            </a:r>
            <a:endParaRPr/>
          </a:p>
          <a:p>
            <a:pPr>
              <a:lnSpc>
                <a:spcPct val="100000"/>
              </a:lnSpc>
              <a:buSzPct val="166000"/>
              <a:buFont typeface="Arial"/>
              <a:buChar char="●"/>
            </a:pPr>
            <a:r>
              <a:rPr lang="en-IN">
                <a:solidFill>
                  <a:srgbClr val="000000"/>
                </a:solidFill>
                <a:latin typeface="Arial"/>
                <a:ea typeface="Arial"/>
              </a:rPr>
              <a:t>Some methods:</a:t>
            </a:r>
            <a:endParaRPr/>
          </a:p>
          <a:p>
            <a:pPr lvl="1">
              <a:lnSpc>
                <a:spcPct val="100000"/>
              </a:lnSpc>
              <a:buSzPct val="78000"/>
              <a:buFont typeface="Courier New"/>
              <a:buChar char="o"/>
            </a:pPr>
            <a:r>
              <a:rPr lang="en-IN" sz="1400">
                <a:solidFill>
                  <a:srgbClr val="000000"/>
                </a:solidFill>
                <a:latin typeface="Arial"/>
                <a:ea typeface="Arial"/>
              </a:rPr>
              <a:t>void clear( )</a:t>
            </a:r>
            <a:endParaRPr/>
          </a:p>
          <a:p>
            <a:pPr lvl="1">
              <a:lnSpc>
                <a:spcPct val="100000"/>
              </a:lnSpc>
              <a:buSzPct val="78000"/>
              <a:buFont typeface="Courier New"/>
              <a:buChar char="o"/>
            </a:pPr>
            <a:r>
              <a:rPr lang="en-IN" sz="1400">
                <a:solidFill>
                  <a:srgbClr val="000000"/>
                </a:solidFill>
                <a:latin typeface="Arial"/>
                <a:ea typeface="Arial"/>
              </a:rPr>
              <a:t>boolean containsKey(Object k)</a:t>
            </a:r>
            <a:endParaRPr/>
          </a:p>
          <a:p>
            <a:pPr lvl="1">
              <a:lnSpc>
                <a:spcPct val="100000"/>
              </a:lnSpc>
              <a:buSzPct val="78000"/>
              <a:buFont typeface="Courier New"/>
              <a:buChar char="o"/>
            </a:pPr>
            <a:r>
              <a:rPr lang="en-IN" sz="1400">
                <a:solidFill>
                  <a:srgbClr val="000000"/>
                </a:solidFill>
                <a:latin typeface="Arial"/>
                <a:ea typeface="Arial"/>
              </a:rPr>
              <a:t>boolean containsValue(Object v)</a:t>
            </a:r>
            <a:endParaRPr/>
          </a:p>
          <a:p>
            <a:pPr lvl="1">
              <a:lnSpc>
                <a:spcPct val="100000"/>
              </a:lnSpc>
              <a:buSzPct val="78000"/>
              <a:buFont typeface="Courier New"/>
              <a:buChar char="o"/>
            </a:pPr>
            <a:r>
              <a:rPr lang="en-IN" sz="1400">
                <a:solidFill>
                  <a:srgbClr val="000000"/>
                </a:solidFill>
                <a:latin typeface="Arial"/>
                <a:ea typeface="Arial"/>
              </a:rPr>
              <a:t>boolean equals(Object obj) </a:t>
            </a:r>
            <a:endParaRPr/>
          </a:p>
          <a:p>
            <a:pPr lvl="1">
              <a:lnSpc>
                <a:spcPct val="100000"/>
              </a:lnSpc>
              <a:buSzPct val="78000"/>
              <a:buFont typeface="Courier New"/>
              <a:buChar char="o"/>
            </a:pPr>
            <a:r>
              <a:rPr lang="en-IN" sz="1400">
                <a:solidFill>
                  <a:srgbClr val="000000"/>
                </a:solidFill>
                <a:latin typeface="Arial"/>
                <a:ea typeface="Arial"/>
              </a:rPr>
              <a:t>Object get(Object k) </a:t>
            </a:r>
            <a:endParaRPr/>
          </a:p>
          <a:p>
            <a:pPr lvl="1">
              <a:lnSpc>
                <a:spcPct val="100000"/>
              </a:lnSpc>
              <a:buSzPct val="78000"/>
              <a:buFont typeface="Courier New"/>
              <a:buChar char="o"/>
            </a:pPr>
            <a:r>
              <a:rPr lang="en-IN" sz="1400">
                <a:solidFill>
                  <a:srgbClr val="000000"/>
                </a:solidFill>
                <a:latin typeface="Arial"/>
                <a:ea typeface="Arial"/>
              </a:rPr>
              <a:t>int hashCode( ) </a:t>
            </a:r>
            <a:endParaRPr/>
          </a:p>
          <a:p>
            <a:pPr lvl="1">
              <a:lnSpc>
                <a:spcPct val="100000"/>
              </a:lnSpc>
              <a:buSzPct val="78000"/>
              <a:buFont typeface="Courier New"/>
              <a:buChar char="o"/>
            </a:pPr>
            <a:r>
              <a:rPr lang="en-IN" sz="1400">
                <a:solidFill>
                  <a:srgbClr val="000000"/>
                </a:solidFill>
                <a:latin typeface="Arial"/>
                <a:ea typeface="Arial"/>
              </a:rPr>
              <a:t>boolean isEmpty( ) </a:t>
            </a:r>
            <a:endParaRPr/>
          </a:p>
          <a:p>
            <a:pPr>
              <a:lnSpc>
                <a:spcPct val="100000"/>
              </a:lnSpc>
            </a:pP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CustomShape 1"/>
          <p:cNvSpPr/>
          <p:nvPr/>
        </p:nvSpPr>
        <p:spPr>
          <a:xfrm>
            <a:off x="457200" y="274680"/>
            <a:ext cx="8228520" cy="1141920"/>
          </a:xfrm>
          <a:prstGeom prst="rect">
            <a:avLst/>
          </a:prstGeom>
        </p:spPr>
        <p:txBody>
          <a:bodyPr anchor="b" bIns="91440" lIns="90000" rIns="90000" tIns="91440"/>
          <a:p>
            <a:pPr>
              <a:lnSpc>
                <a:spcPct val="100000"/>
              </a:lnSpc>
            </a:pPr>
            <a:r>
              <a:rPr b="1" lang="en-IN" sz="3600">
                <a:solidFill>
                  <a:srgbClr val="000000"/>
                </a:solidFill>
                <a:latin typeface="Arial"/>
                <a:ea typeface="Arial"/>
              </a:rPr>
              <a:t>HashSet</a:t>
            </a:r>
            <a:endParaRPr/>
          </a:p>
        </p:txBody>
      </p:sp>
      <p:sp>
        <p:nvSpPr>
          <p:cNvPr id="133" name="CustomShape 2"/>
          <p:cNvSpPr/>
          <p:nvPr/>
        </p:nvSpPr>
        <p:spPr>
          <a:xfrm>
            <a:off x="457200" y="1600200"/>
            <a:ext cx="8228520" cy="4966560"/>
          </a:xfrm>
          <a:prstGeom prst="rect">
            <a:avLst/>
          </a:prstGeom>
        </p:spPr>
        <p:txBody>
          <a:bodyPr bIns="91440" lIns="90000" rIns="90000" tIns="91440"/>
          <a:p>
            <a:pPr>
              <a:lnSpc>
                <a:spcPct val="115000"/>
              </a:lnSpc>
              <a:buSzPct val="166000"/>
              <a:buFont typeface="Arial"/>
              <a:buChar char="●"/>
            </a:pPr>
            <a:r>
              <a:rPr lang="en-IN">
                <a:solidFill>
                  <a:srgbClr val="000000"/>
                </a:solidFill>
                <a:latin typeface="Arial"/>
                <a:ea typeface="Arial"/>
              </a:rPr>
              <a:t>Implements the  Set  interface backed by HashMap</a:t>
            </a:r>
            <a:endParaRPr/>
          </a:p>
          <a:p>
            <a:pPr>
              <a:lnSpc>
                <a:spcPct val="115000"/>
              </a:lnSpc>
              <a:buSzPct val="166000"/>
              <a:buFont typeface="Arial"/>
              <a:buChar char="●"/>
            </a:pPr>
            <a:r>
              <a:rPr lang="en-IN">
                <a:solidFill>
                  <a:srgbClr val="000000"/>
                </a:solidFill>
                <a:latin typeface="Arial"/>
                <a:ea typeface="Arial"/>
              </a:rPr>
              <a:t>does not allow duplicates.</a:t>
            </a:r>
            <a:endParaRPr/>
          </a:p>
          <a:p>
            <a:pPr>
              <a:lnSpc>
                <a:spcPct val="115000"/>
              </a:lnSpc>
              <a:buSzPct val="166000"/>
              <a:buFont typeface="Arial"/>
              <a:buChar char="●"/>
            </a:pPr>
            <a:r>
              <a:rPr lang="en-IN">
                <a:solidFill>
                  <a:srgbClr val="000000"/>
                </a:solidFill>
                <a:latin typeface="Arial"/>
                <a:ea typeface="Arial"/>
              </a:rPr>
              <a:t>The add method of Set returns false if you try to add a duplicate element</a:t>
            </a:r>
            <a:endParaRPr/>
          </a:p>
          <a:p>
            <a:pPr>
              <a:lnSpc>
                <a:spcPct val="115000"/>
              </a:lnSpc>
              <a:buSzPct val="166000"/>
              <a:buFont typeface="Arial"/>
              <a:buChar char="●"/>
            </a:pPr>
            <a:r>
              <a:rPr lang="en-IN">
                <a:solidFill>
                  <a:srgbClr val="000000"/>
                </a:solidFill>
                <a:latin typeface="Arial"/>
                <a:ea typeface="Arial"/>
              </a:rPr>
              <a:t>Allows at max one null</a:t>
            </a:r>
            <a:endParaRPr/>
          </a:p>
          <a:p>
            <a:pPr>
              <a:lnSpc>
                <a:spcPct val="115000"/>
              </a:lnSpc>
              <a:buSzPct val="166000"/>
              <a:buFont typeface="Arial"/>
              <a:buChar char="●"/>
            </a:pPr>
            <a:r>
              <a:rPr lang="en-IN">
                <a:solidFill>
                  <a:srgbClr val="000000"/>
                </a:solidFill>
                <a:latin typeface="Arial"/>
                <a:ea typeface="Arial"/>
              </a:rPr>
              <a:t>Some methods</a:t>
            </a:r>
            <a:endParaRPr/>
          </a:p>
          <a:p>
            <a:pPr lvl="1">
              <a:lnSpc>
                <a:spcPct val="115000"/>
              </a:lnSpc>
              <a:buSzPct val="133000"/>
              <a:buFont typeface="Courier New"/>
              <a:buChar char="o"/>
            </a:pPr>
            <a:r>
              <a:rPr lang="en-IN">
                <a:solidFill>
                  <a:srgbClr val="000000"/>
                </a:solidFill>
                <a:latin typeface="Arial"/>
                <a:ea typeface="Arial"/>
              </a:rPr>
              <a:t>boolean add(Object o) </a:t>
            </a:r>
            <a:endParaRPr/>
          </a:p>
          <a:p>
            <a:pPr lvl="1">
              <a:lnSpc>
                <a:spcPct val="115000"/>
              </a:lnSpc>
              <a:buSzPct val="133000"/>
              <a:buFont typeface="Courier New"/>
              <a:buChar char="o"/>
            </a:pPr>
            <a:r>
              <a:rPr lang="en-IN">
                <a:solidFill>
                  <a:srgbClr val="000000"/>
                </a:solidFill>
                <a:latin typeface="Arial"/>
                <a:ea typeface="Arial"/>
              </a:rPr>
              <a:t>void clear() </a:t>
            </a:r>
            <a:endParaRPr/>
          </a:p>
          <a:p>
            <a:pPr lvl="1">
              <a:lnSpc>
                <a:spcPct val="115000"/>
              </a:lnSpc>
              <a:buSzPct val="133000"/>
              <a:buFont typeface="Courier New"/>
              <a:buChar char="o"/>
            </a:pPr>
            <a:r>
              <a:rPr lang="en-IN">
                <a:solidFill>
                  <a:srgbClr val="000000"/>
                </a:solidFill>
                <a:latin typeface="Arial"/>
                <a:ea typeface="Arial"/>
              </a:rPr>
              <a:t>Object clone() </a:t>
            </a:r>
            <a:endParaRPr/>
          </a:p>
          <a:p>
            <a:pPr lvl="1">
              <a:lnSpc>
                <a:spcPct val="115000"/>
              </a:lnSpc>
              <a:buSzPct val="133000"/>
              <a:buFont typeface="Courier New"/>
              <a:buChar char="o"/>
            </a:pPr>
            <a:r>
              <a:rPr lang="en-IN">
                <a:solidFill>
                  <a:srgbClr val="000000"/>
                </a:solidFill>
                <a:latin typeface="Arial"/>
                <a:ea typeface="Arial"/>
              </a:rPr>
              <a:t>boolean contains(Object o)</a:t>
            </a:r>
            <a:endParaRPr/>
          </a:p>
          <a:p>
            <a:pPr lvl="1">
              <a:lnSpc>
                <a:spcPct val="115000"/>
              </a:lnSpc>
              <a:buSzPct val="133000"/>
              <a:buFont typeface="Courier New"/>
              <a:buChar char="o"/>
            </a:pPr>
            <a:r>
              <a:rPr lang="en-IN">
                <a:solidFill>
                  <a:srgbClr val="000000"/>
                </a:solidFill>
                <a:latin typeface="Arial"/>
                <a:ea typeface="Arial"/>
              </a:rPr>
              <a:t>boolean isEmpty() </a:t>
            </a:r>
            <a:endParaRPr/>
          </a:p>
          <a:p>
            <a:pPr lvl="1">
              <a:lnSpc>
                <a:spcPct val="115000"/>
              </a:lnSpc>
              <a:buSzPct val="133000"/>
              <a:buFont typeface="Courier New"/>
              <a:buChar char="o"/>
            </a:pPr>
            <a:r>
              <a:rPr lang="en-IN">
                <a:solidFill>
                  <a:srgbClr val="000000"/>
                </a:solidFill>
                <a:latin typeface="Arial"/>
                <a:ea typeface="Arial"/>
              </a:rPr>
              <a:t>boolean remove(Object o) </a:t>
            </a:r>
            <a:endParaRPr/>
          </a:p>
          <a:p>
            <a:pPr lvl="1">
              <a:lnSpc>
                <a:spcPct val="115000"/>
              </a:lnSpc>
              <a:buSzPct val="133000"/>
              <a:buFont typeface="Courier New"/>
              <a:buChar char="o"/>
            </a:pPr>
            <a:r>
              <a:rPr lang="en-IN">
                <a:solidFill>
                  <a:srgbClr val="000000"/>
                </a:solidFill>
                <a:latin typeface="Arial"/>
                <a:ea typeface="Arial"/>
              </a:rPr>
              <a:t>int size() </a:t>
            </a:r>
            <a:endParaRPr/>
          </a:p>
          <a:p>
            <a:pPr>
              <a:lnSpc>
                <a:spcPct val="115000"/>
              </a:lnSpc>
            </a:pPr>
            <a:endParaRPr/>
          </a:p>
          <a:p>
            <a:pPr>
              <a:lnSpc>
                <a:spcPct val="100000"/>
              </a:lnSpc>
            </a:pP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CustomShape 1"/>
          <p:cNvSpPr/>
          <p:nvPr/>
        </p:nvSpPr>
        <p:spPr>
          <a:xfrm>
            <a:off x="457200" y="274680"/>
            <a:ext cx="8228520" cy="1141920"/>
          </a:xfrm>
          <a:prstGeom prst="rect">
            <a:avLst/>
          </a:prstGeom>
        </p:spPr>
        <p:txBody>
          <a:bodyPr anchor="b" bIns="91440" lIns="90000" rIns="90000" tIns="91440"/>
          <a:p>
            <a:pPr>
              <a:lnSpc>
                <a:spcPct val="100000"/>
              </a:lnSpc>
            </a:pPr>
            <a:r>
              <a:rPr b="1" lang="en-IN" sz="3600">
                <a:solidFill>
                  <a:srgbClr val="000000"/>
                </a:solidFill>
                <a:latin typeface="Arial"/>
                <a:ea typeface="Arial"/>
              </a:rPr>
              <a:t>Hashing</a:t>
            </a:r>
            <a:endParaRPr/>
          </a:p>
        </p:txBody>
      </p:sp>
      <p:sp>
        <p:nvSpPr>
          <p:cNvPr id="135" name="CustomShape 2"/>
          <p:cNvSpPr/>
          <p:nvPr/>
        </p:nvSpPr>
        <p:spPr>
          <a:xfrm>
            <a:off x="457200" y="1600200"/>
            <a:ext cx="8228520" cy="4966560"/>
          </a:xfrm>
          <a:prstGeom prst="rect">
            <a:avLst/>
          </a:prstGeom>
        </p:spPr>
        <p:txBody>
          <a:bodyPr bIns="91440" lIns="90000" rIns="90000" tIns="91440"/>
          <a:p>
            <a:pPr>
              <a:lnSpc>
                <a:spcPct val="100000"/>
              </a:lnSpc>
              <a:buFont typeface="Arial"/>
              <a:buChar char="●"/>
            </a:pPr>
            <a:r>
              <a:rPr lang="en-IN">
                <a:solidFill>
                  <a:srgbClr val="000000"/>
                </a:solidFill>
                <a:latin typeface="Arial"/>
                <a:ea typeface="Arial"/>
              </a:rPr>
              <a:t>Mechanism to store objects in a Hashmap</a:t>
            </a:r>
            <a:endParaRPr/>
          </a:p>
          <a:p>
            <a:pPr>
              <a:lnSpc>
                <a:spcPct val="100000"/>
              </a:lnSpc>
              <a:buFont typeface="Arial"/>
              <a:buChar char="●"/>
            </a:pPr>
            <a:r>
              <a:rPr lang="en-IN">
                <a:solidFill>
                  <a:srgbClr val="000000"/>
                </a:solidFill>
                <a:latin typeface="Arial"/>
                <a:ea typeface="Arial"/>
              </a:rPr>
              <a:t>int HashCode() of Object class returns the hashcode</a:t>
            </a:r>
            <a:endParaRPr/>
          </a:p>
          <a:p>
            <a:pPr>
              <a:lnSpc>
                <a:spcPct val="100000"/>
              </a:lnSpc>
              <a:buFont typeface="Arial"/>
              <a:buChar char="●"/>
            </a:pPr>
            <a:r>
              <a:rPr lang="en-IN">
                <a:solidFill>
                  <a:srgbClr val="000000"/>
                </a:solidFill>
                <a:latin typeface="Arial"/>
                <a:ea typeface="Arial"/>
              </a:rPr>
              <a:t>depending on the hashcode objects are put in a bucket.</a:t>
            </a:r>
            <a:endParaRPr/>
          </a:p>
          <a:p>
            <a:pPr>
              <a:lnSpc>
                <a:spcPct val="100000"/>
              </a:lnSpc>
              <a:buFont typeface="Arial"/>
              <a:buChar char="●"/>
            </a:pPr>
            <a:r>
              <a:rPr lang="en-IN">
                <a:solidFill>
                  <a:srgbClr val="000000"/>
                </a:solidFill>
                <a:latin typeface="Arial"/>
                <a:ea typeface="Arial"/>
              </a:rPr>
              <a:t>LinkedList is used to resolve collisions while hashing.(the equals() has to be implemeted properly for looking up)</a:t>
            </a:r>
            <a:endParaRPr/>
          </a:p>
          <a:p>
            <a:pPr>
              <a:lnSpc>
                <a:spcPct val="100000"/>
              </a:lnSpc>
              <a:buFont typeface="Arial"/>
              <a:buChar char="●"/>
            </a:pPr>
            <a:r>
              <a:rPr lang="en-IN">
                <a:solidFill>
                  <a:srgbClr val="000000"/>
                </a:solidFill>
                <a:latin typeface="Arial"/>
                <a:ea typeface="Arial"/>
              </a:rPr>
              <a:t>Eg of int hashCode()</a:t>
            </a:r>
            <a:endParaRPr/>
          </a:p>
          <a:p>
            <a:pPr>
              <a:lnSpc>
                <a:spcPct val="100000"/>
              </a:lnSpc>
            </a:pPr>
            <a:r>
              <a:rPr lang="en-IN" sz="1200">
                <a:solidFill>
                  <a:srgbClr val="000000"/>
                </a:solidFill>
                <a:latin typeface="Arial"/>
                <a:ea typeface="Arial"/>
              </a:rPr>
              <a:t> </a:t>
            </a:r>
            <a:r>
              <a:rPr lang="en-IN" sz="1200">
                <a:solidFill>
                  <a:srgbClr val="000000"/>
                </a:solidFill>
                <a:latin typeface="Arial"/>
                <a:ea typeface="Arial"/>
              </a:rPr>
              <a:t>public int hashCode() {</a:t>
            </a:r>
            <a:endParaRPr/>
          </a:p>
          <a:p>
            <a:pPr>
              <a:lnSpc>
                <a:spcPct val="100000"/>
              </a:lnSpc>
            </a:pPr>
            <a:r>
              <a:rPr lang="en-IN" sz="1200">
                <a:solidFill>
                  <a:srgbClr val="000000"/>
                </a:solidFill>
                <a:latin typeface="Arial"/>
                <a:ea typeface="Arial"/>
              </a:rPr>
              <a:t>    </a:t>
            </a:r>
            <a:r>
              <a:rPr lang="en-IN" sz="1200">
                <a:solidFill>
                  <a:srgbClr val="000000"/>
                </a:solidFill>
                <a:latin typeface="Arial"/>
                <a:ea typeface="Arial"/>
              </a:rPr>
              <a:t>	</a:t>
            </a:r>
            <a:r>
              <a:rPr lang="en-IN" sz="1200">
                <a:solidFill>
                  <a:srgbClr val="000000"/>
                </a:solidFill>
                <a:latin typeface="Arial"/>
                <a:ea typeface="Arial"/>
              </a:rPr>
              <a:t>	</a:t>
            </a:r>
            <a:r>
              <a:rPr lang="en-IN" sz="1200">
                <a:solidFill>
                  <a:srgbClr val="000000"/>
                </a:solidFill>
                <a:latin typeface="Arial"/>
                <a:ea typeface="Arial"/>
              </a:rPr>
              <a:t>return new HashCodeBuilder(1583,2179).append(id)</a:t>
            </a:r>
            <a:endParaRPr/>
          </a:p>
          <a:p>
            <a:pPr>
              <a:lnSpc>
                <a:spcPct val="100000"/>
              </a:lnSpc>
            </a:pPr>
            <a:r>
              <a:rPr lang="en-IN" sz="1200">
                <a:solidFill>
                  <a:srgbClr val="000000"/>
                </a:solidFill>
                <a:latin typeface="Arial"/>
                <a:ea typeface="Arial"/>
              </a:rPr>
              <a:t>.append(name)</a:t>
            </a:r>
            <a:endParaRPr/>
          </a:p>
          <a:p>
            <a:pPr>
              <a:lnSpc>
                <a:spcPct val="100000"/>
              </a:lnSpc>
            </a:pPr>
            <a:r>
              <a:rPr lang="en-IN" sz="1200">
                <a:solidFill>
                  <a:srgbClr val="000000"/>
                </a:solidFill>
                <a:latin typeface="Arial"/>
                <a:ea typeface="Arial"/>
              </a:rPr>
              <a:t>.append(salary).hashCode();</a:t>
            </a:r>
            <a:endParaRPr/>
          </a:p>
          <a:p>
            <a:pPr>
              <a:lnSpc>
                <a:spcPct val="100000"/>
              </a:lnSpc>
            </a:pPr>
            <a:r>
              <a:rPr lang="en-IN" sz="1200">
                <a:solidFill>
                  <a:srgbClr val="000000"/>
                </a:solidFill>
                <a:latin typeface="Arial"/>
                <a:ea typeface="Arial"/>
              </a:rPr>
              <a:t>}</a:t>
            </a:r>
            <a:endParaRPr/>
          </a:p>
          <a:p>
            <a:pPr>
              <a:lnSpc>
                <a:spcPct val="100000"/>
              </a:lnSpc>
              <a:buSzPct val="166000"/>
              <a:buFont typeface="Arial"/>
              <a:buChar char="●"/>
            </a:pPr>
            <a:r>
              <a:rPr lang="en-IN" sz="1200">
                <a:solidFill>
                  <a:srgbClr val="000000"/>
                </a:solidFill>
                <a:latin typeface="Arial"/>
                <a:ea typeface="Arial"/>
              </a:rPr>
              <a:t>Use org.apache.commons.lang.builder.HashCodeBuilder to generate the HashCode</a:t>
            </a:r>
            <a:endParaRPr/>
          </a:p>
          <a:p>
            <a:pPr>
              <a:lnSpc>
                <a:spcPct val="100000"/>
              </a:lnSpc>
            </a:pPr>
            <a:endParaRPr/>
          </a:p>
        </p:txBody>
      </p:sp>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CustomShape 1"/>
          <p:cNvSpPr/>
          <p:nvPr/>
        </p:nvSpPr>
        <p:spPr>
          <a:xfrm>
            <a:off x="457200" y="274680"/>
            <a:ext cx="8228520" cy="1141920"/>
          </a:xfrm>
          <a:prstGeom prst="rect">
            <a:avLst/>
          </a:prstGeom>
        </p:spPr>
        <p:txBody>
          <a:bodyPr anchor="b" bIns="91440" lIns="90000" rIns="90000" tIns="91440"/>
          <a:p>
            <a:pPr>
              <a:lnSpc>
                <a:spcPct val="100000"/>
              </a:lnSpc>
            </a:pPr>
            <a:r>
              <a:rPr b="1" lang="en-IN" sz="3600">
                <a:solidFill>
                  <a:srgbClr val="000000"/>
                </a:solidFill>
                <a:latin typeface="Arial"/>
                <a:ea typeface="Arial"/>
              </a:rPr>
              <a:t>Equals()</a:t>
            </a:r>
            <a:endParaRPr/>
          </a:p>
        </p:txBody>
      </p:sp>
      <p:sp>
        <p:nvSpPr>
          <p:cNvPr id="137" name="CustomShape 2"/>
          <p:cNvSpPr/>
          <p:nvPr/>
        </p:nvSpPr>
        <p:spPr>
          <a:xfrm>
            <a:off x="457200" y="1600200"/>
            <a:ext cx="8228520" cy="4966560"/>
          </a:xfrm>
          <a:prstGeom prst="rect">
            <a:avLst/>
          </a:prstGeom>
        </p:spPr>
        <p:txBody>
          <a:bodyPr bIns="91440" lIns="90000" rIns="90000" tIns="91440"/>
          <a:p>
            <a:pPr>
              <a:lnSpc>
                <a:spcPct val="100000"/>
              </a:lnSpc>
              <a:buSzPct val="166000"/>
              <a:buFont typeface="Arial"/>
              <a:buChar char="●"/>
            </a:pPr>
            <a:r>
              <a:rPr lang="en-IN">
                <a:solidFill>
                  <a:srgbClr val="000000"/>
                </a:solidFill>
                <a:latin typeface="Arial"/>
                <a:ea typeface="Arial"/>
              </a:rPr>
              <a:t>Provided by the Object class.</a:t>
            </a:r>
            <a:endParaRPr/>
          </a:p>
          <a:p>
            <a:pPr>
              <a:lnSpc>
                <a:spcPct val="100000"/>
              </a:lnSpc>
              <a:buSzPct val="166000"/>
              <a:buFont typeface="Arial"/>
              <a:buChar char="●"/>
            </a:pPr>
            <a:r>
              <a:rPr lang="en-IN">
                <a:solidFill>
                  <a:srgbClr val="000000"/>
                </a:solidFill>
                <a:latin typeface="Arial"/>
                <a:ea typeface="Arial"/>
              </a:rPr>
              <a:t>The method determines whether the Object that invokes the method is equal to the argument.</a:t>
            </a:r>
            <a:endParaRPr/>
          </a:p>
          <a:p>
            <a:pPr>
              <a:lnSpc>
                <a:spcPct val="100000"/>
              </a:lnSpc>
              <a:buSzPct val="166000"/>
              <a:buFont typeface="Arial"/>
              <a:buChar char="●"/>
            </a:pPr>
            <a:r>
              <a:rPr lang="en-IN">
                <a:solidFill>
                  <a:srgbClr val="000000"/>
                </a:solidFill>
                <a:latin typeface="Arial"/>
                <a:ea typeface="Arial"/>
              </a:rPr>
              <a:t>Usage </a:t>
            </a:r>
            <a:endParaRPr/>
          </a:p>
          <a:p>
            <a:pPr lvl="1">
              <a:lnSpc>
                <a:spcPct val="100000"/>
              </a:lnSpc>
              <a:buSzPct val="133000"/>
              <a:buFont typeface="Courier New"/>
              <a:buChar char="o"/>
            </a:pPr>
            <a:r>
              <a:rPr lang="en-IN">
                <a:solidFill>
                  <a:srgbClr val="000000"/>
                </a:solidFill>
                <a:latin typeface="Arial"/>
                <a:ea typeface="Arial"/>
              </a:rPr>
              <a:t>a.equals(b);</a:t>
            </a:r>
            <a:endParaRPr/>
          </a:p>
          <a:p>
            <a:pPr>
              <a:lnSpc>
                <a:spcPct val="100000"/>
              </a:lnSpc>
            </a:pPr>
            <a:endParaRPr/>
          </a:p>
          <a:p>
            <a:pPr>
              <a:lnSpc>
                <a:spcPct val="100000"/>
              </a:lnSpc>
            </a:pPr>
            <a:endParaRPr/>
          </a:p>
          <a:p>
            <a:pPr>
              <a:lnSpc>
                <a:spcPct val="100000"/>
              </a:lnSpc>
            </a:pPr>
            <a:endParaRPr/>
          </a:p>
          <a:p>
            <a:pPr>
              <a:lnSpc>
                <a:spcPct val="115000"/>
              </a:lnSpc>
            </a:pPr>
            <a:endParaRPr/>
          </a:p>
          <a:p>
            <a:pPr>
              <a:lnSpc>
                <a:spcPct val="100000"/>
              </a:lnSpc>
            </a:pP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CustomShape 1"/>
          <p:cNvSpPr/>
          <p:nvPr/>
        </p:nvSpPr>
        <p:spPr>
          <a:xfrm>
            <a:off x="457200" y="1600200"/>
            <a:ext cx="8228520" cy="4966560"/>
          </a:xfrm>
          <a:prstGeom prst="rect">
            <a:avLst/>
          </a:prstGeom>
        </p:spPr>
        <p:txBody>
          <a:bodyPr bIns="91440" lIns="90000" rIns="90000" tIns="91440"/>
          <a:p>
            <a:pPr>
              <a:lnSpc>
                <a:spcPct val="100000"/>
              </a:lnSpc>
              <a:buSzPct val="61000"/>
              <a:buFont typeface="Arial"/>
              <a:buChar char="●"/>
            </a:pPr>
            <a:r>
              <a:rPr lang="en-IN">
                <a:solidFill>
                  <a:srgbClr val="000000"/>
                </a:solidFill>
                <a:latin typeface="Arial"/>
                <a:ea typeface="Arial"/>
              </a:rPr>
              <a:t>Overriding equals </a:t>
            </a:r>
            <a:endParaRPr/>
          </a:p>
          <a:p>
            <a:pPr>
              <a:lnSpc>
                <a:spcPct val="100000"/>
              </a:lnSpc>
            </a:pPr>
            <a:r>
              <a:rPr lang="en-IN" sz="1200">
                <a:solidFill>
                  <a:srgbClr val="000000"/>
                </a:solidFill>
                <a:latin typeface="Arial"/>
                <a:ea typeface="Arial"/>
              </a:rPr>
              <a:t>	</a:t>
            </a:r>
            <a:r>
              <a:rPr lang="en-IN" sz="1200">
                <a:solidFill>
                  <a:srgbClr val="000000"/>
                </a:solidFill>
                <a:latin typeface="Arial"/>
                <a:ea typeface="Arial"/>
              </a:rPr>
              <a:t>   </a:t>
            </a:r>
            <a:r>
              <a:rPr lang="en-IN" sz="1200">
                <a:solidFill>
                  <a:srgbClr val="000000"/>
                </a:solidFill>
                <a:latin typeface="Arial"/>
                <a:ea typeface="Arial"/>
              </a:rPr>
              <a:t>public boolean equals(Object obj) {</a:t>
            </a:r>
            <a:endParaRPr/>
          </a:p>
          <a:p>
            <a:pPr>
              <a:lnSpc>
                <a:spcPct val="100000"/>
              </a:lnSpc>
            </a:pPr>
            <a:r>
              <a:rPr lang="en-IN" sz="1200">
                <a:solidFill>
                  <a:srgbClr val="000000"/>
                </a:solidFill>
                <a:latin typeface="Arial"/>
                <a:ea typeface="Arial"/>
              </a:rPr>
              <a:t>    </a:t>
            </a:r>
            <a:r>
              <a:rPr lang="en-IN" sz="1200">
                <a:solidFill>
                  <a:srgbClr val="000000"/>
                </a:solidFill>
                <a:latin typeface="Arial"/>
                <a:ea typeface="Arial"/>
              </a:rPr>
              <a:t>	</a:t>
            </a:r>
            <a:r>
              <a:rPr lang="en-IN" sz="1200">
                <a:solidFill>
                  <a:srgbClr val="000000"/>
                </a:solidFill>
                <a:latin typeface="Arial"/>
                <a:ea typeface="Arial"/>
              </a:rPr>
              <a:t>if ( obj == null )</a:t>
            </a:r>
            <a:endParaRPr/>
          </a:p>
          <a:p>
            <a:pPr>
              <a:lnSpc>
                <a:spcPct val="100000"/>
              </a:lnSpc>
            </a:pPr>
            <a:r>
              <a:rPr lang="en-IN" sz="1200">
                <a:solidFill>
                  <a:srgbClr val="000000"/>
                </a:solidFill>
                <a:latin typeface="Arial"/>
                <a:ea typeface="Arial"/>
              </a:rPr>
              <a:t>        </a:t>
            </a:r>
            <a:r>
              <a:rPr lang="en-IN" sz="1200">
                <a:solidFill>
                  <a:srgbClr val="000000"/>
                </a:solidFill>
                <a:latin typeface="Arial"/>
                <a:ea typeface="Arial"/>
              </a:rPr>
              <a:t>	</a:t>
            </a:r>
            <a:r>
              <a:rPr lang="en-IN" sz="1200">
                <a:solidFill>
                  <a:srgbClr val="000000"/>
                </a:solidFill>
                <a:latin typeface="Arial"/>
                <a:ea typeface="Arial"/>
              </a:rPr>
              <a:t>	</a:t>
            </a:r>
            <a:r>
              <a:rPr lang="en-IN" sz="1200">
                <a:solidFill>
                  <a:srgbClr val="000000"/>
                </a:solidFill>
                <a:latin typeface="Arial"/>
                <a:ea typeface="Arial"/>
              </a:rPr>
              <a:t>return false;</a:t>
            </a:r>
            <a:endParaRPr/>
          </a:p>
          <a:p>
            <a:pPr>
              <a:lnSpc>
                <a:spcPct val="100000"/>
              </a:lnSpc>
            </a:pPr>
            <a:r>
              <a:rPr lang="en-IN" sz="1200">
                <a:solidFill>
                  <a:srgbClr val="000000"/>
                </a:solidFill>
                <a:latin typeface="Arial"/>
                <a:ea typeface="Arial"/>
              </a:rPr>
              <a:t>    </a:t>
            </a:r>
            <a:r>
              <a:rPr lang="en-IN" sz="1200">
                <a:solidFill>
                  <a:srgbClr val="000000"/>
                </a:solidFill>
                <a:latin typeface="Arial"/>
                <a:ea typeface="Arial"/>
              </a:rPr>
              <a:t>	</a:t>
            </a:r>
            <a:r>
              <a:rPr lang="en-IN" sz="1200">
                <a:solidFill>
                  <a:srgbClr val="000000"/>
                </a:solidFill>
                <a:latin typeface="Arial"/>
                <a:ea typeface="Arial"/>
              </a:rPr>
              <a:t>if ( obj == this )</a:t>
            </a:r>
            <a:endParaRPr/>
          </a:p>
          <a:p>
            <a:pPr>
              <a:lnSpc>
                <a:spcPct val="100000"/>
              </a:lnSpc>
            </a:pPr>
            <a:r>
              <a:rPr lang="en-IN" sz="1200">
                <a:solidFill>
                  <a:srgbClr val="000000"/>
                </a:solidFill>
                <a:latin typeface="Arial"/>
                <a:ea typeface="Arial"/>
              </a:rPr>
              <a:t>        </a:t>
            </a:r>
            <a:r>
              <a:rPr lang="en-IN" sz="1200">
                <a:solidFill>
                  <a:srgbClr val="000000"/>
                </a:solidFill>
                <a:latin typeface="Arial"/>
                <a:ea typeface="Arial"/>
              </a:rPr>
              <a:t>	</a:t>
            </a:r>
            <a:r>
              <a:rPr lang="en-IN" sz="1200">
                <a:solidFill>
                  <a:srgbClr val="000000"/>
                </a:solidFill>
                <a:latin typeface="Arial"/>
                <a:ea typeface="Arial"/>
              </a:rPr>
              <a:t>	</a:t>
            </a:r>
            <a:r>
              <a:rPr lang="en-IN" sz="1200">
                <a:solidFill>
                  <a:srgbClr val="000000"/>
                </a:solidFill>
                <a:latin typeface="Arial"/>
                <a:ea typeface="Arial"/>
              </a:rPr>
              <a:t>return true;</a:t>
            </a:r>
            <a:endParaRPr/>
          </a:p>
          <a:p>
            <a:pPr>
              <a:lnSpc>
                <a:spcPct val="100000"/>
              </a:lnSpc>
            </a:pPr>
            <a:r>
              <a:rPr lang="en-IN" sz="1200">
                <a:solidFill>
                  <a:srgbClr val="000000"/>
                </a:solidFill>
                <a:latin typeface="Arial"/>
                <a:ea typeface="Arial"/>
              </a:rPr>
              <a:t>    </a:t>
            </a:r>
            <a:r>
              <a:rPr lang="en-IN" sz="1200">
                <a:solidFill>
                  <a:srgbClr val="000000"/>
                </a:solidFill>
                <a:latin typeface="Arial"/>
                <a:ea typeface="Arial"/>
              </a:rPr>
              <a:t>	</a:t>
            </a:r>
            <a:r>
              <a:rPr lang="en-IN" sz="1200">
                <a:solidFill>
                  <a:srgbClr val="000000"/>
                </a:solidFill>
                <a:latin typeface="Arial"/>
                <a:ea typeface="Arial"/>
              </a:rPr>
              <a:t>if ( obj.getClass() != getClass() )</a:t>
            </a:r>
            <a:endParaRPr/>
          </a:p>
          <a:p>
            <a:pPr>
              <a:lnSpc>
                <a:spcPct val="100000"/>
              </a:lnSpc>
            </a:pPr>
            <a:r>
              <a:rPr lang="en-IN" sz="1200">
                <a:solidFill>
                  <a:srgbClr val="000000"/>
                </a:solidFill>
                <a:latin typeface="Arial"/>
                <a:ea typeface="Arial"/>
              </a:rPr>
              <a:t>        </a:t>
            </a:r>
            <a:r>
              <a:rPr lang="en-IN" sz="1200">
                <a:solidFill>
                  <a:srgbClr val="000000"/>
                </a:solidFill>
                <a:latin typeface="Arial"/>
                <a:ea typeface="Arial"/>
              </a:rPr>
              <a:t>	</a:t>
            </a:r>
            <a:r>
              <a:rPr lang="en-IN" sz="1200">
                <a:solidFill>
                  <a:srgbClr val="000000"/>
                </a:solidFill>
                <a:latin typeface="Arial"/>
                <a:ea typeface="Arial"/>
              </a:rPr>
              <a:t>	</a:t>
            </a:r>
            <a:r>
              <a:rPr lang="en-IN" sz="1200">
                <a:solidFill>
                  <a:srgbClr val="000000"/>
                </a:solidFill>
                <a:latin typeface="Arial"/>
                <a:ea typeface="Arial"/>
              </a:rPr>
              <a:t>return false;</a:t>
            </a:r>
            <a:endParaRPr/>
          </a:p>
          <a:p>
            <a:pPr>
              <a:lnSpc>
                <a:spcPct val="100000"/>
              </a:lnSpc>
            </a:pPr>
            <a:r>
              <a:rPr lang="en-IN" sz="1200">
                <a:solidFill>
                  <a:srgbClr val="000000"/>
                </a:solidFill>
                <a:latin typeface="Arial"/>
                <a:ea typeface="Arial"/>
              </a:rPr>
              <a:t>    </a:t>
            </a:r>
            <a:r>
              <a:rPr lang="en-IN" sz="1200">
                <a:solidFill>
                  <a:srgbClr val="000000"/>
                </a:solidFill>
                <a:latin typeface="Arial"/>
                <a:ea typeface="Arial"/>
              </a:rPr>
              <a:t>	</a:t>
            </a:r>
            <a:r>
              <a:rPr lang="en-IN" sz="1200">
                <a:solidFill>
                  <a:srgbClr val="000000"/>
                </a:solidFill>
                <a:latin typeface="Arial"/>
                <a:ea typeface="Arial"/>
              </a:rPr>
              <a:t>Person rhs = (Person) obj;</a:t>
            </a:r>
            <a:endParaRPr/>
          </a:p>
          <a:p>
            <a:pPr>
              <a:lnSpc>
                <a:spcPct val="100000"/>
              </a:lnSpc>
            </a:pPr>
            <a:r>
              <a:rPr lang="en-IN" sz="1200">
                <a:solidFill>
                  <a:srgbClr val="000000"/>
                </a:solidFill>
                <a:latin typeface="Arial"/>
                <a:ea typeface="Arial"/>
              </a:rPr>
              <a:t>    </a:t>
            </a:r>
            <a:r>
              <a:rPr lang="en-IN" sz="1200">
                <a:solidFill>
                  <a:srgbClr val="000000"/>
                </a:solidFill>
                <a:latin typeface="Arial"/>
                <a:ea typeface="Arial"/>
              </a:rPr>
              <a:t>	</a:t>
            </a:r>
            <a:r>
              <a:rPr lang="en-IN" sz="1200">
                <a:solidFill>
                  <a:srgbClr val="000000"/>
                </a:solidFill>
                <a:latin typeface="Arial"/>
                <a:ea typeface="Arial"/>
              </a:rPr>
              <a:t>return new EqualsBuilder().append(id, rhs.id)</a:t>
            </a:r>
            <a:endParaRPr/>
          </a:p>
          <a:p>
            <a:pPr>
              <a:lnSpc>
                <a:spcPct val="100000"/>
              </a:lnSpc>
            </a:pPr>
            <a:r>
              <a:rPr lang="en-IN" sz="1200">
                <a:solidFill>
                  <a:srgbClr val="000000"/>
                </a:solidFill>
                <a:latin typeface="Arial"/>
                <a:ea typeface="Arial"/>
              </a:rPr>
              <a:t>.append(name, rhs.name)</a:t>
            </a:r>
            <a:endParaRPr/>
          </a:p>
          <a:p>
            <a:pPr>
              <a:lnSpc>
                <a:spcPct val="100000"/>
              </a:lnSpc>
            </a:pPr>
            <a:r>
              <a:rPr lang="en-IN" sz="1200">
                <a:solidFill>
                  <a:srgbClr val="000000"/>
                </a:solidFill>
                <a:latin typeface="Arial"/>
                <a:ea typeface="Arial"/>
              </a:rPr>
              <a:t>.append(salary, rhs.salary).isEquals();</a:t>
            </a:r>
            <a:endParaRPr/>
          </a:p>
          <a:p>
            <a:pPr>
              <a:lnSpc>
                <a:spcPct val="100000"/>
              </a:lnSpc>
            </a:pPr>
            <a:r>
              <a:rPr lang="en-IN" sz="1200">
                <a:solidFill>
                  <a:srgbClr val="000000"/>
                </a:solidFill>
                <a:latin typeface="Arial"/>
                <a:ea typeface="Arial"/>
              </a:rPr>
              <a:t>	</a:t>
            </a:r>
            <a:r>
              <a:rPr lang="en-IN" sz="1200">
                <a:solidFill>
                  <a:srgbClr val="000000"/>
                </a:solidFill>
                <a:latin typeface="Arial"/>
                <a:ea typeface="Arial"/>
              </a:rPr>
              <a:t>}</a:t>
            </a:r>
            <a:endParaRPr/>
          </a:p>
          <a:p>
            <a:pPr>
              <a:lnSpc>
                <a:spcPct val="100000"/>
              </a:lnSpc>
            </a:pPr>
            <a:endParaRPr/>
          </a:p>
          <a:p>
            <a:pPr>
              <a:lnSpc>
                <a:spcPct val="100000"/>
              </a:lnSpc>
              <a:buSzPct val="61000"/>
              <a:buFont typeface="Arial"/>
              <a:buChar char="●"/>
            </a:pPr>
            <a:r>
              <a:rPr lang="en-IN" sz="1200">
                <a:solidFill>
                  <a:srgbClr val="000000"/>
                </a:solidFill>
                <a:latin typeface="Arial"/>
                <a:ea typeface="Arial"/>
              </a:rPr>
              <a:t>Use org.apache.commons.lang.builder.EqualsBuilder.EqualsBuilder() to override equals</a:t>
            </a:r>
            <a:endParaRPr/>
          </a:p>
          <a:p>
            <a:pPr>
              <a:lnSpc>
                <a:spcPct val="100000"/>
              </a:lnSpc>
            </a:pPr>
            <a:endParaRPr/>
          </a:p>
          <a:p>
            <a:pPr>
              <a:lnSpc>
                <a:spcPct val="100000"/>
              </a:lnSpc>
            </a:pPr>
            <a:endParaRPr/>
          </a:p>
          <a:p>
            <a:pPr>
              <a:lnSpc>
                <a:spcPct val="100000"/>
              </a:lnSpc>
            </a:pPr>
            <a:endParaRPr/>
          </a:p>
        </p:txBody>
      </p:sp>
      <p:sp>
        <p:nvSpPr>
          <p:cNvPr id="139" name="CustomShape 2"/>
          <p:cNvSpPr/>
          <p:nvPr/>
        </p:nvSpPr>
        <p:spPr>
          <a:xfrm>
            <a:off x="457200" y="274680"/>
            <a:ext cx="8228520" cy="1141920"/>
          </a:xfrm>
          <a:prstGeom prst="rect">
            <a:avLst/>
          </a:prstGeom>
        </p:spPr>
        <p:txBody>
          <a:bodyPr anchor="b" bIns="91440" lIns="90000" rIns="90000" tIns="91440"/>
          <a:p>
            <a:pPr>
              <a:lnSpc>
                <a:spcPct val="100000"/>
              </a:lnSpc>
            </a:pPr>
            <a:r>
              <a:rPr b="1" lang="en-IN" sz="3600">
                <a:solidFill>
                  <a:srgbClr val="000000"/>
                </a:solidFill>
                <a:latin typeface="Arial"/>
                <a:ea typeface="Arial"/>
              </a:rPr>
              <a:t>Equals()</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457200" y="274680"/>
            <a:ext cx="8228520" cy="1141920"/>
          </a:xfrm>
          <a:prstGeom prst="rect">
            <a:avLst/>
          </a:prstGeom>
        </p:spPr>
        <p:txBody>
          <a:bodyPr anchor="b" bIns="91440" lIns="90000" rIns="90000" tIns="91440"/>
          <a:p>
            <a:pPr>
              <a:lnSpc>
                <a:spcPct val="100000"/>
              </a:lnSpc>
            </a:pPr>
            <a:r>
              <a:rPr b="1" lang="en-IN" sz="3600">
                <a:solidFill>
                  <a:srgbClr val="000000"/>
                </a:solidFill>
                <a:latin typeface="Arial"/>
                <a:ea typeface="Arial"/>
              </a:rPr>
              <a:t>Equals and HashCode contract</a:t>
            </a:r>
            <a:endParaRPr/>
          </a:p>
        </p:txBody>
      </p:sp>
      <p:sp>
        <p:nvSpPr>
          <p:cNvPr id="141" name="CustomShape 2"/>
          <p:cNvSpPr/>
          <p:nvPr/>
        </p:nvSpPr>
        <p:spPr>
          <a:xfrm>
            <a:off x="457200" y="1600200"/>
            <a:ext cx="8228520" cy="4966560"/>
          </a:xfrm>
          <a:prstGeom prst="rect">
            <a:avLst/>
          </a:prstGeom>
        </p:spPr>
        <p:txBody>
          <a:bodyPr bIns="91440" lIns="90000" rIns="90000" tIns="91440"/>
          <a:p>
            <a:pPr>
              <a:lnSpc>
                <a:spcPct val="100000"/>
              </a:lnSpc>
              <a:buSzPct val="61000"/>
              <a:buFont typeface="Arial"/>
              <a:buChar char="●"/>
            </a:pPr>
            <a:r>
              <a:rPr lang="en-IN">
                <a:solidFill>
                  <a:srgbClr val="000000"/>
                </a:solidFill>
                <a:latin typeface="Verdana"/>
                <a:ea typeface="Verdana"/>
              </a:rPr>
              <a:t>If two objects are equal then they should have the same hashcode but the reverse is not true (i.e. If two objects have the same hashcode does not mean that they are equal)</a:t>
            </a:r>
            <a:endParaRPr/>
          </a:p>
          <a:p>
            <a:pPr>
              <a:lnSpc>
                <a:spcPct val="100000"/>
              </a:lnSpc>
            </a:pPr>
            <a:endParaRPr/>
          </a:p>
          <a:p>
            <a:pPr>
              <a:lnSpc>
                <a:spcPct val="100000"/>
              </a:lnSpc>
              <a:buSzPct val="166000"/>
              <a:buFont typeface="Arial"/>
              <a:buChar char="●"/>
            </a:pPr>
            <a:r>
              <a:rPr lang="en-IN">
                <a:solidFill>
                  <a:srgbClr val="000000"/>
                </a:solidFill>
                <a:latin typeface="Verdana"/>
                <a:ea typeface="Verdana"/>
              </a:rPr>
              <a:t>You need to use the same attributes in your equals &amp; hashCode methods</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CustomShape 1"/>
          <p:cNvSpPr/>
          <p:nvPr/>
        </p:nvSpPr>
        <p:spPr>
          <a:xfrm>
            <a:off x="457200" y="274680"/>
            <a:ext cx="8228520" cy="1141920"/>
          </a:xfrm>
          <a:prstGeom prst="rect">
            <a:avLst/>
          </a:prstGeom>
        </p:spPr>
        <p:txBody>
          <a:bodyPr anchor="b" bIns="91440" lIns="90000" rIns="90000" tIns="91440"/>
          <a:p>
            <a:pPr>
              <a:lnSpc>
                <a:spcPct val="100000"/>
              </a:lnSpc>
            </a:pPr>
            <a:r>
              <a:rPr b="1" lang="en-IN" sz="3600">
                <a:solidFill>
                  <a:srgbClr val="000000"/>
                </a:solidFill>
                <a:latin typeface="Arial"/>
                <a:ea typeface="Arial"/>
              </a:rPr>
              <a:t>Comparator and Comparable</a:t>
            </a:r>
            <a:endParaRPr/>
          </a:p>
        </p:txBody>
      </p:sp>
      <p:sp>
        <p:nvSpPr>
          <p:cNvPr id="143" name="CustomShape 2"/>
          <p:cNvSpPr/>
          <p:nvPr/>
        </p:nvSpPr>
        <p:spPr>
          <a:xfrm>
            <a:off x="457200" y="1600200"/>
            <a:ext cx="8228520" cy="4966560"/>
          </a:xfrm>
          <a:prstGeom prst="rect">
            <a:avLst/>
          </a:prstGeom>
        </p:spPr>
        <p:txBody>
          <a:bodyPr bIns="91440" lIns="90000" rIns="90000" tIns="91440"/>
          <a:p>
            <a:pPr>
              <a:lnSpc>
                <a:spcPct val="100000"/>
              </a:lnSpc>
              <a:buSzPct val="166000"/>
              <a:buFont typeface="Arial"/>
              <a:buChar char="●"/>
            </a:pPr>
            <a:r>
              <a:rPr lang="en-IN">
                <a:solidFill>
                  <a:srgbClr val="000000"/>
                </a:solidFill>
                <a:latin typeface="Arial"/>
                <a:ea typeface="Arial"/>
              </a:rPr>
              <a:t>interfaces that specify how to compare two objects</a:t>
            </a:r>
            <a:endParaRPr/>
          </a:p>
          <a:p>
            <a:pPr>
              <a:lnSpc>
                <a:spcPct val="100000"/>
              </a:lnSpc>
              <a:buSzPct val="166000"/>
              <a:buFont typeface="Arial"/>
              <a:buChar char="●"/>
            </a:pPr>
            <a:r>
              <a:rPr lang="en-IN">
                <a:solidFill>
                  <a:srgbClr val="333333"/>
                </a:solidFill>
                <a:latin typeface="Arial"/>
                <a:ea typeface="Arial"/>
              </a:rPr>
              <a:t>java.util.Comparator</a:t>
            </a:r>
            <a:endParaRPr/>
          </a:p>
          <a:p>
            <a:pPr lvl="1">
              <a:lnSpc>
                <a:spcPct val="100000"/>
              </a:lnSpc>
              <a:buSzPct val="133000"/>
              <a:buFont typeface="Courier New"/>
              <a:buChar char="o"/>
            </a:pPr>
            <a:r>
              <a:rPr lang="en-IN">
                <a:solidFill>
                  <a:srgbClr val="333333"/>
                </a:solidFill>
                <a:latin typeface="Arial"/>
                <a:ea typeface="Arial"/>
              </a:rPr>
              <a:t>int compare (Object o1, Object o2)</a:t>
            </a:r>
            <a:endParaRPr/>
          </a:p>
          <a:p>
            <a:pPr lvl="1">
              <a:lnSpc>
                <a:spcPct val="100000"/>
              </a:lnSpc>
              <a:buSzPct val="133000"/>
              <a:buFont typeface="Courier New"/>
              <a:buChar char="o"/>
            </a:pPr>
            <a:r>
              <a:rPr lang="en-IN">
                <a:solidFill>
                  <a:srgbClr val="333333"/>
                </a:solidFill>
                <a:latin typeface="Arial"/>
                <a:ea typeface="Arial"/>
              </a:rPr>
              <a:t>use  to implement a utility class</a:t>
            </a:r>
            <a:endParaRPr/>
          </a:p>
          <a:p>
            <a:pPr>
              <a:lnSpc>
                <a:spcPct val="100000"/>
              </a:lnSpc>
            </a:pPr>
            <a:r>
              <a:rPr lang="en-IN">
                <a:solidFill>
                  <a:srgbClr val="333333"/>
                </a:solidFill>
                <a:latin typeface="Arial"/>
                <a:ea typeface="Arial"/>
              </a:rPr>
              <a:t>	</a:t>
            </a:r>
            <a:r>
              <a:rPr lang="en-IN" sz="1200">
                <a:solidFill>
                  <a:srgbClr val="333333"/>
                </a:solidFill>
                <a:latin typeface="Arial"/>
                <a:ea typeface="Arial"/>
              </a:rPr>
              <a:t>public PersonComparator implements Comparator(</a:t>
            </a:r>
            <a:endParaRPr/>
          </a:p>
          <a:p>
            <a:pPr>
              <a:lnSpc>
                <a:spcPct val="100000"/>
              </a:lnSpc>
            </a:pPr>
            <a:r>
              <a:rPr lang="en-IN" sz="1200">
                <a:solidFill>
                  <a:srgbClr val="333333"/>
                </a:solidFill>
                <a:latin typeface="Arial"/>
                <a:ea typeface="Arial"/>
              </a:rPr>
              <a:t>//overrid the compare(Object,Object) method</a:t>
            </a:r>
            <a:endParaRPr/>
          </a:p>
          <a:p>
            <a:pPr>
              <a:lnSpc>
                <a:spcPct val="100000"/>
              </a:lnSpc>
            </a:pPr>
            <a:r>
              <a:rPr lang="en-IN" sz="1200">
                <a:solidFill>
                  <a:srgbClr val="333333"/>
                </a:solidFill>
                <a:latin typeface="Arial"/>
                <a:ea typeface="Arial"/>
              </a:rPr>
              <a:t>}</a:t>
            </a:r>
            <a:endParaRPr/>
          </a:p>
          <a:p>
            <a:pPr>
              <a:lnSpc>
                <a:spcPct val="100000"/>
              </a:lnSpc>
              <a:buSzPct val="166000"/>
              <a:buFont typeface="Arial"/>
              <a:buChar char="●"/>
            </a:pPr>
            <a:r>
              <a:rPr lang="en-IN" sz="1200">
                <a:solidFill>
                  <a:srgbClr val="333333"/>
                </a:solidFill>
                <a:latin typeface="Arial"/>
                <a:ea typeface="Arial"/>
              </a:rPr>
              <a:t>java.lang.Comparable</a:t>
            </a:r>
            <a:r>
              <a:rPr lang="en-IN" sz="1200">
                <a:solidFill>
                  <a:srgbClr val="333333"/>
                </a:solidFill>
                <a:latin typeface="Arial"/>
                <a:ea typeface="Arial"/>
              </a:rPr>
              <a:t>	</a:t>
            </a:r>
            <a:endParaRPr/>
          </a:p>
          <a:p>
            <a:pPr lvl="1">
              <a:lnSpc>
                <a:spcPct val="128000"/>
              </a:lnSpc>
              <a:buSzPct val="133000"/>
              <a:buFont typeface="Courier New"/>
              <a:buChar char="o"/>
            </a:pPr>
            <a:r>
              <a:rPr lang="en-IN" sz="1200">
                <a:solidFill>
                  <a:srgbClr val="333333"/>
                </a:solidFill>
                <a:latin typeface="Arial"/>
                <a:ea typeface="Arial"/>
              </a:rPr>
              <a:t> </a:t>
            </a:r>
            <a:r>
              <a:rPr lang="en-IN" sz="1200">
                <a:solidFill>
                  <a:srgbClr val="333333"/>
                </a:solidFill>
                <a:latin typeface="Arial"/>
                <a:ea typeface="Arial"/>
              </a:rPr>
              <a:t>public int compareTo(Object o)</a:t>
            </a:r>
            <a:endParaRPr/>
          </a:p>
          <a:p>
            <a:pPr lvl="1">
              <a:lnSpc>
                <a:spcPct val="128000"/>
              </a:lnSpc>
              <a:buSzPct val="133000"/>
              <a:buFont typeface="Courier New"/>
              <a:buChar char="o"/>
            </a:pPr>
            <a:r>
              <a:rPr lang="en-IN" sz="1200">
                <a:solidFill>
                  <a:srgbClr val="333333"/>
                </a:solidFill>
                <a:latin typeface="Arial"/>
                <a:ea typeface="Arial"/>
              </a:rPr>
              <a:t>make your models implement it</a:t>
            </a:r>
            <a:endParaRPr/>
          </a:p>
          <a:p>
            <a:pPr>
              <a:lnSpc>
                <a:spcPct val="100000"/>
              </a:lnSpc>
            </a:pPr>
            <a:r>
              <a:rPr lang="en-IN" sz="1200">
                <a:solidFill>
                  <a:srgbClr val="333333"/>
                </a:solidFill>
                <a:latin typeface="Arial"/>
                <a:ea typeface="Arial"/>
              </a:rPr>
              <a:t>public Person implements Comparable){</a:t>
            </a:r>
            <a:endParaRPr/>
          </a:p>
          <a:p>
            <a:pPr>
              <a:lnSpc>
                <a:spcPct val="100000"/>
              </a:lnSpc>
            </a:pPr>
            <a:r>
              <a:rPr lang="en-IN" sz="1200">
                <a:solidFill>
                  <a:srgbClr val="333333"/>
                </a:solidFill>
                <a:latin typeface="Arial"/>
                <a:ea typeface="Arial"/>
              </a:rPr>
              <a:t>//override the compareTo(Object) method</a:t>
            </a:r>
            <a:endParaRPr/>
          </a:p>
          <a:p>
            <a:pPr>
              <a:lnSpc>
                <a:spcPct val="100000"/>
              </a:lnSpc>
            </a:pPr>
            <a:r>
              <a:rPr lang="en-IN" sz="1200">
                <a:solidFill>
                  <a:srgbClr val="333333"/>
                </a:solidFill>
                <a:latin typeface="Arial"/>
                <a:ea typeface="Arial"/>
              </a:rPr>
              <a:t>}</a:t>
            </a:r>
            <a:endParaRPr/>
          </a:p>
          <a:p>
            <a:pPr>
              <a:lnSpc>
                <a:spcPct val="100000"/>
              </a:lnSpc>
            </a:pP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CustomShape 1"/>
          <p:cNvSpPr/>
          <p:nvPr/>
        </p:nvSpPr>
        <p:spPr>
          <a:xfrm>
            <a:off x="457200" y="274680"/>
            <a:ext cx="8228520" cy="1141920"/>
          </a:xfrm>
          <a:prstGeom prst="rect">
            <a:avLst/>
          </a:prstGeom>
        </p:spPr>
        <p:txBody>
          <a:bodyPr anchor="b" bIns="91440" lIns="90000" rIns="90000" tIns="91440"/>
          <a:p>
            <a:pPr>
              <a:lnSpc>
                <a:spcPct val="100000"/>
              </a:lnSpc>
            </a:pPr>
            <a:r>
              <a:rPr b="1" lang="en-IN" sz="3600">
                <a:solidFill>
                  <a:srgbClr val="000000"/>
                </a:solidFill>
                <a:latin typeface="Arial"/>
                <a:ea typeface="Arial"/>
              </a:rPr>
              <a:t>Generics</a:t>
            </a:r>
            <a:endParaRPr/>
          </a:p>
        </p:txBody>
      </p:sp>
      <p:sp>
        <p:nvSpPr>
          <p:cNvPr id="145" name="CustomShape 2"/>
          <p:cNvSpPr/>
          <p:nvPr/>
        </p:nvSpPr>
        <p:spPr>
          <a:xfrm>
            <a:off x="457200" y="1600200"/>
            <a:ext cx="8228520" cy="4966560"/>
          </a:xfrm>
          <a:prstGeom prst="rect">
            <a:avLst/>
          </a:prstGeom>
        </p:spPr>
        <p:txBody>
          <a:bodyPr bIns="91440" lIns="90000" rIns="90000" tIns="91440"/>
          <a:p>
            <a:pPr>
              <a:lnSpc>
                <a:spcPct val="100000"/>
              </a:lnSpc>
              <a:buSzPct val="166000"/>
              <a:buFont typeface="Arial"/>
              <a:buChar char="●"/>
            </a:pPr>
            <a:r>
              <a:rPr lang="en-IN">
                <a:solidFill>
                  <a:srgbClr val="000000"/>
                </a:solidFill>
                <a:latin typeface="Arial"/>
                <a:ea typeface="Arial"/>
              </a:rPr>
              <a:t>Mechanism to follow DRY</a:t>
            </a:r>
            <a:endParaRPr/>
          </a:p>
          <a:p>
            <a:pPr>
              <a:lnSpc>
                <a:spcPct val="100000"/>
              </a:lnSpc>
              <a:buSzPct val="166000"/>
              <a:buFont typeface="Arial"/>
              <a:buChar char="●"/>
            </a:pPr>
            <a:r>
              <a:rPr lang="en-IN">
                <a:solidFill>
                  <a:srgbClr val="000000"/>
                </a:solidFill>
                <a:latin typeface="Arial"/>
                <a:ea typeface="Arial"/>
              </a:rPr>
              <a:t>Write one sample piece of code that can be reused for any object types</a:t>
            </a:r>
            <a:endParaRPr/>
          </a:p>
          <a:p>
            <a:pPr>
              <a:lnSpc>
                <a:spcPct val="100000"/>
              </a:lnSpc>
              <a:buSzPct val="166000"/>
              <a:buFont typeface="Arial"/>
              <a:buChar char="●"/>
            </a:pPr>
            <a:r>
              <a:rPr lang="en-IN">
                <a:solidFill>
                  <a:srgbClr val="000000"/>
                </a:solidFill>
                <a:latin typeface="Arial"/>
                <a:ea typeface="Arial"/>
              </a:rPr>
              <a:t>enable programmers to specify, with a single method declaration, a set of related methods or, with a single class declaration, a set of related types, respectively.</a:t>
            </a:r>
            <a:endParaRPr/>
          </a:p>
          <a:p>
            <a:pPr>
              <a:lnSpc>
                <a:spcPct val="100000"/>
              </a:lnSpc>
              <a:buSzPct val="166000"/>
              <a:buFont typeface="Arial"/>
              <a:buChar char="●"/>
            </a:pPr>
            <a:r>
              <a:rPr lang="en-IN">
                <a:solidFill>
                  <a:srgbClr val="000000"/>
                </a:solidFill>
                <a:latin typeface="Arial"/>
                <a:ea typeface="Arial"/>
              </a:rPr>
              <a:t>provide compile-time type safety that allows programmers to catch invalid types at compile time.</a:t>
            </a:r>
            <a:endParaRPr/>
          </a:p>
          <a:p>
            <a:pPr>
              <a:lnSpc>
                <a:spcPct val="100000"/>
              </a:lnSpc>
            </a:pP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a:off x="685800" y="2111040"/>
            <a:ext cx="7771320" cy="1545480"/>
          </a:xfrm>
          <a:prstGeom prst="rect">
            <a:avLst/>
          </a:prstGeom>
        </p:spPr>
        <p:txBody>
          <a:bodyPr anchor="b" bIns="91440" lIns="90000" rIns="90000" tIns="91440"/>
          <a:p>
            <a:pPr>
              <a:lnSpc>
                <a:spcPct val="100000"/>
              </a:lnSpc>
            </a:pPr>
            <a:r>
              <a:rPr b="1" lang="en-IN" sz="4800">
                <a:solidFill>
                  <a:srgbClr val="000000"/>
                </a:solidFill>
                <a:latin typeface="Arial"/>
                <a:ea typeface="Arial"/>
              </a:rPr>
              <a:t>Collection Framework</a:t>
            </a:r>
            <a:endParaRPr/>
          </a:p>
        </p:txBody>
      </p:sp>
      <p:sp>
        <p:nvSpPr>
          <p:cNvPr id="110" name="CustomShape 2"/>
          <p:cNvSpPr/>
          <p:nvPr/>
        </p:nvSpPr>
        <p:spPr>
          <a:xfrm>
            <a:off x="685800" y="3786840"/>
            <a:ext cx="7771320" cy="1045080"/>
          </a:xfrm>
          <a:prstGeom prst="rect">
            <a:avLst/>
          </a:prstGeom>
        </p:spPr>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457200" y="274680"/>
            <a:ext cx="8228520" cy="1141920"/>
          </a:xfrm>
          <a:prstGeom prst="rect">
            <a:avLst/>
          </a:prstGeom>
        </p:spPr>
        <p:txBody>
          <a:bodyPr anchor="b" bIns="91440" lIns="90000" rIns="90000" tIns="91440"/>
          <a:p>
            <a:pPr>
              <a:lnSpc>
                <a:spcPct val="100000"/>
              </a:lnSpc>
            </a:pPr>
            <a:r>
              <a:rPr b="1" lang="en-IN" sz="3600">
                <a:solidFill>
                  <a:srgbClr val="000000"/>
                </a:solidFill>
                <a:latin typeface="Arial"/>
                <a:ea typeface="Arial"/>
              </a:rPr>
              <a:t>Generic Classes</a:t>
            </a:r>
            <a:endParaRPr/>
          </a:p>
        </p:txBody>
      </p:sp>
      <p:sp>
        <p:nvSpPr>
          <p:cNvPr id="147" name="CustomShape 2"/>
          <p:cNvSpPr/>
          <p:nvPr/>
        </p:nvSpPr>
        <p:spPr>
          <a:xfrm>
            <a:off x="457200" y="1600200"/>
            <a:ext cx="8228520" cy="4966560"/>
          </a:xfrm>
          <a:prstGeom prst="rect">
            <a:avLst/>
          </a:prstGeom>
        </p:spPr>
        <p:txBody>
          <a:bodyPr bIns="91440" lIns="90000" rIns="90000" tIns="91440"/>
          <a:p>
            <a:pPr>
              <a:lnSpc>
                <a:spcPct val="100000"/>
              </a:lnSpc>
              <a:buSzPct val="166000"/>
              <a:buFont typeface="Arial"/>
              <a:buChar char="●"/>
            </a:pPr>
            <a:r>
              <a:rPr lang="en-IN">
                <a:solidFill>
                  <a:srgbClr val="000000"/>
                </a:solidFill>
                <a:latin typeface="Arial"/>
                <a:ea typeface="Arial"/>
              </a:rPr>
              <a:t>A class and its functionality can be reused for different data types.</a:t>
            </a:r>
            <a:endParaRPr/>
          </a:p>
          <a:p>
            <a:pPr>
              <a:lnSpc>
                <a:spcPct val="100000"/>
              </a:lnSpc>
              <a:buSzPct val="166000"/>
              <a:buFont typeface="Arial"/>
              <a:buChar char="●"/>
            </a:pPr>
            <a:r>
              <a:rPr lang="en-IN">
                <a:solidFill>
                  <a:srgbClr val="000000"/>
                </a:solidFill>
                <a:latin typeface="Arial"/>
                <a:ea typeface="Arial"/>
              </a:rPr>
              <a:t>Usage-</a:t>
            </a:r>
            <a:endParaRPr/>
          </a:p>
          <a:p>
            <a:pPr>
              <a:lnSpc>
                <a:spcPct val="100000"/>
              </a:lnSpc>
              <a:buSzPct val="166000"/>
              <a:buFont typeface="Arial"/>
              <a:buChar char="●"/>
            </a:pPr>
            <a:r>
              <a:rPr lang="en-IN" sz="900">
                <a:solidFill>
                  <a:srgbClr val="000000"/>
                </a:solidFill>
                <a:latin typeface="Arial"/>
                <a:ea typeface="Arial"/>
              </a:rPr>
              <a:t>public class Box&lt;T&gt; {</a:t>
            </a:r>
            <a:endParaRPr/>
          </a:p>
          <a:p>
            <a:pPr>
              <a:lnSpc>
                <a:spcPct val="100000"/>
              </a:lnSpc>
              <a:buSzPct val="166000"/>
              <a:buFont typeface="Arial"/>
              <a:buChar char="●"/>
            </a:pPr>
            <a:r>
              <a:rPr lang="en-IN" sz="900">
                <a:solidFill>
                  <a:srgbClr val="000000"/>
                </a:solidFill>
                <a:latin typeface="Arial"/>
                <a:ea typeface="Arial"/>
              </a:rPr>
              <a:t>  </a:t>
            </a:r>
            <a:r>
              <a:rPr lang="en-IN" sz="900">
                <a:solidFill>
                  <a:srgbClr val="000000"/>
                </a:solidFill>
                <a:latin typeface="Arial"/>
                <a:ea typeface="Arial"/>
              </a:rPr>
              <a:t>private T t;</a:t>
            </a:r>
            <a:endParaRPr/>
          </a:p>
          <a:p>
            <a:pPr>
              <a:lnSpc>
                <a:spcPct val="100000"/>
              </a:lnSpc>
            </a:pPr>
            <a:endParaRPr/>
          </a:p>
          <a:p>
            <a:pPr>
              <a:lnSpc>
                <a:spcPct val="100000"/>
              </a:lnSpc>
              <a:buSzPct val="166000"/>
              <a:buFont typeface="Arial"/>
              <a:buChar char="●"/>
            </a:pPr>
            <a:r>
              <a:rPr lang="en-IN" sz="900">
                <a:solidFill>
                  <a:srgbClr val="000000"/>
                </a:solidFill>
                <a:latin typeface="Arial"/>
                <a:ea typeface="Arial"/>
              </a:rPr>
              <a:t>  </a:t>
            </a:r>
            <a:r>
              <a:rPr lang="en-IN" sz="900">
                <a:solidFill>
                  <a:srgbClr val="000000"/>
                </a:solidFill>
                <a:latin typeface="Arial"/>
                <a:ea typeface="Arial"/>
              </a:rPr>
              <a:t>public void add(T t) {</a:t>
            </a:r>
            <a:endParaRPr/>
          </a:p>
          <a:p>
            <a:pPr>
              <a:lnSpc>
                <a:spcPct val="100000"/>
              </a:lnSpc>
              <a:buSzPct val="166000"/>
              <a:buFont typeface="Arial"/>
              <a:buChar char="●"/>
            </a:pPr>
            <a:r>
              <a:rPr lang="en-IN" sz="900">
                <a:solidFill>
                  <a:srgbClr val="000000"/>
                </a:solidFill>
                <a:latin typeface="Arial"/>
                <a:ea typeface="Arial"/>
              </a:rPr>
              <a:t>    </a:t>
            </a:r>
            <a:r>
              <a:rPr lang="en-IN" sz="900">
                <a:solidFill>
                  <a:srgbClr val="000000"/>
                </a:solidFill>
                <a:latin typeface="Arial"/>
                <a:ea typeface="Arial"/>
              </a:rPr>
              <a:t>this.t = t;</a:t>
            </a:r>
            <a:endParaRPr/>
          </a:p>
          <a:p>
            <a:pPr>
              <a:lnSpc>
                <a:spcPct val="100000"/>
              </a:lnSpc>
              <a:buSzPct val="166000"/>
              <a:buFont typeface="Arial"/>
              <a:buChar char="●"/>
            </a:pPr>
            <a:r>
              <a:rPr lang="en-IN" sz="900">
                <a:solidFill>
                  <a:srgbClr val="000000"/>
                </a:solidFill>
                <a:latin typeface="Arial"/>
                <a:ea typeface="Arial"/>
              </a:rPr>
              <a:t>  </a:t>
            </a:r>
            <a:r>
              <a:rPr lang="en-IN" sz="900">
                <a:solidFill>
                  <a:srgbClr val="000000"/>
                </a:solidFill>
                <a:latin typeface="Arial"/>
                <a:ea typeface="Arial"/>
              </a:rPr>
              <a:t>}</a:t>
            </a:r>
            <a:endParaRPr/>
          </a:p>
          <a:p>
            <a:pPr>
              <a:lnSpc>
                <a:spcPct val="100000"/>
              </a:lnSpc>
            </a:pPr>
            <a:endParaRPr/>
          </a:p>
          <a:p>
            <a:pPr>
              <a:lnSpc>
                <a:spcPct val="100000"/>
              </a:lnSpc>
              <a:buSzPct val="166000"/>
              <a:buFont typeface="Arial"/>
              <a:buChar char="●"/>
            </a:pPr>
            <a:r>
              <a:rPr lang="en-IN" sz="900">
                <a:solidFill>
                  <a:srgbClr val="000000"/>
                </a:solidFill>
                <a:latin typeface="Arial"/>
                <a:ea typeface="Arial"/>
              </a:rPr>
              <a:t>  </a:t>
            </a:r>
            <a:r>
              <a:rPr lang="en-IN" sz="900">
                <a:solidFill>
                  <a:srgbClr val="000000"/>
                </a:solidFill>
                <a:latin typeface="Arial"/>
                <a:ea typeface="Arial"/>
              </a:rPr>
              <a:t>public T get() {</a:t>
            </a:r>
            <a:endParaRPr/>
          </a:p>
          <a:p>
            <a:pPr>
              <a:lnSpc>
                <a:spcPct val="100000"/>
              </a:lnSpc>
              <a:buSzPct val="166000"/>
              <a:buFont typeface="Arial"/>
              <a:buChar char="●"/>
            </a:pPr>
            <a:r>
              <a:rPr lang="en-IN" sz="900">
                <a:solidFill>
                  <a:srgbClr val="000000"/>
                </a:solidFill>
                <a:latin typeface="Arial"/>
                <a:ea typeface="Arial"/>
              </a:rPr>
              <a:t>    </a:t>
            </a:r>
            <a:r>
              <a:rPr lang="en-IN" sz="900">
                <a:solidFill>
                  <a:srgbClr val="000000"/>
                </a:solidFill>
                <a:latin typeface="Arial"/>
                <a:ea typeface="Arial"/>
              </a:rPr>
              <a:t>return t;</a:t>
            </a:r>
            <a:endParaRPr/>
          </a:p>
          <a:p>
            <a:pPr>
              <a:lnSpc>
                <a:spcPct val="100000"/>
              </a:lnSpc>
              <a:buSzPct val="166000"/>
              <a:buFont typeface="Arial"/>
              <a:buChar char="●"/>
            </a:pPr>
            <a:r>
              <a:rPr lang="en-IN" sz="900">
                <a:solidFill>
                  <a:srgbClr val="000000"/>
                </a:solidFill>
                <a:latin typeface="Arial"/>
                <a:ea typeface="Arial"/>
              </a:rPr>
              <a:t>  </a:t>
            </a:r>
            <a:r>
              <a:rPr lang="en-IN" sz="900">
                <a:solidFill>
                  <a:srgbClr val="000000"/>
                </a:solidFill>
                <a:latin typeface="Arial"/>
                <a:ea typeface="Arial"/>
              </a:rPr>
              <a:t>}</a:t>
            </a:r>
            <a:endParaRPr/>
          </a:p>
          <a:p>
            <a:pPr>
              <a:lnSpc>
                <a:spcPct val="100000"/>
              </a:lnSpc>
            </a:pPr>
            <a:endParaRPr/>
          </a:p>
          <a:p>
            <a:pPr>
              <a:lnSpc>
                <a:spcPct val="100000"/>
              </a:lnSpc>
              <a:buSzPct val="166000"/>
              <a:buFont typeface="Arial"/>
              <a:buChar char="●"/>
            </a:pPr>
            <a:r>
              <a:rPr lang="en-IN" sz="900">
                <a:solidFill>
                  <a:srgbClr val="000000"/>
                </a:solidFill>
                <a:latin typeface="Arial"/>
                <a:ea typeface="Arial"/>
              </a:rPr>
              <a:t>  </a:t>
            </a:r>
            <a:r>
              <a:rPr lang="en-IN" sz="900">
                <a:solidFill>
                  <a:srgbClr val="000000"/>
                </a:solidFill>
                <a:latin typeface="Arial"/>
                <a:ea typeface="Arial"/>
              </a:rPr>
              <a:t>public static void main(String[] args) {</a:t>
            </a:r>
            <a:endParaRPr/>
          </a:p>
          <a:p>
            <a:pPr>
              <a:lnSpc>
                <a:spcPct val="100000"/>
              </a:lnSpc>
              <a:buSzPct val="166000"/>
              <a:buFont typeface="Arial"/>
              <a:buChar char="●"/>
            </a:pPr>
            <a:r>
              <a:rPr lang="en-IN" sz="900">
                <a:solidFill>
                  <a:srgbClr val="000000"/>
                </a:solidFill>
                <a:latin typeface="Arial"/>
                <a:ea typeface="Arial"/>
              </a:rPr>
              <a:t>     </a:t>
            </a:r>
            <a:r>
              <a:rPr lang="en-IN" sz="900">
                <a:solidFill>
                  <a:srgbClr val="000000"/>
                </a:solidFill>
                <a:latin typeface="Arial"/>
                <a:ea typeface="Arial"/>
              </a:rPr>
              <a:t>Box&lt;Integer&gt; integerBox = new Box&lt;Integer&gt;();</a:t>
            </a:r>
            <a:endParaRPr/>
          </a:p>
          <a:p>
            <a:pPr>
              <a:lnSpc>
                <a:spcPct val="100000"/>
              </a:lnSpc>
              <a:buSzPct val="166000"/>
              <a:buFont typeface="Arial"/>
              <a:buChar char="●"/>
            </a:pPr>
            <a:r>
              <a:rPr lang="en-IN" sz="900">
                <a:solidFill>
                  <a:srgbClr val="000000"/>
                </a:solidFill>
                <a:latin typeface="Arial"/>
                <a:ea typeface="Arial"/>
              </a:rPr>
              <a:t>     </a:t>
            </a:r>
            <a:r>
              <a:rPr lang="en-IN" sz="900">
                <a:solidFill>
                  <a:srgbClr val="000000"/>
                </a:solidFill>
                <a:latin typeface="Arial"/>
                <a:ea typeface="Arial"/>
              </a:rPr>
              <a:t>Box&lt;String&gt; stringBox = new Box&lt;String&gt;();</a:t>
            </a:r>
            <a:endParaRPr/>
          </a:p>
          <a:p>
            <a:pPr>
              <a:lnSpc>
                <a:spcPct val="100000"/>
              </a:lnSpc>
              <a:buSzPct val="166000"/>
              <a:buFont typeface="Arial"/>
              <a:buChar char="●"/>
            </a:pPr>
            <a:r>
              <a:rPr lang="en-IN" sz="900">
                <a:solidFill>
                  <a:srgbClr val="000000"/>
                </a:solidFill>
                <a:latin typeface="Arial"/>
                <a:ea typeface="Arial"/>
              </a:rPr>
              <a:t>    </a:t>
            </a:r>
            <a:endParaRPr/>
          </a:p>
          <a:p>
            <a:pPr>
              <a:lnSpc>
                <a:spcPct val="100000"/>
              </a:lnSpc>
              <a:buSzPct val="166000"/>
              <a:buFont typeface="Arial"/>
              <a:buChar char="●"/>
            </a:pPr>
            <a:r>
              <a:rPr lang="en-IN" sz="900">
                <a:solidFill>
                  <a:srgbClr val="000000"/>
                </a:solidFill>
                <a:latin typeface="Arial"/>
                <a:ea typeface="Arial"/>
              </a:rPr>
              <a:t>     </a:t>
            </a:r>
            <a:r>
              <a:rPr lang="en-IN" sz="900">
                <a:solidFill>
                  <a:srgbClr val="000000"/>
                </a:solidFill>
                <a:latin typeface="Arial"/>
                <a:ea typeface="Arial"/>
              </a:rPr>
              <a:t>integerBox.add(new Integer(10));</a:t>
            </a:r>
            <a:endParaRPr/>
          </a:p>
          <a:p>
            <a:pPr>
              <a:lnSpc>
                <a:spcPct val="100000"/>
              </a:lnSpc>
              <a:buSzPct val="166000"/>
              <a:buFont typeface="Arial"/>
              <a:buChar char="●"/>
            </a:pPr>
            <a:r>
              <a:rPr lang="en-IN" sz="900">
                <a:solidFill>
                  <a:srgbClr val="000000"/>
                </a:solidFill>
                <a:latin typeface="Arial"/>
                <a:ea typeface="Arial"/>
              </a:rPr>
              <a:t>     </a:t>
            </a:r>
            <a:r>
              <a:rPr lang="en-IN" sz="900">
                <a:solidFill>
                  <a:srgbClr val="000000"/>
                </a:solidFill>
                <a:latin typeface="Arial"/>
                <a:ea typeface="Arial"/>
              </a:rPr>
              <a:t>stringBox.add(new String("Hello World"));</a:t>
            </a:r>
            <a:endParaRPr/>
          </a:p>
          <a:p>
            <a:pPr>
              <a:lnSpc>
                <a:spcPct val="100000"/>
              </a:lnSpc>
            </a:pPr>
            <a:endParaRPr/>
          </a:p>
          <a:p>
            <a:pPr>
              <a:lnSpc>
                <a:spcPct val="100000"/>
              </a:lnSpc>
              <a:buSzPct val="166000"/>
              <a:buFont typeface="Arial"/>
              <a:buChar char="●"/>
            </a:pPr>
            <a:r>
              <a:rPr lang="en-IN" sz="900">
                <a:solidFill>
                  <a:srgbClr val="000000"/>
                </a:solidFill>
                <a:latin typeface="Arial"/>
                <a:ea typeface="Arial"/>
              </a:rPr>
              <a:t>     </a:t>
            </a:r>
            <a:r>
              <a:rPr lang="en-IN" sz="900">
                <a:solidFill>
                  <a:srgbClr val="000000"/>
                </a:solidFill>
                <a:latin typeface="Arial"/>
                <a:ea typeface="Arial"/>
              </a:rPr>
              <a:t>System.out.printf("Integer Value :%d\n\n", integerBox.get());</a:t>
            </a:r>
            <a:endParaRPr/>
          </a:p>
          <a:p>
            <a:pPr>
              <a:lnSpc>
                <a:spcPct val="100000"/>
              </a:lnSpc>
              <a:buSzPct val="166000"/>
              <a:buFont typeface="Arial"/>
              <a:buChar char="●"/>
            </a:pPr>
            <a:r>
              <a:rPr lang="en-IN" sz="900">
                <a:solidFill>
                  <a:srgbClr val="000000"/>
                </a:solidFill>
                <a:latin typeface="Arial"/>
                <a:ea typeface="Arial"/>
              </a:rPr>
              <a:t>     </a:t>
            </a:r>
            <a:r>
              <a:rPr lang="en-IN" sz="900">
                <a:solidFill>
                  <a:srgbClr val="000000"/>
                </a:solidFill>
                <a:latin typeface="Arial"/>
                <a:ea typeface="Arial"/>
              </a:rPr>
              <a:t>System.out.printf("String Value :%s\n", stringBox.get());</a:t>
            </a:r>
            <a:endParaRPr/>
          </a:p>
          <a:p>
            <a:pPr>
              <a:lnSpc>
                <a:spcPct val="115000"/>
              </a:lnSpc>
            </a:pPr>
            <a:r>
              <a:rPr lang="en-IN" sz="900">
                <a:solidFill>
                  <a:srgbClr val="000000"/>
                </a:solidFill>
                <a:latin typeface="Arial"/>
                <a:ea typeface="Arial"/>
              </a:rPr>
              <a:t>  </a:t>
            </a:r>
            <a:r>
              <a:rPr lang="en-IN" sz="900">
                <a:solidFill>
                  <a:srgbClr val="000000"/>
                </a:solidFill>
                <a:latin typeface="Arial"/>
                <a:ea typeface="Arial"/>
              </a:rPr>
              <a:t>}</a:t>
            </a:r>
            <a:endParaRPr/>
          </a:p>
          <a:p>
            <a:pPr>
              <a:lnSpc>
                <a:spcPct val="115000"/>
              </a:lnSpc>
            </a:pPr>
            <a:endParaRPr/>
          </a:p>
          <a:p>
            <a:pPr>
              <a:lnSpc>
                <a:spcPct val="115000"/>
              </a:lnSpc>
              <a:buSzPct val="61000"/>
              <a:buFont typeface="Arial"/>
              <a:buChar char="●"/>
            </a:pPr>
            <a:r>
              <a:rPr lang="en-IN" sz="900">
                <a:solidFill>
                  <a:srgbClr val="000000"/>
                </a:solidFill>
                <a:latin typeface="Arial"/>
                <a:ea typeface="Arial"/>
              </a:rPr>
              <a:t>Can specify multiple parameters separated by a ,.</a:t>
            </a:r>
            <a:endParaRPr/>
          </a:p>
          <a:p>
            <a:pPr>
              <a:lnSpc>
                <a:spcPct val="100000"/>
              </a:lnSpc>
            </a:pP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148" name="CustomShape 1"/>
          <p:cNvSpPr/>
          <p:nvPr/>
        </p:nvSpPr>
        <p:spPr>
          <a:xfrm>
            <a:off x="457200" y="274680"/>
            <a:ext cx="8228520" cy="1141920"/>
          </a:xfrm>
          <a:prstGeom prst="rect">
            <a:avLst/>
          </a:prstGeom>
        </p:spPr>
        <p:txBody>
          <a:bodyPr anchor="b" bIns="91440" lIns="90000" rIns="90000" tIns="91440"/>
          <a:p>
            <a:pPr>
              <a:lnSpc>
                <a:spcPct val="100000"/>
              </a:lnSpc>
            </a:pPr>
            <a:r>
              <a:rPr b="1" lang="en-IN" sz="3600">
                <a:solidFill>
                  <a:srgbClr val="000000"/>
                </a:solidFill>
                <a:latin typeface="Arial"/>
                <a:ea typeface="Arial"/>
              </a:rPr>
              <a:t>Generic Methods</a:t>
            </a:r>
            <a:endParaRPr/>
          </a:p>
        </p:txBody>
      </p:sp>
      <p:sp>
        <p:nvSpPr>
          <p:cNvPr id="149" name="CustomShape 2"/>
          <p:cNvSpPr/>
          <p:nvPr/>
        </p:nvSpPr>
        <p:spPr>
          <a:xfrm>
            <a:off x="457200" y="1600200"/>
            <a:ext cx="8228520" cy="4966560"/>
          </a:xfrm>
          <a:prstGeom prst="rect">
            <a:avLst/>
          </a:prstGeom>
        </p:spPr>
        <p:txBody>
          <a:bodyPr bIns="91440" lIns="90000" rIns="90000" tIns="91440"/>
          <a:p>
            <a:pPr>
              <a:lnSpc>
                <a:spcPct val="100000"/>
              </a:lnSpc>
              <a:buSzPct val="166000"/>
              <a:buFont typeface="Arial"/>
              <a:buChar char="●"/>
            </a:pPr>
            <a:r>
              <a:rPr lang="en-IN">
                <a:solidFill>
                  <a:srgbClr val="000000"/>
                </a:solidFill>
                <a:latin typeface="Arial"/>
                <a:ea typeface="Arial"/>
              </a:rPr>
              <a:t>generic method that can be called with arguments of different types</a:t>
            </a:r>
            <a:endParaRPr/>
          </a:p>
          <a:p>
            <a:pPr algn="just" lvl="1">
              <a:lnSpc>
                <a:spcPct val="115000"/>
              </a:lnSpc>
              <a:buSzPct val="133000"/>
              <a:buFont typeface="Courier New"/>
              <a:buChar char="o"/>
            </a:pPr>
            <a:r>
              <a:rPr lang="en-IN">
                <a:solidFill>
                  <a:srgbClr val="000000"/>
                </a:solidFill>
                <a:latin typeface="Arial"/>
                <a:ea typeface="Arial"/>
              </a:rPr>
              <a:t>All generic method declarations have a type parameter section delimited by angle brackets (&lt; and &gt;) that precedes the method's return type ( &lt; E &gt; in the next example).</a:t>
            </a:r>
            <a:endParaRPr/>
          </a:p>
          <a:p>
            <a:pPr algn="just" lvl="1">
              <a:lnSpc>
                <a:spcPct val="115000"/>
              </a:lnSpc>
              <a:buSzPct val="133000"/>
              <a:buFont typeface="Courier New"/>
              <a:buChar char="o"/>
            </a:pPr>
            <a:r>
              <a:rPr lang="en-IN">
                <a:solidFill>
                  <a:srgbClr val="000000"/>
                </a:solidFill>
                <a:latin typeface="Arial"/>
                <a:ea typeface="Arial"/>
              </a:rPr>
              <a:t>Each type parameter section contains one or more type parameters separated by commas. A type parameter, also known as a type variable, is an identifier that specifies a generic type name.</a:t>
            </a:r>
            <a:endParaRPr/>
          </a:p>
          <a:p>
            <a:pPr algn="just" lvl="1">
              <a:lnSpc>
                <a:spcPct val="115000"/>
              </a:lnSpc>
              <a:buSzPct val="133000"/>
              <a:buFont typeface="Courier New"/>
              <a:buChar char="o"/>
            </a:pPr>
            <a:r>
              <a:rPr lang="en-IN">
                <a:solidFill>
                  <a:srgbClr val="000000"/>
                </a:solidFill>
                <a:latin typeface="Arial"/>
                <a:ea typeface="Arial"/>
              </a:rPr>
              <a:t>The type parameters can be used to declare the return type and act as placeholders for the types of the arguments passed to the generic method, which are known as actual type arguments.</a:t>
            </a:r>
            <a:endParaRPr/>
          </a:p>
          <a:p>
            <a:pPr algn="just" lvl="1">
              <a:lnSpc>
                <a:spcPct val="115000"/>
              </a:lnSpc>
              <a:buSzPct val="133000"/>
              <a:buFont typeface="Courier New"/>
              <a:buChar char="o"/>
            </a:pPr>
            <a:r>
              <a:rPr lang="en-IN">
                <a:solidFill>
                  <a:srgbClr val="000000"/>
                </a:solidFill>
                <a:latin typeface="Arial"/>
                <a:ea typeface="Arial"/>
              </a:rPr>
              <a:t>A generic method's body is declared like that of any other method. Note that type parameters can represent only reference types not primitive types (like int, double and char).</a:t>
            </a:r>
            <a:endParaRPr/>
          </a:p>
          <a:p>
            <a:pPr>
              <a:lnSpc>
                <a:spcPct val="100000"/>
              </a:lnSpc>
            </a:pP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CustomShape 1"/>
          <p:cNvSpPr/>
          <p:nvPr/>
        </p:nvSpPr>
        <p:spPr>
          <a:xfrm>
            <a:off x="457200" y="274680"/>
            <a:ext cx="8228520" cy="1141920"/>
          </a:xfrm>
          <a:prstGeom prst="rect">
            <a:avLst/>
          </a:prstGeom>
        </p:spPr>
        <p:txBody>
          <a:bodyPr anchor="b" bIns="91440" lIns="90000" rIns="90000" tIns="91440"/>
          <a:p>
            <a:pPr>
              <a:lnSpc>
                <a:spcPct val="100000"/>
              </a:lnSpc>
            </a:pPr>
            <a:r>
              <a:rPr b="1" lang="en-IN" sz="3600">
                <a:solidFill>
                  <a:srgbClr val="000000"/>
                </a:solidFill>
                <a:latin typeface="Arial"/>
                <a:ea typeface="Arial"/>
              </a:rPr>
              <a:t>Generic Methods</a:t>
            </a:r>
            <a:endParaRPr/>
          </a:p>
        </p:txBody>
      </p:sp>
      <p:sp>
        <p:nvSpPr>
          <p:cNvPr id="151" name="CustomShape 2"/>
          <p:cNvSpPr/>
          <p:nvPr/>
        </p:nvSpPr>
        <p:spPr>
          <a:xfrm>
            <a:off x="457200" y="1600200"/>
            <a:ext cx="8228520" cy="4966560"/>
          </a:xfrm>
          <a:prstGeom prst="rect">
            <a:avLst/>
          </a:prstGeom>
        </p:spPr>
        <p:txBody>
          <a:bodyPr bIns="91440" lIns="90000" rIns="90000" tIns="91440"/>
          <a:p>
            <a:r>
              <a:rPr lang="en-IN" sz="900">
                <a:solidFill>
                  <a:srgbClr val="000000"/>
                </a:solidFill>
                <a:latin typeface="Arial"/>
                <a:ea typeface="Arial"/>
              </a:rPr>
              <a:t>public class GenericMethodTest</a:t>
            </a:r>
            <a:endParaRPr/>
          </a:p>
          <a:p>
            <a:r>
              <a:rPr lang="en-IN" sz="900">
                <a:solidFill>
                  <a:srgbClr val="000000"/>
                </a:solidFill>
                <a:latin typeface="Arial"/>
                <a:ea typeface="Arial"/>
              </a:rPr>
              <a:t>{</a:t>
            </a:r>
            <a:endParaRPr/>
          </a:p>
          <a:p>
            <a:r>
              <a:rPr lang="en-IN" sz="900">
                <a:solidFill>
                  <a:srgbClr val="000000"/>
                </a:solidFill>
                <a:latin typeface="Arial"/>
                <a:ea typeface="Arial"/>
              </a:rPr>
              <a:t>   </a:t>
            </a:r>
            <a:r>
              <a:rPr lang="en-IN" sz="900">
                <a:solidFill>
                  <a:srgbClr val="000000"/>
                </a:solidFill>
                <a:latin typeface="Arial"/>
                <a:ea typeface="Arial"/>
              </a:rPr>
              <a:t>// generic method printArray                         </a:t>
            </a:r>
            <a:endParaRPr/>
          </a:p>
          <a:p>
            <a:r>
              <a:rPr lang="en-IN" sz="900">
                <a:solidFill>
                  <a:srgbClr val="000000"/>
                </a:solidFill>
                <a:latin typeface="Arial"/>
                <a:ea typeface="Arial"/>
              </a:rPr>
              <a:t>   </a:t>
            </a:r>
            <a:r>
              <a:rPr lang="en-IN" sz="900">
                <a:solidFill>
                  <a:srgbClr val="000000"/>
                </a:solidFill>
                <a:latin typeface="Arial"/>
                <a:ea typeface="Arial"/>
              </a:rPr>
              <a:t>public static &lt; E &gt; void printArray( E[] inputArray )</a:t>
            </a:r>
            <a:endParaRPr/>
          </a:p>
          <a:p>
            <a:r>
              <a:rPr lang="en-IN" sz="900">
                <a:solidFill>
                  <a:srgbClr val="000000"/>
                </a:solidFill>
                <a:latin typeface="Arial"/>
                <a:ea typeface="Arial"/>
              </a:rPr>
              <a:t>   </a:t>
            </a:r>
            <a:r>
              <a:rPr lang="en-IN" sz="900">
                <a:solidFill>
                  <a:srgbClr val="000000"/>
                </a:solidFill>
                <a:latin typeface="Arial"/>
                <a:ea typeface="Arial"/>
              </a:rPr>
              <a:t>{</a:t>
            </a:r>
            <a:endParaRPr/>
          </a:p>
          <a:p>
            <a:r>
              <a:rPr lang="en-IN" sz="900">
                <a:solidFill>
                  <a:srgbClr val="000000"/>
                </a:solidFill>
                <a:latin typeface="Arial"/>
                <a:ea typeface="Arial"/>
              </a:rPr>
              <a:t>      </a:t>
            </a:r>
            <a:r>
              <a:rPr lang="en-IN" sz="900">
                <a:solidFill>
                  <a:srgbClr val="000000"/>
                </a:solidFill>
                <a:latin typeface="Arial"/>
                <a:ea typeface="Arial"/>
              </a:rPr>
              <a:t>// Display array elements              </a:t>
            </a:r>
            <a:endParaRPr/>
          </a:p>
          <a:p>
            <a:r>
              <a:rPr lang="en-IN" sz="900">
                <a:solidFill>
                  <a:srgbClr val="000000"/>
                </a:solidFill>
                <a:latin typeface="Arial"/>
                <a:ea typeface="Arial"/>
              </a:rPr>
              <a:t>         </a:t>
            </a:r>
            <a:r>
              <a:rPr lang="en-IN" sz="900">
                <a:solidFill>
                  <a:srgbClr val="000000"/>
                </a:solidFill>
                <a:latin typeface="Arial"/>
                <a:ea typeface="Arial"/>
              </a:rPr>
              <a:t>for ( E element : inputArray ){        </a:t>
            </a:r>
            <a:endParaRPr/>
          </a:p>
          <a:p>
            <a:r>
              <a:rPr lang="en-IN" sz="900">
                <a:solidFill>
                  <a:srgbClr val="000000"/>
                </a:solidFill>
                <a:latin typeface="Arial"/>
                <a:ea typeface="Arial"/>
              </a:rPr>
              <a:t>            </a:t>
            </a:r>
            <a:r>
              <a:rPr lang="en-IN" sz="900">
                <a:solidFill>
                  <a:srgbClr val="000000"/>
                </a:solidFill>
                <a:latin typeface="Arial"/>
                <a:ea typeface="Arial"/>
              </a:rPr>
              <a:t>System.out.printf( "%s ", element );</a:t>
            </a:r>
            <a:endParaRPr/>
          </a:p>
          <a:p>
            <a:r>
              <a:rPr lang="en-IN" sz="900">
                <a:solidFill>
                  <a:srgbClr val="000000"/>
                </a:solidFill>
                <a:latin typeface="Arial"/>
                <a:ea typeface="Arial"/>
              </a:rPr>
              <a:t>         </a:t>
            </a:r>
            <a:r>
              <a:rPr lang="en-IN" sz="900">
                <a:solidFill>
                  <a:srgbClr val="000000"/>
                </a:solidFill>
                <a:latin typeface="Arial"/>
                <a:ea typeface="Arial"/>
              </a:rPr>
              <a:t>}</a:t>
            </a:r>
            <a:endParaRPr/>
          </a:p>
          <a:p>
            <a:r>
              <a:rPr lang="en-IN" sz="900">
                <a:solidFill>
                  <a:srgbClr val="000000"/>
                </a:solidFill>
                <a:latin typeface="Arial"/>
                <a:ea typeface="Arial"/>
              </a:rPr>
              <a:t>         </a:t>
            </a:r>
            <a:r>
              <a:rPr lang="en-IN" sz="900">
                <a:solidFill>
                  <a:srgbClr val="000000"/>
                </a:solidFill>
                <a:latin typeface="Arial"/>
                <a:ea typeface="Arial"/>
              </a:rPr>
              <a:t>System.out.println();</a:t>
            </a:r>
            <a:endParaRPr/>
          </a:p>
          <a:p>
            <a:r>
              <a:rPr lang="en-IN" sz="900">
                <a:solidFill>
                  <a:srgbClr val="000000"/>
                </a:solidFill>
                <a:latin typeface="Arial"/>
                <a:ea typeface="Arial"/>
              </a:rPr>
              <a:t>    </a:t>
            </a:r>
            <a:r>
              <a:rPr lang="en-IN" sz="900">
                <a:solidFill>
                  <a:srgbClr val="000000"/>
                </a:solidFill>
                <a:latin typeface="Arial"/>
                <a:ea typeface="Arial"/>
              </a:rPr>
              <a:t>}</a:t>
            </a:r>
            <a:endParaRPr/>
          </a:p>
          <a:p>
            <a:endParaRPr/>
          </a:p>
          <a:p>
            <a:r>
              <a:rPr lang="en-IN" sz="900">
                <a:solidFill>
                  <a:srgbClr val="000000"/>
                </a:solidFill>
                <a:latin typeface="Arial"/>
                <a:ea typeface="Arial"/>
              </a:rPr>
              <a:t>    </a:t>
            </a:r>
            <a:r>
              <a:rPr lang="en-IN" sz="900">
                <a:solidFill>
                  <a:srgbClr val="000000"/>
                </a:solidFill>
                <a:latin typeface="Arial"/>
                <a:ea typeface="Arial"/>
              </a:rPr>
              <a:t>public static void main( String args[] )</a:t>
            </a:r>
            <a:endParaRPr/>
          </a:p>
          <a:p>
            <a:r>
              <a:rPr lang="en-IN" sz="900">
                <a:solidFill>
                  <a:srgbClr val="000000"/>
                </a:solidFill>
                <a:latin typeface="Arial"/>
                <a:ea typeface="Arial"/>
              </a:rPr>
              <a:t>    </a:t>
            </a:r>
            <a:r>
              <a:rPr lang="en-IN" sz="900">
                <a:solidFill>
                  <a:srgbClr val="000000"/>
                </a:solidFill>
                <a:latin typeface="Arial"/>
                <a:ea typeface="Arial"/>
              </a:rPr>
              <a:t>{</a:t>
            </a:r>
            <a:endParaRPr/>
          </a:p>
          <a:p>
            <a:r>
              <a:rPr lang="en-IN" sz="900">
                <a:solidFill>
                  <a:srgbClr val="000000"/>
                </a:solidFill>
                <a:latin typeface="Arial"/>
                <a:ea typeface="Arial"/>
              </a:rPr>
              <a:t>        </a:t>
            </a:r>
            <a:r>
              <a:rPr lang="en-IN" sz="900">
                <a:solidFill>
                  <a:srgbClr val="000000"/>
                </a:solidFill>
                <a:latin typeface="Arial"/>
                <a:ea typeface="Arial"/>
              </a:rPr>
              <a:t>// Create arrays of Integer, Double and Character</a:t>
            </a:r>
            <a:endParaRPr/>
          </a:p>
          <a:p>
            <a:r>
              <a:rPr lang="en-IN" sz="900">
                <a:solidFill>
                  <a:srgbClr val="000000"/>
                </a:solidFill>
                <a:latin typeface="Arial"/>
                <a:ea typeface="Arial"/>
              </a:rPr>
              <a:t>        </a:t>
            </a:r>
            <a:r>
              <a:rPr lang="en-IN" sz="900">
                <a:solidFill>
                  <a:srgbClr val="000000"/>
                </a:solidFill>
                <a:latin typeface="Arial"/>
                <a:ea typeface="Arial"/>
              </a:rPr>
              <a:t>Integer[] intArray = { 1, 2, 3, 4, 5 };</a:t>
            </a:r>
            <a:endParaRPr/>
          </a:p>
          <a:p>
            <a:r>
              <a:rPr lang="en-IN" sz="900">
                <a:solidFill>
                  <a:srgbClr val="000000"/>
                </a:solidFill>
                <a:latin typeface="Arial"/>
                <a:ea typeface="Arial"/>
              </a:rPr>
              <a:t>        </a:t>
            </a:r>
            <a:r>
              <a:rPr lang="en-IN" sz="900">
                <a:solidFill>
                  <a:srgbClr val="000000"/>
                </a:solidFill>
                <a:latin typeface="Arial"/>
                <a:ea typeface="Arial"/>
              </a:rPr>
              <a:t>Double[] doubleArray = { 1.1, 2.2, 3.3, 4.4 };</a:t>
            </a:r>
            <a:endParaRPr/>
          </a:p>
          <a:p>
            <a:r>
              <a:rPr lang="en-IN" sz="900">
                <a:solidFill>
                  <a:srgbClr val="000000"/>
                </a:solidFill>
                <a:latin typeface="Arial"/>
                <a:ea typeface="Arial"/>
              </a:rPr>
              <a:t>        </a:t>
            </a:r>
            <a:r>
              <a:rPr lang="en-IN" sz="900">
                <a:solidFill>
                  <a:srgbClr val="000000"/>
                </a:solidFill>
                <a:latin typeface="Arial"/>
                <a:ea typeface="Arial"/>
              </a:rPr>
              <a:t>Character[] charArray = { 'H', 'E', 'L', 'L', 'O' };</a:t>
            </a:r>
            <a:endParaRPr/>
          </a:p>
          <a:p>
            <a:endParaRPr/>
          </a:p>
          <a:p>
            <a:r>
              <a:rPr lang="en-IN" sz="900">
                <a:solidFill>
                  <a:srgbClr val="000000"/>
                </a:solidFill>
                <a:latin typeface="Arial"/>
                <a:ea typeface="Arial"/>
              </a:rPr>
              <a:t>        </a:t>
            </a:r>
            <a:r>
              <a:rPr lang="en-IN" sz="900">
                <a:solidFill>
                  <a:srgbClr val="000000"/>
                </a:solidFill>
                <a:latin typeface="Arial"/>
                <a:ea typeface="Arial"/>
              </a:rPr>
              <a:t>System.out.println( "Array integerArray contains:" );</a:t>
            </a:r>
            <a:endParaRPr/>
          </a:p>
          <a:p>
            <a:r>
              <a:rPr lang="en-IN" sz="900">
                <a:solidFill>
                  <a:srgbClr val="000000"/>
                </a:solidFill>
                <a:latin typeface="Arial"/>
                <a:ea typeface="Arial"/>
              </a:rPr>
              <a:t>        </a:t>
            </a:r>
            <a:r>
              <a:rPr lang="en-IN" sz="900">
                <a:solidFill>
                  <a:srgbClr val="000000"/>
                </a:solidFill>
                <a:latin typeface="Arial"/>
                <a:ea typeface="Arial"/>
              </a:rPr>
              <a:t>printArray( intArray  ); // pass an Integer array</a:t>
            </a:r>
            <a:endParaRPr/>
          </a:p>
          <a:p>
            <a:endParaRPr/>
          </a:p>
          <a:p>
            <a:r>
              <a:rPr lang="en-IN" sz="900">
                <a:solidFill>
                  <a:srgbClr val="000000"/>
                </a:solidFill>
                <a:latin typeface="Arial"/>
                <a:ea typeface="Arial"/>
              </a:rPr>
              <a:t>        </a:t>
            </a:r>
            <a:r>
              <a:rPr lang="en-IN" sz="900">
                <a:solidFill>
                  <a:srgbClr val="000000"/>
                </a:solidFill>
                <a:latin typeface="Arial"/>
                <a:ea typeface="Arial"/>
              </a:rPr>
              <a:t>System.out.println( "\nArray doubleArray contains:" );</a:t>
            </a:r>
            <a:endParaRPr/>
          </a:p>
          <a:p>
            <a:r>
              <a:rPr lang="en-IN" sz="900">
                <a:solidFill>
                  <a:srgbClr val="000000"/>
                </a:solidFill>
                <a:latin typeface="Arial"/>
                <a:ea typeface="Arial"/>
              </a:rPr>
              <a:t>        </a:t>
            </a:r>
            <a:r>
              <a:rPr lang="en-IN" sz="900">
                <a:solidFill>
                  <a:srgbClr val="000000"/>
                </a:solidFill>
                <a:latin typeface="Arial"/>
                <a:ea typeface="Arial"/>
              </a:rPr>
              <a:t>printArray( doubleArray ); // pass a Double array</a:t>
            </a:r>
            <a:endParaRPr/>
          </a:p>
          <a:p>
            <a:endParaRPr/>
          </a:p>
          <a:p>
            <a:r>
              <a:rPr lang="en-IN" sz="900">
                <a:solidFill>
                  <a:srgbClr val="000000"/>
                </a:solidFill>
                <a:latin typeface="Arial"/>
                <a:ea typeface="Arial"/>
              </a:rPr>
              <a:t>        </a:t>
            </a:r>
            <a:r>
              <a:rPr lang="en-IN" sz="900">
                <a:solidFill>
                  <a:srgbClr val="000000"/>
                </a:solidFill>
                <a:latin typeface="Arial"/>
                <a:ea typeface="Arial"/>
              </a:rPr>
              <a:t>System.out.println( "\nArray characterArray contains:" );</a:t>
            </a:r>
            <a:endParaRPr/>
          </a:p>
          <a:p>
            <a:r>
              <a:rPr lang="en-IN" sz="900">
                <a:solidFill>
                  <a:srgbClr val="000000"/>
                </a:solidFill>
                <a:latin typeface="Arial"/>
                <a:ea typeface="Arial"/>
              </a:rPr>
              <a:t>        </a:t>
            </a:r>
            <a:r>
              <a:rPr lang="en-IN" sz="900">
                <a:solidFill>
                  <a:srgbClr val="000000"/>
                </a:solidFill>
                <a:latin typeface="Arial"/>
                <a:ea typeface="Arial"/>
              </a:rPr>
              <a:t>printArray( charArray ); // pass a Character array</a:t>
            </a:r>
            <a:endParaRPr/>
          </a:p>
          <a:p>
            <a:r>
              <a:rPr lang="en-IN" sz="900">
                <a:solidFill>
                  <a:srgbClr val="000000"/>
                </a:solidFill>
                <a:latin typeface="Arial"/>
                <a:ea typeface="Arial"/>
              </a:rPr>
              <a:t>    </a:t>
            </a:r>
            <a:r>
              <a:rPr lang="en-IN" sz="900">
                <a:solidFill>
                  <a:srgbClr val="000000"/>
                </a:solidFill>
                <a:latin typeface="Arial"/>
                <a:ea typeface="Arial"/>
              </a:rPr>
              <a:t>} </a:t>
            </a:r>
            <a:endParaRPr/>
          </a:p>
          <a:p>
            <a:pPr>
              <a:lnSpc>
                <a:spcPct val="115000"/>
              </a:lnSpc>
            </a:pPr>
            <a:r>
              <a:rPr lang="en-IN" sz="900">
                <a:solidFill>
                  <a:srgbClr val="000000"/>
                </a:solidFill>
                <a:latin typeface="Arial"/>
                <a:ea typeface="Arial"/>
              </a:rPr>
              <a:t>}</a:t>
            </a:r>
            <a:endParaRPr/>
          </a:p>
          <a:p>
            <a:pPr>
              <a:lnSpc>
                <a:spcPct val="100000"/>
              </a:lnSpc>
            </a:pP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CustomShape 1"/>
          <p:cNvSpPr/>
          <p:nvPr/>
        </p:nvSpPr>
        <p:spPr>
          <a:xfrm>
            <a:off x="457200" y="274680"/>
            <a:ext cx="8228520" cy="1141920"/>
          </a:xfrm>
          <a:prstGeom prst="rect">
            <a:avLst/>
          </a:prstGeom>
        </p:spPr>
        <p:txBody>
          <a:bodyPr anchor="b" bIns="91440" lIns="90000" rIns="90000" tIns="91440"/>
          <a:p>
            <a:pPr>
              <a:lnSpc>
                <a:spcPct val="100000"/>
              </a:lnSpc>
            </a:pPr>
            <a:r>
              <a:rPr b="1" lang="en-IN" sz="3600">
                <a:solidFill>
                  <a:srgbClr val="000000"/>
                </a:solidFill>
                <a:latin typeface="Arial"/>
                <a:ea typeface="Arial"/>
              </a:rPr>
              <a:t>WildCards</a:t>
            </a:r>
            <a:endParaRPr/>
          </a:p>
        </p:txBody>
      </p:sp>
      <p:sp>
        <p:nvSpPr>
          <p:cNvPr id="153" name="CustomShape 2"/>
          <p:cNvSpPr/>
          <p:nvPr/>
        </p:nvSpPr>
        <p:spPr>
          <a:xfrm>
            <a:off x="457200" y="1600200"/>
            <a:ext cx="8228520" cy="4966560"/>
          </a:xfrm>
          <a:prstGeom prst="rect">
            <a:avLst/>
          </a:prstGeom>
        </p:spPr>
        <p:txBody>
          <a:bodyPr bIns="91440" lIns="90000" rIns="90000" tIns="91440"/>
          <a:p>
            <a:r>
              <a:rPr lang="en-IN" sz="900">
                <a:solidFill>
                  <a:srgbClr val="000000"/>
                </a:solidFill>
                <a:latin typeface="Arial"/>
                <a:ea typeface="Arial"/>
              </a:rPr>
              <a:t>public abstract class Shape {</a:t>
            </a:r>
            <a:endParaRPr/>
          </a:p>
          <a:p>
            <a:r>
              <a:rPr lang="en-IN" sz="900">
                <a:solidFill>
                  <a:srgbClr val="000000"/>
                </a:solidFill>
                <a:latin typeface="Arial"/>
                <a:ea typeface="Arial"/>
              </a:rPr>
              <a:t>    </a:t>
            </a:r>
            <a:r>
              <a:rPr lang="en-IN" sz="900">
                <a:solidFill>
                  <a:srgbClr val="000000"/>
                </a:solidFill>
                <a:latin typeface="Arial"/>
                <a:ea typeface="Arial"/>
              </a:rPr>
              <a:t>public abstract void draw(Canvas c);</a:t>
            </a:r>
            <a:endParaRPr/>
          </a:p>
          <a:p>
            <a:r>
              <a:rPr lang="en-IN" sz="900">
                <a:solidFill>
                  <a:srgbClr val="000000"/>
                </a:solidFill>
                <a:latin typeface="Arial"/>
                <a:ea typeface="Arial"/>
              </a:rPr>
              <a:t>}</a:t>
            </a:r>
            <a:endParaRPr/>
          </a:p>
          <a:p>
            <a:endParaRPr/>
          </a:p>
          <a:p>
            <a:r>
              <a:rPr lang="en-IN" sz="900">
                <a:solidFill>
                  <a:srgbClr val="000000"/>
                </a:solidFill>
                <a:latin typeface="Arial"/>
                <a:ea typeface="Arial"/>
              </a:rPr>
              <a:t>public class Circle extends Shape {</a:t>
            </a:r>
            <a:endParaRPr/>
          </a:p>
          <a:p>
            <a:r>
              <a:rPr lang="en-IN" sz="900">
                <a:solidFill>
                  <a:srgbClr val="000000"/>
                </a:solidFill>
                <a:latin typeface="Arial"/>
                <a:ea typeface="Arial"/>
              </a:rPr>
              <a:t>    </a:t>
            </a:r>
            <a:r>
              <a:rPr lang="en-IN" sz="900">
                <a:solidFill>
                  <a:srgbClr val="000000"/>
                </a:solidFill>
                <a:latin typeface="Arial"/>
                <a:ea typeface="Arial"/>
              </a:rPr>
              <a:t>private int x, y, radius;</a:t>
            </a:r>
            <a:endParaRPr/>
          </a:p>
          <a:p>
            <a:r>
              <a:rPr lang="en-IN" sz="900">
                <a:solidFill>
                  <a:srgbClr val="000000"/>
                </a:solidFill>
                <a:latin typeface="Arial"/>
                <a:ea typeface="Arial"/>
              </a:rPr>
              <a:t>    </a:t>
            </a:r>
            <a:r>
              <a:rPr lang="en-IN" sz="900">
                <a:solidFill>
                  <a:srgbClr val="000000"/>
                </a:solidFill>
                <a:latin typeface="Arial"/>
                <a:ea typeface="Arial"/>
              </a:rPr>
              <a:t>public void draw(Canvas c) {</a:t>
            </a:r>
            <a:endParaRPr/>
          </a:p>
          <a:p>
            <a:r>
              <a:rPr lang="en-IN" sz="900">
                <a:solidFill>
                  <a:srgbClr val="000000"/>
                </a:solidFill>
                <a:latin typeface="Arial"/>
                <a:ea typeface="Arial"/>
              </a:rPr>
              <a:t>        </a:t>
            </a:r>
            <a:r>
              <a:rPr lang="en-IN" sz="900">
                <a:solidFill>
                  <a:srgbClr val="000000"/>
                </a:solidFill>
                <a:latin typeface="Arial"/>
                <a:ea typeface="Arial"/>
              </a:rPr>
              <a:t>...</a:t>
            </a:r>
            <a:endParaRPr/>
          </a:p>
          <a:p>
            <a:r>
              <a:rPr lang="en-IN" sz="900">
                <a:solidFill>
                  <a:srgbClr val="000000"/>
                </a:solidFill>
                <a:latin typeface="Arial"/>
                <a:ea typeface="Arial"/>
              </a:rPr>
              <a:t>    </a:t>
            </a:r>
            <a:r>
              <a:rPr lang="en-IN" sz="900">
                <a:solidFill>
                  <a:srgbClr val="000000"/>
                </a:solidFill>
                <a:latin typeface="Arial"/>
                <a:ea typeface="Arial"/>
              </a:rPr>
              <a:t>}</a:t>
            </a:r>
            <a:endParaRPr/>
          </a:p>
          <a:p>
            <a:r>
              <a:rPr lang="en-IN" sz="900">
                <a:solidFill>
                  <a:srgbClr val="000000"/>
                </a:solidFill>
                <a:latin typeface="Arial"/>
                <a:ea typeface="Arial"/>
              </a:rPr>
              <a:t>}</a:t>
            </a:r>
            <a:endParaRPr/>
          </a:p>
          <a:p>
            <a:endParaRPr/>
          </a:p>
          <a:p>
            <a:r>
              <a:rPr lang="en-IN" sz="900">
                <a:solidFill>
                  <a:srgbClr val="000000"/>
                </a:solidFill>
                <a:latin typeface="Arial"/>
                <a:ea typeface="Arial"/>
              </a:rPr>
              <a:t>public class Rectangle extends Shape {</a:t>
            </a:r>
            <a:endParaRPr/>
          </a:p>
          <a:p>
            <a:r>
              <a:rPr lang="en-IN" sz="900">
                <a:solidFill>
                  <a:srgbClr val="000000"/>
                </a:solidFill>
                <a:latin typeface="Arial"/>
                <a:ea typeface="Arial"/>
              </a:rPr>
              <a:t>    </a:t>
            </a:r>
            <a:r>
              <a:rPr lang="en-IN" sz="900">
                <a:solidFill>
                  <a:srgbClr val="000000"/>
                </a:solidFill>
                <a:latin typeface="Arial"/>
                <a:ea typeface="Arial"/>
              </a:rPr>
              <a:t>private int x, y, width, height;</a:t>
            </a:r>
            <a:endParaRPr/>
          </a:p>
          <a:p>
            <a:r>
              <a:rPr lang="en-IN" sz="900">
                <a:solidFill>
                  <a:srgbClr val="000000"/>
                </a:solidFill>
                <a:latin typeface="Arial"/>
                <a:ea typeface="Arial"/>
              </a:rPr>
              <a:t>    </a:t>
            </a:r>
            <a:r>
              <a:rPr lang="en-IN" sz="900">
                <a:solidFill>
                  <a:srgbClr val="000000"/>
                </a:solidFill>
                <a:latin typeface="Arial"/>
                <a:ea typeface="Arial"/>
              </a:rPr>
              <a:t>public void draw(Canvas c) {</a:t>
            </a:r>
            <a:endParaRPr/>
          </a:p>
          <a:p>
            <a:r>
              <a:rPr lang="en-IN" sz="900">
                <a:solidFill>
                  <a:srgbClr val="000000"/>
                </a:solidFill>
                <a:latin typeface="Arial"/>
                <a:ea typeface="Arial"/>
              </a:rPr>
              <a:t>        </a:t>
            </a:r>
            <a:r>
              <a:rPr lang="en-IN" sz="900">
                <a:solidFill>
                  <a:srgbClr val="000000"/>
                </a:solidFill>
                <a:latin typeface="Arial"/>
                <a:ea typeface="Arial"/>
              </a:rPr>
              <a:t>...</a:t>
            </a:r>
            <a:endParaRPr/>
          </a:p>
          <a:p>
            <a:r>
              <a:rPr lang="en-IN" sz="900">
                <a:solidFill>
                  <a:srgbClr val="000000"/>
                </a:solidFill>
                <a:latin typeface="Arial"/>
                <a:ea typeface="Arial"/>
              </a:rPr>
              <a:t>    </a:t>
            </a:r>
            <a:r>
              <a:rPr lang="en-IN" sz="900">
                <a:solidFill>
                  <a:srgbClr val="000000"/>
                </a:solidFill>
                <a:latin typeface="Arial"/>
                <a:ea typeface="Arial"/>
              </a:rPr>
              <a:t>}</a:t>
            </a:r>
            <a:endParaRPr/>
          </a:p>
          <a:p>
            <a:r>
              <a:rPr lang="en-IN" sz="900">
                <a:solidFill>
                  <a:srgbClr val="000000"/>
                </a:solidFill>
                <a:latin typeface="Arial"/>
                <a:ea typeface="Arial"/>
              </a:rPr>
              <a:t>}</a:t>
            </a:r>
            <a:endParaRPr/>
          </a:p>
          <a:p>
            <a:endParaRPr/>
          </a:p>
          <a:p>
            <a:r>
              <a:rPr lang="en-IN" sz="900">
                <a:solidFill>
                  <a:srgbClr val="000000"/>
                </a:solidFill>
                <a:latin typeface="Arial"/>
                <a:ea typeface="Arial"/>
              </a:rPr>
              <a:t>public class Canvas {</a:t>
            </a:r>
            <a:endParaRPr/>
          </a:p>
          <a:p>
            <a:r>
              <a:rPr lang="en-IN" sz="900">
                <a:solidFill>
                  <a:srgbClr val="000000"/>
                </a:solidFill>
                <a:latin typeface="Arial"/>
                <a:ea typeface="Arial"/>
              </a:rPr>
              <a:t>    </a:t>
            </a:r>
            <a:r>
              <a:rPr lang="en-IN" sz="900">
                <a:solidFill>
                  <a:srgbClr val="000000"/>
                </a:solidFill>
                <a:latin typeface="Arial"/>
                <a:ea typeface="Arial"/>
              </a:rPr>
              <a:t>public void draw(Shape s) {</a:t>
            </a:r>
            <a:endParaRPr/>
          </a:p>
          <a:p>
            <a:r>
              <a:rPr lang="en-IN" sz="900">
                <a:solidFill>
                  <a:srgbClr val="000000"/>
                </a:solidFill>
                <a:latin typeface="Arial"/>
                <a:ea typeface="Arial"/>
              </a:rPr>
              <a:t>        </a:t>
            </a:r>
            <a:r>
              <a:rPr lang="en-IN" sz="900">
                <a:solidFill>
                  <a:srgbClr val="000000"/>
                </a:solidFill>
                <a:latin typeface="Arial"/>
                <a:ea typeface="Arial"/>
              </a:rPr>
              <a:t>s.draw(this);</a:t>
            </a:r>
            <a:endParaRPr/>
          </a:p>
          <a:p>
            <a:r>
              <a:rPr lang="en-IN" sz="900">
                <a:solidFill>
                  <a:srgbClr val="000000"/>
                </a:solidFill>
                <a:latin typeface="Arial"/>
                <a:ea typeface="Arial"/>
              </a:rPr>
              <a:t>   </a:t>
            </a:r>
            <a:r>
              <a:rPr lang="en-IN" sz="900">
                <a:solidFill>
                  <a:srgbClr val="000000"/>
                </a:solidFill>
                <a:latin typeface="Arial"/>
                <a:ea typeface="Arial"/>
              </a:rPr>
              <a:t>}</a:t>
            </a:r>
            <a:endParaRPr/>
          </a:p>
          <a:p>
            <a:endParaRPr/>
          </a:p>
          <a:p>
            <a:r>
              <a:rPr lang="en-IN" sz="900">
                <a:solidFill>
                  <a:srgbClr val="000000"/>
                </a:solidFill>
                <a:latin typeface="Arial"/>
                <a:ea typeface="Arial"/>
              </a:rPr>
              <a:t>   </a:t>
            </a:r>
            <a:r>
              <a:rPr lang="en-IN" sz="900">
                <a:solidFill>
                  <a:srgbClr val="000000"/>
                </a:solidFill>
                <a:latin typeface="Arial"/>
                <a:ea typeface="Arial"/>
              </a:rPr>
              <a:t>// Using WildCards</a:t>
            </a:r>
            <a:endParaRPr/>
          </a:p>
          <a:p>
            <a:endParaRPr/>
          </a:p>
          <a:p>
            <a:r>
              <a:rPr lang="en-IN" sz="900">
                <a:solidFill>
                  <a:srgbClr val="000000"/>
                </a:solidFill>
                <a:latin typeface="Arial"/>
                <a:ea typeface="Arial"/>
              </a:rPr>
              <a:t>   </a:t>
            </a:r>
            <a:r>
              <a:rPr lang="en-IN" sz="900">
                <a:solidFill>
                  <a:srgbClr val="000000"/>
                </a:solidFill>
                <a:latin typeface="Arial"/>
                <a:ea typeface="Arial"/>
              </a:rPr>
              <a:t>public void drawAll(List&lt;? extends Shape&gt; shapes) {</a:t>
            </a:r>
            <a:endParaRPr/>
          </a:p>
          <a:p>
            <a:r>
              <a:rPr lang="en-IN" sz="900">
                <a:solidFill>
                  <a:srgbClr val="000000"/>
                </a:solidFill>
                <a:latin typeface="Arial"/>
                <a:ea typeface="Arial"/>
              </a:rPr>
              <a:t>    </a:t>
            </a:r>
            <a:r>
              <a:rPr lang="en-IN" sz="900">
                <a:solidFill>
                  <a:srgbClr val="000000"/>
                </a:solidFill>
                <a:latin typeface="Arial"/>
                <a:ea typeface="Arial"/>
              </a:rPr>
              <a:t>...// do something</a:t>
            </a:r>
            <a:endParaRPr/>
          </a:p>
          <a:p>
            <a:r>
              <a:rPr lang="en-IN" sz="900">
                <a:solidFill>
                  <a:srgbClr val="000000"/>
                </a:solidFill>
                <a:latin typeface="Arial"/>
                <a:ea typeface="Arial"/>
              </a:rPr>
              <a:t>   </a:t>
            </a:r>
            <a:r>
              <a:rPr lang="en-IN" sz="900">
                <a:solidFill>
                  <a:srgbClr val="000000"/>
                </a:solidFill>
                <a:latin typeface="Arial"/>
                <a:ea typeface="Arial"/>
              </a:rPr>
              <a:t>}</a:t>
            </a:r>
            <a:endParaRPr/>
          </a:p>
          <a:p>
            <a:endParaRPr/>
          </a:p>
          <a:p>
            <a:r>
              <a:rPr lang="en-IN" sz="900">
                <a:solidFill>
                  <a:srgbClr val="000000"/>
                </a:solidFill>
                <a:latin typeface="Arial"/>
                <a:ea typeface="Arial"/>
              </a:rPr>
              <a:t>}</a:t>
            </a:r>
            <a:endParaRPr/>
          </a:p>
        </p:txBody>
      </p:sp>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CustomShape 1"/>
          <p:cNvSpPr/>
          <p:nvPr/>
        </p:nvSpPr>
        <p:spPr>
          <a:xfrm>
            <a:off x="457200" y="274680"/>
            <a:ext cx="8228520" cy="1141920"/>
          </a:xfrm>
          <a:prstGeom prst="rect">
            <a:avLst/>
          </a:prstGeom>
        </p:spPr>
        <p:txBody>
          <a:bodyPr anchor="b" bIns="91440" lIns="90000" rIns="90000" tIns="91440"/>
          <a:p>
            <a:pPr>
              <a:lnSpc>
                <a:spcPct val="100000"/>
              </a:lnSpc>
            </a:pPr>
            <a:r>
              <a:rPr b="1" lang="en-IN" sz="3600">
                <a:solidFill>
                  <a:srgbClr val="000000"/>
                </a:solidFill>
                <a:latin typeface="Arial"/>
                <a:ea typeface="Arial"/>
              </a:rPr>
              <a:t>Assignment</a:t>
            </a:r>
            <a:r>
              <a:rPr b="1" lang="en-IN" sz="3600">
                <a:solidFill>
                  <a:srgbClr val="000000"/>
                </a:solidFill>
                <a:latin typeface="Arial"/>
                <a:ea typeface="Arial"/>
              </a:rPr>
              <a:t>	</a:t>
            </a:r>
            <a:endParaRPr/>
          </a:p>
        </p:txBody>
      </p:sp>
      <p:sp>
        <p:nvSpPr>
          <p:cNvPr id="155" name="CustomShape 2"/>
          <p:cNvSpPr/>
          <p:nvPr/>
        </p:nvSpPr>
        <p:spPr>
          <a:xfrm>
            <a:off x="457200" y="1600200"/>
            <a:ext cx="8228520" cy="4966560"/>
          </a:xfrm>
          <a:prstGeom prst="rect">
            <a:avLst/>
          </a:prstGeom>
        </p:spPr>
        <p:txBody>
          <a:bodyPr bIns="91440" lIns="90000" rIns="90000" tIns="91440"/>
          <a:p>
            <a:r>
              <a:rPr lang="en-IN" sz="1400">
                <a:solidFill>
                  <a:srgbClr val="000000"/>
                </a:solidFill>
                <a:latin typeface="Arial"/>
                <a:ea typeface="Arial"/>
              </a:rPr>
              <a:t>1. Write a Program to traverse Array List and HashMap</a:t>
            </a:r>
            <a:endParaRPr/>
          </a:p>
          <a:p>
            <a:endParaRPr/>
          </a:p>
          <a:p>
            <a:r>
              <a:rPr lang="en-IN" sz="1400">
                <a:solidFill>
                  <a:srgbClr val="000000"/>
                </a:solidFill>
                <a:latin typeface="Arial"/>
                <a:ea typeface="Arial"/>
              </a:rPr>
              <a:t>2. Write a Program to remove duplicates from the String “I came I Saw I conquered I went”.</a:t>
            </a:r>
            <a:endParaRPr/>
          </a:p>
        </p:txBody>
      </p:sp>
    </p:spTree>
  </p:cSld>
  <p:timing>
    <p:tnLst>
      <p:par>
        <p:cTn dur="indefinite" id="7" nodeType="tmRoot" restart="never">
          <p:childTnLst>
            <p:seq>
              <p:cTn id="8" nodeType="mainSeq">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a:off x="457200" y="274680"/>
            <a:ext cx="8228520" cy="1141920"/>
          </a:xfrm>
          <a:prstGeom prst="rect">
            <a:avLst/>
          </a:prstGeom>
        </p:spPr>
        <p:txBody>
          <a:bodyPr anchor="b" bIns="91440" lIns="90000" rIns="90000" tIns="91440"/>
          <a:p>
            <a:pPr>
              <a:lnSpc>
                <a:spcPct val="100000"/>
              </a:lnSpc>
            </a:pPr>
            <a:r>
              <a:rPr b="1" lang="en-IN" sz="3600">
                <a:solidFill>
                  <a:srgbClr val="000000"/>
                </a:solidFill>
                <a:latin typeface="Arial"/>
                <a:ea typeface="Arial"/>
              </a:rPr>
              <a:t>Summary</a:t>
            </a:r>
            <a:endParaRPr/>
          </a:p>
        </p:txBody>
      </p:sp>
      <p:sp>
        <p:nvSpPr>
          <p:cNvPr id="157" name="CustomShape 2"/>
          <p:cNvSpPr/>
          <p:nvPr/>
        </p:nvSpPr>
        <p:spPr>
          <a:xfrm>
            <a:off x="457200" y="1600200"/>
            <a:ext cx="8228520" cy="4966560"/>
          </a:xfrm>
          <a:prstGeom prst="rect">
            <a:avLst/>
          </a:prstGeom>
        </p:spPr>
        <p:txBody>
          <a:bodyPr bIns="91440" lIns="90000" rIns="90000" tIns="91440"/>
          <a:p>
            <a:pPr>
              <a:lnSpc>
                <a:spcPct val="100000"/>
              </a:lnSpc>
              <a:buFont typeface="Arial"/>
              <a:buChar char="●"/>
            </a:pPr>
            <a:r>
              <a:rPr lang="en-IN">
                <a:solidFill>
                  <a:srgbClr val="000000"/>
                </a:solidFill>
                <a:latin typeface="Arial"/>
                <a:ea typeface="Arial"/>
              </a:rPr>
              <a:t>Generics along with the collection framework allow us to write reusable and clean code while reducing programmers headache.</a:t>
            </a:r>
            <a:endParaRPr/>
          </a:p>
          <a:p>
            <a:pPr>
              <a:lnSpc>
                <a:spcPct val="100000"/>
              </a:lnSpc>
              <a:buFont typeface="Arial"/>
              <a:buChar char="●"/>
            </a:pPr>
            <a:r>
              <a:rPr lang="en-IN">
                <a:solidFill>
                  <a:srgbClr val="000000"/>
                </a:solidFill>
                <a:latin typeface="Arial"/>
                <a:ea typeface="Arial"/>
              </a:rPr>
              <a:t>A very powerful part of Java that is vastly used.</a:t>
            </a:r>
            <a:endParaRPr/>
          </a:p>
          <a:p>
            <a:pPr>
              <a:lnSpc>
                <a:spcPct val="100000"/>
              </a:lnSpc>
              <a:buFont typeface="Arial"/>
              <a:buChar char="●"/>
            </a:pPr>
            <a:r>
              <a:rPr lang="en-IN">
                <a:solidFill>
                  <a:srgbClr val="000000"/>
                </a:solidFill>
                <a:latin typeface="Arial"/>
                <a:ea typeface="Arial"/>
              </a:rPr>
              <a:t>Take care of overriding the equals() and hashCode() methods of every class you define to best leverage this awesome functionality.</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457200" y="274680"/>
            <a:ext cx="8228520" cy="1141920"/>
          </a:xfrm>
          <a:prstGeom prst="rect">
            <a:avLst/>
          </a:prstGeom>
        </p:spPr>
        <p:txBody>
          <a:bodyPr anchor="b" bIns="91440" lIns="90000" rIns="90000" tIns="91440"/>
          <a:p>
            <a:pPr>
              <a:lnSpc>
                <a:spcPct val="100000"/>
              </a:lnSpc>
            </a:pPr>
            <a:r>
              <a:rPr b="1" lang="en-IN" sz="3600">
                <a:solidFill>
                  <a:srgbClr val="000000"/>
                </a:solidFill>
                <a:latin typeface="Arial"/>
                <a:ea typeface="Arial"/>
              </a:rPr>
              <a:t>What is Collection?</a:t>
            </a:r>
            <a:endParaRPr/>
          </a:p>
        </p:txBody>
      </p:sp>
      <p:sp>
        <p:nvSpPr>
          <p:cNvPr id="112" name="CustomShape 2"/>
          <p:cNvSpPr/>
          <p:nvPr/>
        </p:nvSpPr>
        <p:spPr>
          <a:xfrm>
            <a:off x="457200" y="1600200"/>
            <a:ext cx="8228520" cy="4966560"/>
          </a:xfrm>
          <a:prstGeom prst="rect">
            <a:avLst/>
          </a:prstGeom>
        </p:spPr>
        <p:txBody>
          <a:bodyPr bIns="91440" lIns="90000" rIns="90000" tIns="91440"/>
          <a:p>
            <a:pPr>
              <a:lnSpc>
                <a:spcPct val="100000"/>
              </a:lnSpc>
              <a:buSzPct val="166000"/>
              <a:buFont typeface="Arial"/>
              <a:buChar char="●"/>
            </a:pPr>
            <a:r>
              <a:rPr lang="en-IN">
                <a:solidFill>
                  <a:srgbClr val="000000"/>
                </a:solidFill>
                <a:latin typeface="Arial"/>
                <a:ea typeface="Arial"/>
              </a:rPr>
              <a:t>Used to store and manipulate large data sets of similar datatypes</a:t>
            </a:r>
            <a:endParaRPr/>
          </a:p>
          <a:p>
            <a:pPr algn="just">
              <a:lnSpc>
                <a:spcPct val="115000"/>
              </a:lnSpc>
              <a:buSzPct val="166000"/>
              <a:buFont typeface="Arial"/>
              <a:buChar char="●"/>
            </a:pPr>
            <a:r>
              <a:rPr lang="en-IN">
                <a:solidFill>
                  <a:srgbClr val="000000"/>
                </a:solidFill>
                <a:latin typeface="Arial"/>
                <a:ea typeface="Arial"/>
              </a:rPr>
              <a:t>Prior to Java 2, Java provided ad hoc classes such as Dictionary, Vector, Stack, and Properties to achieve this functionality but they lacked a unifying theme.</a:t>
            </a:r>
            <a:endParaRPr/>
          </a:p>
          <a:p>
            <a:pPr algn="just">
              <a:lnSpc>
                <a:spcPct val="115000"/>
              </a:lnSpc>
              <a:buSzPct val="166000"/>
              <a:buFont typeface="Arial"/>
              <a:buChar char="●"/>
            </a:pPr>
            <a:r>
              <a:rPr lang="en-IN">
                <a:solidFill>
                  <a:srgbClr val="000000"/>
                </a:solidFill>
                <a:latin typeface="Arial"/>
                <a:ea typeface="Arial"/>
              </a:rPr>
              <a:t>Contain the following</a:t>
            </a:r>
            <a:endParaRPr/>
          </a:p>
          <a:p>
            <a:pPr algn="just" lvl="1">
              <a:lnSpc>
                <a:spcPct val="115000"/>
              </a:lnSpc>
              <a:buSzPct val="133000"/>
              <a:buFont typeface="Courier New"/>
              <a:buChar char="o"/>
            </a:pPr>
            <a:r>
              <a:rPr lang="en-IN">
                <a:solidFill>
                  <a:srgbClr val="000000"/>
                </a:solidFill>
                <a:latin typeface="Arial"/>
                <a:ea typeface="Arial"/>
              </a:rPr>
              <a:t>Interfaces</a:t>
            </a:r>
            <a:endParaRPr/>
          </a:p>
          <a:p>
            <a:pPr algn="just" lvl="1">
              <a:lnSpc>
                <a:spcPct val="115000"/>
              </a:lnSpc>
              <a:buSzPct val="133000"/>
              <a:buFont typeface="Courier New"/>
              <a:buChar char="o"/>
            </a:pPr>
            <a:r>
              <a:rPr lang="en-IN">
                <a:solidFill>
                  <a:srgbClr val="000000"/>
                </a:solidFill>
                <a:latin typeface="Arial"/>
                <a:ea typeface="Arial"/>
              </a:rPr>
              <a:t>Implementations</a:t>
            </a:r>
            <a:endParaRPr/>
          </a:p>
          <a:p>
            <a:pPr algn="just" lvl="1">
              <a:lnSpc>
                <a:spcPct val="115000"/>
              </a:lnSpc>
              <a:buSzPct val="133000"/>
              <a:buFont typeface="Courier New"/>
              <a:buChar char="o"/>
            </a:pPr>
            <a:r>
              <a:rPr lang="en-IN">
                <a:solidFill>
                  <a:srgbClr val="000000"/>
                </a:solidFill>
                <a:latin typeface="Arial"/>
                <a:ea typeface="Arial"/>
              </a:rPr>
              <a:t>Algorithms</a:t>
            </a:r>
            <a:endParaRPr/>
          </a:p>
          <a:p>
            <a:pPr algn="just">
              <a:lnSpc>
                <a:spcPct val="115000"/>
              </a:lnSpc>
            </a:pPr>
            <a:r>
              <a:rPr lang="en-IN">
                <a:solidFill>
                  <a:srgbClr val="000000"/>
                </a:solidFill>
                <a:latin typeface="Arial"/>
                <a:ea typeface="Arial"/>
              </a:rPr>
              <a:t>	</a:t>
            </a:r>
            <a:endParaRPr/>
          </a:p>
          <a:p>
            <a:pPr algn="just">
              <a:lnSpc>
                <a:spcPct val="115000"/>
              </a:lnSpc>
            </a:pPr>
            <a:endParaRPr/>
          </a:p>
          <a:p>
            <a:pPr algn="just">
              <a:lnSpc>
                <a:spcPct val="115000"/>
              </a:lnSpc>
            </a:pPr>
            <a:endParaRPr/>
          </a:p>
          <a:p>
            <a:pPr>
              <a:lnSpc>
                <a:spcPct val="100000"/>
              </a:lnSpc>
            </a:pPr>
            <a:endParaRPr/>
          </a:p>
          <a:p>
            <a:pPr>
              <a:lnSpc>
                <a:spcPct val="100000"/>
              </a:lnSpc>
            </a:pPr>
            <a:endParaRPr/>
          </a:p>
          <a:p>
            <a:pPr>
              <a:lnSpc>
                <a:spcPct val="100000"/>
              </a:lnSpc>
            </a:pP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CustomShape 1"/>
          <p:cNvSpPr/>
          <p:nvPr/>
        </p:nvSpPr>
        <p:spPr>
          <a:xfrm>
            <a:off x="457200" y="274680"/>
            <a:ext cx="8228520" cy="1141920"/>
          </a:xfrm>
          <a:prstGeom prst="rect">
            <a:avLst/>
          </a:prstGeom>
        </p:spPr>
        <p:txBody>
          <a:bodyPr anchor="b" bIns="91440" lIns="90000" rIns="90000" tIns="91440"/>
          <a:p>
            <a:pPr>
              <a:lnSpc>
                <a:spcPct val="100000"/>
              </a:lnSpc>
            </a:pPr>
            <a:r>
              <a:rPr b="1" lang="en-IN" sz="3600">
                <a:solidFill>
                  <a:srgbClr val="000000"/>
                </a:solidFill>
                <a:latin typeface="Arial"/>
                <a:ea typeface="Arial"/>
              </a:rPr>
              <a:t>Interfaces in collections</a:t>
            </a:r>
            <a:endParaRPr/>
          </a:p>
        </p:txBody>
      </p:sp>
      <p:sp>
        <p:nvSpPr>
          <p:cNvPr id="114" name="CustomShape 2"/>
          <p:cNvSpPr/>
          <p:nvPr/>
        </p:nvSpPr>
        <p:spPr>
          <a:xfrm>
            <a:off x="457200" y="1600200"/>
            <a:ext cx="8228520" cy="4966560"/>
          </a:xfrm>
          <a:prstGeom prst="rect">
            <a:avLst/>
          </a:prstGeom>
        </p:spPr>
      </p:sp>
      <p:pic>
        <p:nvPicPr>
          <p:cNvPr descr="" id="115" name="Shape 37"/>
          <p:cNvPicPr/>
          <p:nvPr/>
        </p:nvPicPr>
        <p:blipFill>
          <a:blip r:embed="rId1"/>
          <a:stretch>
            <a:fillRect/>
          </a:stretch>
        </p:blipFill>
        <p:spPr>
          <a:xfrm>
            <a:off x="758880" y="2663280"/>
            <a:ext cx="6208560" cy="2851920"/>
          </a:xfrm>
          <a:prstGeom prst="rect">
            <a:avLst/>
          </a:prstGeom>
        </p:spPr>
      </p:pic>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457200" y="274680"/>
            <a:ext cx="8228520" cy="1141920"/>
          </a:xfrm>
          <a:prstGeom prst="rect">
            <a:avLst/>
          </a:prstGeom>
        </p:spPr>
        <p:txBody>
          <a:bodyPr anchor="b" bIns="91440" lIns="90000" rIns="90000" tIns="91440"/>
          <a:p>
            <a:pPr>
              <a:lnSpc>
                <a:spcPct val="100000"/>
              </a:lnSpc>
            </a:pPr>
            <a:r>
              <a:rPr b="1" lang="en-IN" sz="3600">
                <a:solidFill>
                  <a:srgbClr val="000000"/>
                </a:solidFill>
                <a:latin typeface="Arial"/>
                <a:ea typeface="Arial"/>
              </a:rPr>
              <a:t>Implementation in collections</a:t>
            </a:r>
            <a:endParaRPr/>
          </a:p>
        </p:txBody>
      </p:sp>
      <p:sp>
        <p:nvSpPr>
          <p:cNvPr id="117" name="CustomShape 2"/>
          <p:cNvSpPr/>
          <p:nvPr/>
        </p:nvSpPr>
        <p:spPr>
          <a:xfrm>
            <a:off x="287280" y="1577520"/>
            <a:ext cx="8228520" cy="4966560"/>
          </a:xfrm>
          <a:prstGeom prst="rect">
            <a:avLst/>
          </a:prstGeom>
        </p:spPr>
        <p:txBody>
          <a:bodyPr bIns="91440" lIns="90000" rIns="90000" tIns="91440"/>
          <a:p>
            <a:pPr>
              <a:lnSpc>
                <a:spcPct val="115000"/>
              </a:lnSpc>
            </a:pPr>
            <a:endParaRPr/>
          </a:p>
          <a:p>
            <a:pPr>
              <a:lnSpc>
                <a:spcPct val="115000"/>
              </a:lnSpc>
            </a:pPr>
            <a:r>
              <a:rPr b="1" lang="en-IN" sz="1200">
                <a:solidFill>
                  <a:srgbClr val="000000"/>
                </a:solidFill>
                <a:latin typeface="Arial"/>
                <a:ea typeface="Arial"/>
              </a:rPr>
              <a:t>LinkedList</a:t>
            </a:r>
            <a:r>
              <a:rPr lang="en-IN" sz="1200">
                <a:solidFill>
                  <a:srgbClr val="000000"/>
                </a:solidFill>
                <a:latin typeface="Arial"/>
                <a:ea typeface="Arial"/>
              </a:rPr>
              <a:t> </a:t>
            </a:r>
            <a:endParaRPr/>
          </a:p>
          <a:p>
            <a:pPr>
              <a:lnSpc>
                <a:spcPct val="115000"/>
              </a:lnSpc>
            </a:pPr>
            <a:r>
              <a:rPr lang="en-IN" sz="1200">
                <a:solidFill>
                  <a:srgbClr val="000000"/>
                </a:solidFill>
                <a:latin typeface="Arial"/>
                <a:ea typeface="Arial"/>
              </a:rPr>
              <a:t>Implements a linked list by extending AbstractSequentialList.</a:t>
            </a:r>
            <a:endParaRPr/>
          </a:p>
          <a:p>
            <a:pPr>
              <a:lnSpc>
                <a:spcPct val="115000"/>
              </a:lnSpc>
            </a:pPr>
            <a:r>
              <a:rPr b="1" lang="en-IN" sz="1200">
                <a:solidFill>
                  <a:srgbClr val="000000"/>
                </a:solidFill>
                <a:latin typeface="Arial"/>
                <a:ea typeface="Arial"/>
              </a:rPr>
              <a:t>ArrayList </a:t>
            </a:r>
            <a:endParaRPr/>
          </a:p>
          <a:p>
            <a:pPr>
              <a:lnSpc>
                <a:spcPct val="115000"/>
              </a:lnSpc>
            </a:pPr>
            <a:r>
              <a:rPr lang="en-IN" sz="1200">
                <a:solidFill>
                  <a:srgbClr val="000000"/>
                </a:solidFill>
                <a:latin typeface="Arial"/>
                <a:ea typeface="Arial"/>
              </a:rPr>
              <a:t>Implements a dynamic array by extending AbstractList.</a:t>
            </a:r>
            <a:endParaRPr/>
          </a:p>
          <a:p>
            <a:pPr>
              <a:lnSpc>
                <a:spcPct val="115000"/>
              </a:lnSpc>
            </a:pPr>
            <a:r>
              <a:rPr b="1" lang="en-IN" sz="1200">
                <a:solidFill>
                  <a:srgbClr val="000000"/>
                </a:solidFill>
                <a:latin typeface="Arial"/>
                <a:ea typeface="Arial"/>
              </a:rPr>
              <a:t>HashSet </a:t>
            </a:r>
            <a:endParaRPr/>
          </a:p>
          <a:p>
            <a:pPr>
              <a:lnSpc>
                <a:spcPct val="115000"/>
              </a:lnSpc>
            </a:pPr>
            <a:r>
              <a:rPr lang="en-IN" sz="1200">
                <a:solidFill>
                  <a:srgbClr val="000000"/>
                </a:solidFill>
                <a:latin typeface="Arial"/>
                <a:ea typeface="Arial"/>
              </a:rPr>
              <a:t>Extends AbstractSet for use with a hash table.</a:t>
            </a:r>
            <a:endParaRPr/>
          </a:p>
          <a:p>
            <a:pPr>
              <a:lnSpc>
                <a:spcPct val="115000"/>
              </a:lnSpc>
            </a:pPr>
            <a:r>
              <a:rPr b="1" lang="en-IN" sz="1200">
                <a:solidFill>
                  <a:srgbClr val="000000"/>
                </a:solidFill>
                <a:latin typeface="Arial"/>
                <a:ea typeface="Arial"/>
              </a:rPr>
              <a:t>HashMap </a:t>
            </a:r>
            <a:endParaRPr/>
          </a:p>
          <a:p>
            <a:pPr>
              <a:lnSpc>
                <a:spcPct val="115000"/>
              </a:lnSpc>
            </a:pPr>
            <a:r>
              <a:rPr lang="en-IN" sz="1200">
                <a:solidFill>
                  <a:srgbClr val="000000"/>
                </a:solidFill>
                <a:latin typeface="Arial"/>
                <a:ea typeface="Arial"/>
              </a:rPr>
              <a:t>Extends AbstractMap to use a hash table.</a:t>
            </a:r>
            <a:endParaRPr/>
          </a:p>
          <a:p>
            <a:pPr>
              <a:lnSpc>
                <a:spcPct val="115000"/>
              </a:lnSpc>
            </a:pPr>
            <a:r>
              <a:rPr b="1" lang="en-IN" sz="1200">
                <a:solidFill>
                  <a:srgbClr val="000000"/>
                </a:solidFill>
                <a:latin typeface="Arial"/>
                <a:ea typeface="Arial"/>
              </a:rPr>
              <a:t>LinkedHashSet </a:t>
            </a:r>
            <a:endParaRPr/>
          </a:p>
          <a:p>
            <a:pPr>
              <a:lnSpc>
                <a:spcPct val="115000"/>
              </a:lnSpc>
            </a:pPr>
            <a:r>
              <a:rPr lang="en-IN" sz="1200">
                <a:solidFill>
                  <a:srgbClr val="000000"/>
                </a:solidFill>
                <a:latin typeface="Arial"/>
                <a:ea typeface="Arial"/>
              </a:rPr>
              <a:t>Extends HashSet to allow insertion-order iterations.</a:t>
            </a:r>
            <a:endParaRPr/>
          </a:p>
          <a:p>
            <a:pPr>
              <a:lnSpc>
                <a:spcPct val="115000"/>
              </a:lnSpc>
            </a:pPr>
            <a:r>
              <a:rPr b="1" lang="en-IN" sz="1200">
                <a:solidFill>
                  <a:srgbClr val="000000"/>
                </a:solidFill>
                <a:latin typeface="Arial"/>
                <a:ea typeface="Arial"/>
              </a:rPr>
              <a:t>TreeMap </a:t>
            </a:r>
            <a:endParaRPr/>
          </a:p>
          <a:p>
            <a:pPr>
              <a:lnSpc>
                <a:spcPct val="115000"/>
              </a:lnSpc>
            </a:pPr>
            <a:r>
              <a:rPr lang="en-IN" sz="1200">
                <a:solidFill>
                  <a:srgbClr val="000000"/>
                </a:solidFill>
                <a:latin typeface="Arial"/>
                <a:ea typeface="Arial"/>
              </a:rPr>
              <a:t>Extends AbstractMap to use a tree.</a:t>
            </a:r>
            <a:endParaRPr/>
          </a:p>
          <a:p>
            <a:pPr>
              <a:lnSpc>
                <a:spcPct val="115000"/>
              </a:lnSpc>
            </a:pPr>
            <a:r>
              <a:rPr b="1" lang="en-IN" sz="1200">
                <a:solidFill>
                  <a:srgbClr val="000000"/>
                </a:solidFill>
                <a:latin typeface="Arial"/>
                <a:ea typeface="Arial"/>
              </a:rPr>
              <a:t>WeakHashMap </a:t>
            </a:r>
            <a:endParaRPr/>
          </a:p>
          <a:p>
            <a:pPr>
              <a:lnSpc>
                <a:spcPct val="115000"/>
              </a:lnSpc>
            </a:pPr>
            <a:r>
              <a:rPr lang="en-IN" sz="1200">
                <a:solidFill>
                  <a:srgbClr val="000000"/>
                </a:solidFill>
                <a:latin typeface="Arial"/>
                <a:ea typeface="Arial"/>
              </a:rPr>
              <a:t>Extends AbstractMap to use a hash table with weak keys.</a:t>
            </a:r>
            <a:endParaRPr/>
          </a:p>
          <a:p>
            <a:pPr>
              <a:lnSpc>
                <a:spcPct val="115000"/>
              </a:lnSpc>
            </a:pPr>
            <a:r>
              <a:rPr b="1" lang="en-IN" sz="1200">
                <a:solidFill>
                  <a:srgbClr val="000000"/>
                </a:solidFill>
                <a:latin typeface="Arial"/>
                <a:ea typeface="Arial"/>
              </a:rPr>
              <a:t>LinkedHashMap</a:t>
            </a:r>
            <a:r>
              <a:rPr lang="en-IN" sz="1200">
                <a:solidFill>
                  <a:srgbClr val="000000"/>
                </a:solidFill>
                <a:latin typeface="Arial"/>
                <a:ea typeface="Arial"/>
              </a:rPr>
              <a:t> </a:t>
            </a:r>
            <a:endParaRPr/>
          </a:p>
          <a:p>
            <a:pPr>
              <a:lnSpc>
                <a:spcPct val="115000"/>
              </a:lnSpc>
            </a:pPr>
            <a:r>
              <a:rPr lang="en-IN" sz="1200">
                <a:solidFill>
                  <a:srgbClr val="000000"/>
                </a:solidFill>
                <a:latin typeface="Arial"/>
                <a:ea typeface="Arial"/>
              </a:rPr>
              <a:t>Extends HashMap to allow insertion-order iterations.</a:t>
            </a:r>
            <a:endParaRPr/>
          </a:p>
          <a:p>
            <a:pPr>
              <a:lnSpc>
                <a:spcPct val="115000"/>
              </a:lnSpc>
            </a:pPr>
            <a:r>
              <a:rPr b="1" lang="en-IN" sz="1200">
                <a:solidFill>
                  <a:srgbClr val="000000"/>
                </a:solidFill>
                <a:latin typeface="Arial"/>
                <a:ea typeface="Arial"/>
              </a:rPr>
              <a:t>IdentityHashMap</a:t>
            </a:r>
            <a:r>
              <a:rPr lang="en-IN" sz="1200">
                <a:solidFill>
                  <a:srgbClr val="000000"/>
                </a:solidFill>
                <a:latin typeface="Arial"/>
                <a:ea typeface="Arial"/>
              </a:rPr>
              <a:t> </a:t>
            </a:r>
            <a:endParaRPr/>
          </a:p>
          <a:p>
            <a:pPr>
              <a:lnSpc>
                <a:spcPct val="115000"/>
              </a:lnSpc>
            </a:pPr>
            <a:r>
              <a:rPr lang="en-IN" sz="1200">
                <a:solidFill>
                  <a:srgbClr val="000000"/>
                </a:solidFill>
                <a:latin typeface="Arial"/>
                <a:ea typeface="Arial"/>
              </a:rPr>
              <a:t>Extends AbstractMap and uses reference equality when comparing documents.</a:t>
            </a:r>
            <a:endParaRPr/>
          </a:p>
          <a:p>
            <a:pPr>
              <a:lnSpc>
                <a:spcPct val="100000"/>
              </a:lnSpc>
            </a:pP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457200" y="274680"/>
            <a:ext cx="8228520" cy="1141920"/>
          </a:xfrm>
          <a:prstGeom prst="rect">
            <a:avLst/>
          </a:prstGeom>
        </p:spPr>
        <p:txBody>
          <a:bodyPr anchor="b" bIns="91440" lIns="90000" rIns="90000" tIns="91440"/>
          <a:p>
            <a:pPr>
              <a:lnSpc>
                <a:spcPct val="100000"/>
              </a:lnSpc>
            </a:pPr>
            <a:r>
              <a:rPr b="1" lang="en-IN" sz="3600">
                <a:solidFill>
                  <a:srgbClr val="000000"/>
                </a:solidFill>
                <a:latin typeface="Arial"/>
                <a:ea typeface="Arial"/>
              </a:rPr>
              <a:t>Implementations (Contd..)</a:t>
            </a:r>
            <a:endParaRPr/>
          </a:p>
        </p:txBody>
      </p:sp>
      <p:sp>
        <p:nvSpPr>
          <p:cNvPr id="119" name="CustomShape 2"/>
          <p:cNvSpPr/>
          <p:nvPr/>
        </p:nvSpPr>
        <p:spPr>
          <a:xfrm>
            <a:off x="457200" y="1600200"/>
            <a:ext cx="8228520" cy="4966560"/>
          </a:xfrm>
          <a:prstGeom prst="rect">
            <a:avLst/>
          </a:prstGeom>
        </p:spPr>
        <p:txBody>
          <a:bodyPr bIns="91440" lIns="90000" rIns="90000" tIns="91440"/>
          <a:p>
            <a:pPr>
              <a:lnSpc>
                <a:spcPct val="115000"/>
              </a:lnSpc>
            </a:pPr>
            <a:r>
              <a:rPr b="1" lang="en-IN" sz="1200">
                <a:solidFill>
                  <a:srgbClr val="000000"/>
                </a:solidFill>
                <a:latin typeface="Arial"/>
                <a:ea typeface="Arial"/>
              </a:rPr>
              <a:t>AbstractSet </a:t>
            </a:r>
            <a:endParaRPr/>
          </a:p>
          <a:p>
            <a:pPr>
              <a:lnSpc>
                <a:spcPct val="115000"/>
              </a:lnSpc>
            </a:pPr>
            <a:r>
              <a:rPr lang="en-IN" sz="1200">
                <a:solidFill>
                  <a:srgbClr val="000000"/>
                </a:solidFill>
                <a:latin typeface="Arial"/>
                <a:ea typeface="Arial"/>
              </a:rPr>
              <a:t>Extends AbstractCollection and implements most of the Set interface.</a:t>
            </a:r>
            <a:endParaRPr/>
          </a:p>
          <a:p>
            <a:pPr>
              <a:lnSpc>
                <a:spcPct val="115000"/>
              </a:lnSpc>
            </a:pPr>
            <a:r>
              <a:rPr b="1" lang="en-IN" sz="1200">
                <a:solidFill>
                  <a:srgbClr val="000000"/>
                </a:solidFill>
                <a:latin typeface="Arial"/>
                <a:ea typeface="Arial"/>
              </a:rPr>
              <a:t>AbstractCollection </a:t>
            </a:r>
            <a:endParaRPr/>
          </a:p>
          <a:p>
            <a:pPr>
              <a:lnSpc>
                <a:spcPct val="115000"/>
              </a:lnSpc>
            </a:pPr>
            <a:r>
              <a:rPr lang="en-IN" sz="1200">
                <a:solidFill>
                  <a:srgbClr val="000000"/>
                </a:solidFill>
                <a:latin typeface="Arial"/>
                <a:ea typeface="Arial"/>
              </a:rPr>
              <a:t>Implements most of the Collection interface.</a:t>
            </a:r>
            <a:endParaRPr/>
          </a:p>
          <a:p>
            <a:pPr>
              <a:lnSpc>
                <a:spcPct val="115000"/>
              </a:lnSpc>
            </a:pPr>
            <a:r>
              <a:rPr b="1" lang="en-IN" sz="1200">
                <a:solidFill>
                  <a:srgbClr val="000000"/>
                </a:solidFill>
                <a:latin typeface="Arial"/>
                <a:ea typeface="Arial"/>
              </a:rPr>
              <a:t>AbstractList </a:t>
            </a:r>
            <a:endParaRPr/>
          </a:p>
          <a:p>
            <a:pPr>
              <a:lnSpc>
                <a:spcPct val="115000"/>
              </a:lnSpc>
            </a:pPr>
            <a:r>
              <a:rPr lang="en-IN" sz="1200">
                <a:solidFill>
                  <a:srgbClr val="000000"/>
                </a:solidFill>
                <a:latin typeface="Arial"/>
                <a:ea typeface="Arial"/>
              </a:rPr>
              <a:t>Extends AbstractCollection and implements most of the List interface.</a:t>
            </a:r>
            <a:endParaRPr/>
          </a:p>
          <a:p>
            <a:pPr>
              <a:lnSpc>
                <a:spcPct val="115000"/>
              </a:lnSpc>
            </a:pPr>
            <a:r>
              <a:rPr b="1" lang="en-IN" sz="1200">
                <a:solidFill>
                  <a:srgbClr val="000000"/>
                </a:solidFill>
                <a:latin typeface="Arial"/>
                <a:ea typeface="Arial"/>
              </a:rPr>
              <a:t>AbstractSequentialList </a:t>
            </a:r>
            <a:endParaRPr/>
          </a:p>
          <a:p>
            <a:pPr>
              <a:lnSpc>
                <a:spcPct val="115000"/>
              </a:lnSpc>
            </a:pPr>
            <a:r>
              <a:rPr lang="en-IN" sz="1200">
                <a:solidFill>
                  <a:srgbClr val="000000"/>
                </a:solidFill>
                <a:latin typeface="Arial"/>
                <a:ea typeface="Arial"/>
              </a:rPr>
              <a:t>Extends AbstractList for use by a collection that uses sequential rather than random access of its elements.</a:t>
            </a:r>
            <a:endParaRPr/>
          </a:p>
          <a:p>
            <a:pPr>
              <a:lnSpc>
                <a:spcPct val="115000"/>
              </a:lnSpc>
            </a:pPr>
            <a:r>
              <a:rPr b="1" lang="en-IN" sz="1200">
                <a:solidFill>
                  <a:srgbClr val="000000"/>
                </a:solidFill>
                <a:latin typeface="Arial"/>
                <a:ea typeface="Arial"/>
              </a:rPr>
              <a:t>TreeSet </a:t>
            </a:r>
            <a:endParaRPr/>
          </a:p>
          <a:p>
            <a:pPr>
              <a:lnSpc>
                <a:spcPct val="115000"/>
              </a:lnSpc>
            </a:pPr>
            <a:r>
              <a:rPr lang="en-IN" sz="1200">
                <a:solidFill>
                  <a:srgbClr val="000000"/>
                </a:solidFill>
                <a:latin typeface="Arial"/>
                <a:ea typeface="Arial"/>
              </a:rPr>
              <a:t>Implements a set stored in a tree. Extends AbstractSet.</a:t>
            </a:r>
            <a:endParaRPr/>
          </a:p>
          <a:p>
            <a:pPr>
              <a:lnSpc>
                <a:spcPct val="115000"/>
              </a:lnSpc>
            </a:pPr>
            <a:r>
              <a:rPr b="1" lang="en-IN" sz="1200">
                <a:solidFill>
                  <a:srgbClr val="000000"/>
                </a:solidFill>
                <a:latin typeface="Arial"/>
                <a:ea typeface="Arial"/>
              </a:rPr>
              <a:t>AbstractMap </a:t>
            </a:r>
            <a:endParaRPr/>
          </a:p>
          <a:p>
            <a:pPr>
              <a:lnSpc>
                <a:spcPct val="115000"/>
              </a:lnSpc>
            </a:pPr>
            <a:r>
              <a:rPr lang="en-IN" sz="1200">
                <a:solidFill>
                  <a:srgbClr val="000000"/>
                </a:solidFill>
                <a:latin typeface="Arial"/>
                <a:ea typeface="Arial"/>
              </a:rPr>
              <a:t>Implements most of the Map interface.</a:t>
            </a:r>
            <a:endParaRPr/>
          </a:p>
          <a:p>
            <a:pPr>
              <a:lnSpc>
                <a:spcPct val="115000"/>
              </a:lnSpc>
            </a:pPr>
            <a:endParaRPr/>
          </a:p>
          <a:p>
            <a:pPr>
              <a:lnSpc>
                <a:spcPct val="115000"/>
              </a:lnSpc>
            </a:pPr>
            <a:endParaRPr/>
          </a:p>
          <a:p>
            <a:pPr>
              <a:lnSpc>
                <a:spcPct val="115000"/>
              </a:lnSpc>
            </a:pPr>
            <a:endParaRPr/>
          </a:p>
          <a:p>
            <a:pPr>
              <a:lnSpc>
                <a:spcPct val="100000"/>
              </a:lnSpc>
            </a:pP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457200" y="274680"/>
            <a:ext cx="8228520" cy="1141920"/>
          </a:xfrm>
          <a:prstGeom prst="rect">
            <a:avLst/>
          </a:prstGeom>
        </p:spPr>
        <p:txBody>
          <a:bodyPr anchor="b" bIns="91440" lIns="90000" rIns="90000" tIns="91440"/>
          <a:p>
            <a:pPr>
              <a:lnSpc>
                <a:spcPct val="100000"/>
              </a:lnSpc>
            </a:pPr>
            <a:r>
              <a:rPr b="1" lang="en-IN" sz="3600">
                <a:solidFill>
                  <a:srgbClr val="000000"/>
                </a:solidFill>
                <a:latin typeface="Arial"/>
                <a:ea typeface="Arial"/>
              </a:rPr>
              <a:t>Algorithms in Collections</a:t>
            </a:r>
            <a:endParaRPr/>
          </a:p>
        </p:txBody>
      </p:sp>
      <p:sp>
        <p:nvSpPr>
          <p:cNvPr id="121" name="CustomShape 2"/>
          <p:cNvSpPr/>
          <p:nvPr/>
        </p:nvSpPr>
        <p:spPr>
          <a:xfrm>
            <a:off x="457200" y="1600200"/>
            <a:ext cx="8228520" cy="4966560"/>
          </a:xfrm>
          <a:prstGeom prst="rect">
            <a:avLst/>
          </a:prstGeom>
        </p:spPr>
        <p:txBody>
          <a:bodyPr bIns="91440" lIns="90000" rIns="90000" tIns="91440"/>
          <a:p>
            <a:pPr>
              <a:lnSpc>
                <a:spcPct val="100000"/>
              </a:lnSpc>
            </a:pPr>
            <a:r>
              <a:rPr lang="en-IN">
                <a:solidFill>
                  <a:srgbClr val="000000"/>
                </a:solidFill>
                <a:latin typeface="Arial"/>
                <a:ea typeface="Arial"/>
              </a:rPr>
              <a:t>The collections framework defines several algorithms that can be applied to collections and maps. These algorithms are defined as static methods within the Collections class.</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457200" y="274680"/>
            <a:ext cx="8228520" cy="1141920"/>
          </a:xfrm>
          <a:prstGeom prst="rect">
            <a:avLst/>
          </a:prstGeom>
        </p:spPr>
        <p:txBody>
          <a:bodyPr anchor="b" bIns="91440" lIns="90000" rIns="90000" tIns="91440"/>
          <a:p>
            <a:pPr>
              <a:lnSpc>
                <a:spcPct val="100000"/>
              </a:lnSpc>
            </a:pPr>
            <a:r>
              <a:rPr b="1" lang="en-IN" sz="3600">
                <a:solidFill>
                  <a:srgbClr val="000000"/>
                </a:solidFill>
                <a:latin typeface="Arial"/>
                <a:ea typeface="Arial"/>
              </a:rPr>
              <a:t>Operations in Collections</a:t>
            </a:r>
            <a:endParaRPr/>
          </a:p>
        </p:txBody>
      </p:sp>
      <p:sp>
        <p:nvSpPr>
          <p:cNvPr id="123" name="CustomShape 2"/>
          <p:cNvSpPr/>
          <p:nvPr/>
        </p:nvSpPr>
        <p:spPr>
          <a:xfrm>
            <a:off x="457200" y="1600200"/>
            <a:ext cx="8228520" cy="4966560"/>
          </a:xfrm>
          <a:prstGeom prst="rect">
            <a:avLst/>
          </a:prstGeom>
        </p:spPr>
        <p:txBody>
          <a:bodyPr bIns="91440" lIns="90000" rIns="90000" tIns="91440"/>
          <a:p>
            <a:pPr>
              <a:lnSpc>
                <a:spcPct val="100000"/>
              </a:lnSpc>
            </a:pPr>
            <a:r>
              <a:rPr lang="en-IN">
                <a:solidFill>
                  <a:srgbClr val="000000"/>
                </a:solidFill>
                <a:latin typeface="Arial"/>
                <a:ea typeface="Arial"/>
              </a:rPr>
              <a:t>int size();</a:t>
            </a:r>
            <a:endParaRPr/>
          </a:p>
          <a:p>
            <a:pPr>
              <a:lnSpc>
                <a:spcPct val="100000"/>
              </a:lnSpc>
            </a:pPr>
            <a:r>
              <a:rPr lang="en-IN">
                <a:solidFill>
                  <a:srgbClr val="000000"/>
                </a:solidFill>
                <a:latin typeface="Arial"/>
                <a:ea typeface="Arial"/>
              </a:rPr>
              <a:t>boolean isEmpty();</a:t>
            </a:r>
            <a:endParaRPr/>
          </a:p>
          <a:p>
            <a:pPr>
              <a:lnSpc>
                <a:spcPct val="100000"/>
              </a:lnSpc>
            </a:pPr>
            <a:r>
              <a:rPr lang="en-IN">
                <a:solidFill>
                  <a:srgbClr val="000000"/>
                </a:solidFill>
                <a:latin typeface="Arial"/>
                <a:ea typeface="Arial"/>
              </a:rPr>
              <a:t>boolean contains(Object element);</a:t>
            </a:r>
            <a:endParaRPr/>
          </a:p>
          <a:p>
            <a:pPr>
              <a:lnSpc>
                <a:spcPct val="100000"/>
              </a:lnSpc>
            </a:pPr>
            <a:r>
              <a:rPr lang="en-IN">
                <a:solidFill>
                  <a:srgbClr val="000000"/>
                </a:solidFill>
                <a:latin typeface="Arial"/>
                <a:ea typeface="Arial"/>
              </a:rPr>
              <a:t>boolean add(E element);    </a:t>
            </a:r>
            <a:r>
              <a:rPr lang="en-IN">
                <a:solidFill>
                  <a:srgbClr val="000000"/>
                </a:solidFill>
                <a:latin typeface="Arial"/>
                <a:ea typeface="Arial"/>
              </a:rPr>
              <a:t>	</a:t>
            </a:r>
            <a:r>
              <a:rPr lang="en-IN">
                <a:solidFill>
                  <a:srgbClr val="000000"/>
                </a:solidFill>
                <a:latin typeface="Arial"/>
                <a:ea typeface="Arial"/>
              </a:rPr>
              <a:t> </a:t>
            </a:r>
            <a:endParaRPr/>
          </a:p>
          <a:p>
            <a:pPr>
              <a:lnSpc>
                <a:spcPct val="100000"/>
              </a:lnSpc>
            </a:pPr>
            <a:r>
              <a:rPr lang="en-IN">
                <a:solidFill>
                  <a:srgbClr val="000000"/>
                </a:solidFill>
                <a:latin typeface="Arial"/>
                <a:ea typeface="Arial"/>
              </a:rPr>
              <a:t>boolean remove(Object element);  </a:t>
            </a:r>
            <a:endParaRPr/>
          </a:p>
          <a:p>
            <a:pPr>
              <a:lnSpc>
                <a:spcPct val="100000"/>
              </a:lnSpc>
            </a:pPr>
            <a:r>
              <a:rPr lang="en-IN">
                <a:solidFill>
                  <a:srgbClr val="000000"/>
                </a:solidFill>
                <a:latin typeface="Arial"/>
                <a:ea typeface="Arial"/>
              </a:rPr>
              <a:t>Iterator&lt;E&gt; iterator();</a:t>
            </a:r>
            <a:endParaRPr/>
          </a:p>
          <a:p>
            <a:pPr>
              <a:lnSpc>
                <a:spcPct val="100000"/>
              </a:lnSpc>
            </a:pPr>
            <a:r>
              <a:rPr lang="en-IN">
                <a:solidFill>
                  <a:srgbClr val="000000"/>
                </a:solidFill>
                <a:latin typeface="Arial"/>
                <a:ea typeface="Arial"/>
              </a:rPr>
              <a:t>boolean containsAll(Collection&lt;?&gt;</a:t>
            </a:r>
            <a:endParaRPr/>
          </a:p>
          <a:p>
            <a:pPr>
              <a:lnSpc>
                <a:spcPct val="100000"/>
              </a:lnSpc>
            </a:pPr>
            <a:r>
              <a:rPr lang="en-IN">
                <a:solidFill>
                  <a:srgbClr val="000000"/>
                </a:solidFill>
                <a:latin typeface="Arial"/>
                <a:ea typeface="Arial"/>
              </a:rPr>
              <a:t>boolean addAll(Collection&lt;? extends E&gt; c); //optional</a:t>
            </a:r>
            <a:endParaRPr/>
          </a:p>
          <a:p>
            <a:pPr>
              <a:lnSpc>
                <a:spcPct val="100000"/>
              </a:lnSpc>
            </a:pPr>
            <a:r>
              <a:rPr lang="en-IN">
                <a:solidFill>
                  <a:srgbClr val="000000"/>
                </a:solidFill>
                <a:latin typeface="Arial"/>
                <a:ea typeface="Arial"/>
              </a:rPr>
              <a:t>boolean removeAll(Collection&lt;?&gt;</a:t>
            </a:r>
            <a:endParaRPr/>
          </a:p>
          <a:p>
            <a:pPr>
              <a:lnSpc>
                <a:spcPct val="100000"/>
              </a:lnSpc>
            </a:pPr>
            <a:r>
              <a:rPr lang="en-IN">
                <a:solidFill>
                  <a:srgbClr val="000000"/>
                </a:solidFill>
                <a:latin typeface="Arial"/>
                <a:ea typeface="Arial"/>
              </a:rPr>
              <a:t>boolean retainAll(Collection&lt;?&gt; c);   </a:t>
            </a:r>
            <a:r>
              <a:rPr lang="en-IN">
                <a:solidFill>
                  <a:srgbClr val="000000"/>
                </a:solidFill>
                <a:latin typeface="Arial"/>
                <a:ea typeface="Arial"/>
              </a:rPr>
              <a:t>	</a:t>
            </a:r>
            <a:r>
              <a:rPr lang="en-IN">
                <a:solidFill>
                  <a:srgbClr val="000000"/>
                </a:solidFill>
                <a:latin typeface="Arial"/>
                <a:ea typeface="Arial"/>
              </a:rPr>
              <a:t> </a:t>
            </a:r>
            <a:endParaRPr/>
          </a:p>
          <a:p>
            <a:pPr>
              <a:lnSpc>
                <a:spcPct val="100000"/>
              </a:lnSpc>
            </a:pPr>
            <a:r>
              <a:rPr lang="en-IN">
                <a:solidFill>
                  <a:srgbClr val="000000"/>
                </a:solidFill>
                <a:latin typeface="Arial"/>
                <a:ea typeface="Arial"/>
              </a:rPr>
              <a:t>void clear();                         </a:t>
            </a:r>
            <a:r>
              <a:rPr lang="en-IN">
                <a:solidFill>
                  <a:srgbClr val="000000"/>
                </a:solidFill>
                <a:latin typeface="Arial"/>
                <a:ea typeface="Arial"/>
              </a:rPr>
              <a:t>	</a:t>
            </a:r>
            <a:r>
              <a:rPr lang="en-IN">
                <a:solidFill>
                  <a:srgbClr val="000000"/>
                </a:solidFill>
                <a:latin typeface="Arial"/>
                <a:ea typeface="Arial"/>
              </a:rPr>
              <a:t> </a:t>
            </a:r>
            <a:endParaRPr/>
          </a:p>
          <a:p>
            <a:pPr>
              <a:lnSpc>
                <a:spcPct val="100000"/>
              </a:lnSpc>
            </a:pPr>
            <a:endParaRPr/>
          </a:p>
          <a:p>
            <a:pPr>
              <a:lnSpc>
                <a:spcPct val="100000"/>
              </a:lnSpc>
            </a:pP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457200" y="274680"/>
            <a:ext cx="8228520" cy="1141920"/>
          </a:xfrm>
          <a:prstGeom prst="rect">
            <a:avLst/>
          </a:prstGeom>
        </p:spPr>
        <p:txBody>
          <a:bodyPr anchor="b" bIns="91440" lIns="90000" rIns="90000" tIns="91440"/>
          <a:p>
            <a:pPr>
              <a:lnSpc>
                <a:spcPct val="100000"/>
              </a:lnSpc>
            </a:pPr>
            <a:r>
              <a:rPr b="1" lang="en-IN" sz="3600">
                <a:solidFill>
                  <a:srgbClr val="000000"/>
                </a:solidFill>
                <a:latin typeface="Arial"/>
                <a:ea typeface="Arial"/>
              </a:rPr>
              <a:t>Details of Some interfaces</a:t>
            </a:r>
            <a:endParaRPr/>
          </a:p>
        </p:txBody>
      </p:sp>
      <p:sp>
        <p:nvSpPr>
          <p:cNvPr id="125" name="CustomShape 2"/>
          <p:cNvSpPr/>
          <p:nvPr/>
        </p:nvSpPr>
        <p:spPr>
          <a:xfrm>
            <a:off x="457200" y="1600200"/>
            <a:ext cx="8228520" cy="4966560"/>
          </a:xfrm>
          <a:prstGeom prst="rect">
            <a:avLst/>
          </a:prstGeom>
        </p:spPr>
        <p:txBody>
          <a:bodyPr bIns="91440" lIns="90000" rIns="90000" tIns="91440"/>
          <a:p>
            <a:pPr>
              <a:lnSpc>
                <a:spcPct val="100000"/>
              </a:lnSpc>
              <a:buSzPct val="166000"/>
              <a:buFont typeface="Arial"/>
              <a:buChar char="●"/>
            </a:pPr>
            <a:r>
              <a:rPr lang="en-IN">
                <a:solidFill>
                  <a:srgbClr val="000000"/>
                </a:solidFill>
                <a:latin typeface="Arial"/>
                <a:ea typeface="Arial"/>
              </a:rPr>
              <a:t>List </a:t>
            </a:r>
            <a:endParaRPr/>
          </a:p>
          <a:p>
            <a:pPr lvl="1">
              <a:lnSpc>
                <a:spcPct val="100000"/>
              </a:lnSpc>
              <a:buSzPct val="133000"/>
              <a:buFont typeface="Courier New"/>
              <a:buChar char="o"/>
            </a:pPr>
            <a:r>
              <a:rPr lang="en-IN">
                <a:solidFill>
                  <a:srgbClr val="000000"/>
                </a:solidFill>
                <a:latin typeface="Arial"/>
                <a:ea typeface="Arial"/>
              </a:rPr>
              <a:t>Maintains order of insertion</a:t>
            </a:r>
            <a:endParaRPr/>
          </a:p>
          <a:p>
            <a:pPr lvl="1">
              <a:lnSpc>
                <a:spcPct val="100000"/>
              </a:lnSpc>
              <a:buSzPct val="133000"/>
              <a:buFont typeface="Courier New"/>
              <a:buChar char="o"/>
            </a:pPr>
            <a:r>
              <a:rPr lang="en-IN">
                <a:solidFill>
                  <a:srgbClr val="000000"/>
                </a:solidFill>
                <a:latin typeface="Arial"/>
                <a:ea typeface="Arial"/>
              </a:rPr>
              <a:t>Allows duplicates</a:t>
            </a:r>
            <a:endParaRPr/>
          </a:p>
          <a:p>
            <a:pPr>
              <a:lnSpc>
                <a:spcPct val="100000"/>
              </a:lnSpc>
              <a:buSzPct val="166000"/>
              <a:buFont typeface="Arial"/>
              <a:buChar char="●"/>
            </a:pPr>
            <a:r>
              <a:rPr lang="en-IN">
                <a:solidFill>
                  <a:srgbClr val="000000"/>
                </a:solidFill>
                <a:latin typeface="Arial"/>
                <a:ea typeface="Arial"/>
              </a:rPr>
              <a:t>Set</a:t>
            </a:r>
            <a:endParaRPr/>
          </a:p>
          <a:p>
            <a:pPr lvl="1">
              <a:lnSpc>
                <a:spcPct val="100000"/>
              </a:lnSpc>
              <a:buSzPct val="133000"/>
              <a:buFont typeface="Courier New"/>
              <a:buChar char="o"/>
            </a:pPr>
            <a:r>
              <a:rPr lang="en-IN">
                <a:solidFill>
                  <a:srgbClr val="000000"/>
                </a:solidFill>
                <a:latin typeface="Arial"/>
                <a:ea typeface="Arial"/>
              </a:rPr>
              <a:t>Represents a Set</a:t>
            </a:r>
            <a:endParaRPr/>
          </a:p>
          <a:p>
            <a:pPr lvl="1">
              <a:lnSpc>
                <a:spcPct val="100000"/>
              </a:lnSpc>
              <a:buSzPct val="133000"/>
              <a:buFont typeface="Courier New"/>
              <a:buChar char="o"/>
            </a:pPr>
            <a:r>
              <a:rPr lang="en-IN">
                <a:solidFill>
                  <a:srgbClr val="000000"/>
                </a:solidFill>
                <a:latin typeface="Arial"/>
                <a:ea typeface="Arial"/>
              </a:rPr>
              <a:t>Doesn't allow duplicates</a:t>
            </a:r>
            <a:endParaRPr/>
          </a:p>
          <a:p>
            <a:pPr lvl="1">
              <a:lnSpc>
                <a:spcPct val="100000"/>
              </a:lnSpc>
              <a:buSzPct val="133000"/>
              <a:buFont typeface="Courier New"/>
              <a:buChar char="o"/>
            </a:pPr>
            <a:r>
              <a:rPr lang="en-IN">
                <a:solidFill>
                  <a:srgbClr val="000000"/>
                </a:solidFill>
                <a:latin typeface="Arial"/>
                <a:ea typeface="Arial"/>
              </a:rPr>
              <a:t>Map</a:t>
            </a:r>
            <a:endParaRPr/>
          </a:p>
          <a:p>
            <a:pPr lvl="1">
              <a:lnSpc>
                <a:spcPct val="100000"/>
              </a:lnSpc>
              <a:buSzPct val="133000"/>
              <a:buFont typeface="Courier New"/>
              <a:buChar char="o"/>
            </a:pPr>
            <a:r>
              <a:rPr lang="en-IN">
                <a:solidFill>
                  <a:srgbClr val="000000"/>
                </a:solidFill>
                <a:latin typeface="Arial"/>
                <a:ea typeface="Arial"/>
              </a:rPr>
              <a:t>Stores values as key-value pairs</a:t>
            </a:r>
            <a:endParaRPr/>
          </a:p>
          <a:p>
            <a:pPr>
              <a:lnSpc>
                <a:spcPct val="100000"/>
              </a:lnSpc>
            </a:pP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