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.jpeg" ContentType="image/jpe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6.png" ContentType="image/png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E728D00-09F8-418F-B13E-7FEE56B5121C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43000" y="685800"/>
            <a:ext cx="4569480" cy="34261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9" name="CustomShape 2"/>
          <p:cNvSpPr/>
          <p:nvPr/>
        </p:nvSpPr>
        <p:spPr>
          <a:xfrm>
            <a:off x="685800" y="4343400"/>
            <a:ext cx="5483880" cy="4111920"/>
          </a:xfrm>
          <a:prstGeom prst="rect">
            <a:avLst/>
          </a:prstGeom>
        </p:spPr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8680"/>
          </a:xfrm>
          <a:prstGeom prst="rect">
            <a:avLst/>
          </a:prstGeom>
        </p:spPr>
        <p:txBody>
          <a:bodyPr anchor="ctr" bIns="91440" lIns="90000" rIns="90000" tIns="9144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936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504000" y="1768320"/>
            <a:ext cx="887076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88707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36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320"/>
            <a:ext cx="887076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936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936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320"/>
            <a:ext cx="887076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88707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88707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36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936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936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36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9360" y="40579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9360" y="176832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443760" y="7004880"/>
            <a:ext cx="3188880" cy="40284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320"/>
            <a:ext cx="88707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&lt;date/time&gt;</a:t>
            </a:r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/>
              <a:t>&lt;footer&gt;</a:t>
            </a:r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6C44215-C5BE-47AE-AE96-356529F85573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Shap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76760" cy="755676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The Scriptlet: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 scriptlet can contain any number of JAVA language statements, variable or method declarations, or expressions that are valid in the page scripting language.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E.g 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&lt;% code fragment %&gt;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66160" y="3937320"/>
            <a:ext cx="5970960" cy="19677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JSP Declarations: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declaration declares one or more variables or methods that you can use in Java code later in the JSP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&lt;%! declaration; [ declaration; ]+ ... %&gt;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44640" y="5275800"/>
            <a:ext cx="5631840" cy="11012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JSP Expression: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JSP expression element contains a scripting language expression that is evaluated, converted to a String, and inserted where the expression appears in the JSP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&lt;%= expression %&gt;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44640" y="5355000"/>
            <a:ext cx="6393960" cy="18100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JSP Comments: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JSP comment marks text or statements that the JSP container should ignore.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&lt;%-- This is JSP comment --%&gt;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JSP Directives: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4000" y="1495800"/>
            <a:ext cx="9070920" cy="525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 JSP directive affects the overall structure of the servlet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&lt;%@ directive attribute="value" %&gt;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There are three types of directive tag: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&lt;%@ page ... %&gt;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Defines page-dependent attributes, such as scripting language, error   page, and buffering requirements.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&lt;%@ include ... %&gt;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Includes a file during the translation phase.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&lt;%@ taglib ... %&gt;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Declares a tag library, containing custom actions, used in the page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Directives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504000" y="1251360"/>
            <a:ext cx="8870400" cy="5417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en-IN" sz="1600"/>
              <a:t>Buffer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/>
              <a:t>	</a:t>
            </a:r>
            <a:r>
              <a:rPr lang="en-IN" sz="1600"/>
              <a:t>Specifies a buffering model for the output stream.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autoFlush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Controls the behavior of the servlet output buffer.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contentType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Defines the character encoding scheme.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errorPage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Defines the URL of another JSP that reports on Java unchecked runtime exceptions.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isErrorPage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Indicates if this JSP page is a URL specified by another JSP page's errorPage attribute.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extends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Specifies a superclass that the generated servlet must extend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import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Specifies a list of packages or classes for use in the JSP as the Java import statement does for Java classes.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info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Defines a string that can be accessed with the servlet's getServletInfo() method.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isThreadSafe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Defines the threading model for the generated servlet.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language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Defines the programming language used in the JSP page.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/>
              <a:t>session</a:t>
            </a:r>
            <a:r>
              <a:rPr lang="en-IN" sz="1600"/>
              <a:t>	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600"/>
              <a:t>Specifies whether or not the JSP page participates in HTTP sessions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JSP Actions: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260000"/>
            <a:ext cx="9070920" cy="614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JSP actions use constructs in XML syntax to control the behavior of the servlet engine.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&lt;jsp:action_name attribute="value" /&gt;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jsp:include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Includes a file at the time the page is requested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jsp:useBean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Finds or instantiates a JavaBean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jsp:set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--- </a:t>
            </a:r>
            <a:r>
              <a:rPr lang="en-IN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1600">
                <a:solidFill>
                  <a:srgbClr val="000000"/>
                </a:solidFill>
                <a:latin typeface="Calibri"/>
              </a:rPr>
              <a:t>PropertySets the property of a JavaBean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jsp:getProperty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Inserts the property of a JavaBean into the outputjsp:forwardForwards the requester to a new 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jsp:plugin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Generates browser-specific code that makes an OBJECT or EMBED tag for the Java plugin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jsp:element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Defines XML elements dynamically.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jsp:attribute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Defines dynamically defined XML element's attribute.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jsp:body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1600">
                <a:solidFill>
                  <a:srgbClr val="000000"/>
                </a:solidFill>
                <a:latin typeface="Calibri"/>
              </a:rPr>
              <a:t>Defines dynamically defined XML element's body.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JSP Action Example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 sz="2400"/>
              <a:t>Date.jsp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/>
              <a:t>&lt;p&gt;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/>
              <a:t>   </a:t>
            </a:r>
            <a:r>
              <a:rPr lang="en-IN" sz="2400"/>
              <a:t>Today's date: &lt;%= (new java.util.Date()).toLocaleString()%&gt;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/>
              <a:t>&lt;/p&gt;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Main.jsp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&lt;center&gt;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&lt;h2&gt;The include action Example&lt;/h2&gt;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&lt;jsp:include page="date.jsp" flush="true" 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// &lt;jsp:forward page="date.jsp" 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&lt;/center&gt;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Actions Example 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package action;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public class TestBean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  </a:t>
            </a:r>
            <a:r>
              <a:rPr lang="en-IN"/>
              <a:t>private String message = "No message specified";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  </a:t>
            </a:r>
            <a:r>
              <a:rPr lang="en-IN"/>
              <a:t>public String getMessage()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     </a:t>
            </a:r>
            <a:r>
              <a:rPr lang="en-IN"/>
              <a:t>return(message);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  </a:t>
            </a:r>
            <a:r>
              <a:rPr lang="en-IN"/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  </a:t>
            </a:r>
            <a:r>
              <a:rPr lang="en-IN"/>
              <a:t>public void setMessage(String message)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     </a:t>
            </a:r>
            <a:r>
              <a:rPr lang="en-IN"/>
              <a:t>this.message = message;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  </a:t>
            </a:r>
            <a:r>
              <a:rPr lang="en-IN"/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}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&lt;body&gt;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&lt;center&gt;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&lt;jsp:useBean id="test" class="action.TestBean" /&gt;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&lt;jsp:setProperty name="test"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property="message" value="Hello JSP..." 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&lt;p&gt;Got message....&lt;/p&gt;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&lt;jsp:getProperty name="test" property="message" 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&lt;/center&gt;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JSP Implicit Objects: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JSP supports nine automatically defined variables, which are also called implicit objects.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request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response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out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session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application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config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pageContext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page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Exception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441160" y="2520000"/>
            <a:ext cx="4566240" cy="2786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N" sz="8000">
                <a:solidFill>
                  <a:srgbClr val="000000"/>
                </a:solidFill>
                <a:latin typeface="Calibri"/>
              </a:rPr>
              <a:t>JSP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2598480" y="4252320"/>
            <a:ext cx="4645080" cy="1441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Java Server Pages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request Object: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request object is an instance of a javax.servlet.http.HttpServletRequest object. Each time a client requests a page the JSP engine creates a new object to represent that request.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response Object: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response object is an instance of a javax.servlet.http.HttpServletResponse object.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response object also defines the interfaces that deal with creating new HTTP headers.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out Object: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The out implicit object is an instance of a javax.servlet.jsp.JspWriter object and is used to send content in a response.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out.print(dataType dt)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out.flush()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session Object: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The session object is an instance of javax.servlet.http.HttpSession and behaves exactly the same way that session objects behave under Java Servlets.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The session object is used to track client session between client requests.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1417320"/>
            <a:ext cx="9070920" cy="533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The application Object: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The application object is direct wrapper around the ServletContext object for the generated Servlet and in reality an instance of a javax.servlet.ServletContext object.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This object is created when the JSP page is initialized and will be removed when the JSP page is removed by the jspDestroy() method.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The config Object: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The config object is an instantiation of javax.servlet.ServletConfig and is a direct wrapper around the ServletConfig object for the generated servlet.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e.g. config.getServletName();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The pageContext Object: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pageContext object is an instance of a javax.servlet.jsp.PageContext object. The pageContext object is used to represent the entire JSP page.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pageContext object also contains information about the directives issued to the JSP page, including the buffering information, the errorPageURL, and page scope.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e.g pageContext.removeAttribute("attrName", PAGE_SCOPE);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The page Object: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This object is an actual reference to the instance of the page.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page object is really a direct synonym for the 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this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 object.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The exception Object: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exception object is a wrapper containing the exception thrown from the previous page.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Page Redirection in JSP</a:t>
            </a:r>
            <a:endParaRPr/>
          </a:p>
        </p:txBody>
      </p:sp>
      <p:pic>
        <p:nvPicPr>
          <p:cNvPr descr="" id="15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840" y="4488480"/>
            <a:ext cx="6788160" cy="1495080"/>
          </a:xfrm>
          <a:prstGeom prst="rect">
            <a:avLst/>
          </a:prstGeom>
        </p:spPr>
      </p:pic>
      <p:sp>
        <p:nvSpPr>
          <p:cNvPr id="159" name="CustomShape 2"/>
          <p:cNvSpPr/>
          <p:nvPr/>
        </p:nvSpPr>
        <p:spPr>
          <a:xfrm>
            <a:off x="787320" y="1575000"/>
            <a:ext cx="7795080" cy="3525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Page redirection is generally used when a document moves to a new location and we need to send the client to this new location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The simplest way of redirecting a request to another       page is using method 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sendRedirect()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JSP Exception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JSP gives you an option to specify Error Page for each JSP.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Whenever the page throws an exception, the JSP container automatically invokes the error page.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944640" y="4015800"/>
            <a:ext cx="6456600" cy="327276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JSP Exception Example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504000" y="1549440"/>
            <a:ext cx="8870400" cy="481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 sz="2000"/>
              <a:t>&lt;%@ page errorPage="ShowError.jsp" %&gt;</a:t>
            </a:r>
            <a:endParaRPr/>
          </a:p>
          <a:p>
            <a:endParaRPr/>
          </a:p>
          <a:p>
            <a:r>
              <a:rPr lang="en-IN" sz="2000"/>
              <a:t>&lt;html&gt;</a:t>
            </a:r>
            <a:endParaRPr/>
          </a:p>
          <a:p>
            <a:r>
              <a:rPr lang="en-IN" sz="2000"/>
              <a:t>&lt;head&gt;</a:t>
            </a:r>
            <a:endParaRPr/>
          </a:p>
          <a:p>
            <a:r>
              <a:rPr lang="en-IN" sz="2000"/>
              <a:t>   </a:t>
            </a:r>
            <a:r>
              <a:rPr lang="en-IN" sz="2000"/>
              <a:t>&lt;title&gt;Error Handling Example&lt;/title&gt;</a:t>
            </a:r>
            <a:endParaRPr/>
          </a:p>
          <a:p>
            <a:r>
              <a:rPr lang="en-IN" sz="2000"/>
              <a:t>&lt;/head&gt;</a:t>
            </a:r>
            <a:endParaRPr/>
          </a:p>
          <a:p>
            <a:r>
              <a:rPr lang="en-IN" sz="2000"/>
              <a:t>&lt;body&gt;</a:t>
            </a:r>
            <a:endParaRPr/>
          </a:p>
          <a:p>
            <a:r>
              <a:rPr lang="en-IN" sz="2000"/>
              <a:t>&lt;%</a:t>
            </a:r>
            <a:endParaRPr/>
          </a:p>
          <a:p>
            <a:r>
              <a:rPr lang="en-IN" sz="2000"/>
              <a:t>   </a:t>
            </a:r>
            <a:r>
              <a:rPr lang="en-IN" sz="2000"/>
              <a:t>// Throw an exception to invoke the error page</a:t>
            </a:r>
            <a:endParaRPr/>
          </a:p>
          <a:p>
            <a:r>
              <a:rPr lang="en-IN" sz="2000"/>
              <a:t>   </a:t>
            </a:r>
            <a:r>
              <a:rPr lang="en-IN" sz="2000"/>
              <a:t>int x = 1;</a:t>
            </a:r>
            <a:endParaRPr/>
          </a:p>
          <a:p>
            <a:r>
              <a:rPr lang="en-IN" sz="2000"/>
              <a:t>   </a:t>
            </a:r>
            <a:r>
              <a:rPr lang="en-IN" sz="2000"/>
              <a:t>if (x == 1)</a:t>
            </a:r>
            <a:endParaRPr/>
          </a:p>
          <a:p>
            <a:r>
              <a:rPr lang="en-IN" sz="2000"/>
              <a:t>   </a:t>
            </a:r>
            <a:r>
              <a:rPr lang="en-IN" sz="2000"/>
              <a:t>{</a:t>
            </a:r>
            <a:endParaRPr/>
          </a:p>
          <a:p>
            <a:r>
              <a:rPr lang="en-IN" sz="2000"/>
              <a:t>      </a:t>
            </a:r>
            <a:r>
              <a:rPr lang="en-IN" sz="2000"/>
              <a:t>throw new RuntimeException("Error condition!!!");</a:t>
            </a:r>
            <a:endParaRPr/>
          </a:p>
          <a:p>
            <a:r>
              <a:rPr lang="en-IN" sz="2000"/>
              <a:t>   </a:t>
            </a:r>
            <a:r>
              <a:rPr lang="en-IN" sz="2000"/>
              <a:t>}</a:t>
            </a:r>
            <a:endParaRPr/>
          </a:p>
          <a:p>
            <a:r>
              <a:rPr lang="en-IN" sz="2000"/>
              <a:t>%&gt;</a:t>
            </a:r>
            <a:endParaRPr/>
          </a:p>
          <a:p>
            <a:r>
              <a:rPr lang="en-IN" sz="2000"/>
              <a:t>&lt;/body&gt;</a:t>
            </a:r>
            <a:endParaRPr/>
          </a:p>
          <a:p>
            <a:r>
              <a:rPr lang="en-IN" sz="2000"/>
              <a:t>&lt;/html&gt;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2760"/>
            <a:ext cx="9072000" cy="1259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Assignment :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4000" y="1763640"/>
            <a:ext cx="907200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Use JSP and Servlet and integrate the JDBC to have CRUD operations performed on EMployee and departments.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JDBC assignment with a  broswer UI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386160"/>
            <a:ext cx="9072000" cy="2203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8000">
                <a:solidFill>
                  <a:srgbClr val="000000"/>
                </a:solidFill>
                <a:latin typeface="Calibri"/>
              </a:rPr>
              <a:t>Thank you.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What is JavaServer Pages?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400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JavaServer Pages (JSP) is a technology for developing web pages that support dynamic content which helps developers insert java code in HTML pages by making use of special JSP tags, most of which start with &lt;% and end with %&gt;.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JSP Architecture :</a:t>
            </a:r>
            <a:endParaRPr/>
          </a:p>
        </p:txBody>
      </p:sp>
      <p:pic>
        <p:nvPicPr>
          <p:cNvPr descr="" id="1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0160" y="2204640"/>
            <a:ext cx="8555040" cy="41724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2760"/>
            <a:ext cx="9070920" cy="1258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JSP Life Cycle :</a:t>
            </a:r>
            <a:endParaRPr/>
          </a:p>
        </p:txBody>
      </p:sp>
      <p:pic>
        <p:nvPicPr>
          <p:cNvPr descr="" id="1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50000" y="1889640"/>
            <a:ext cx="7727400" cy="49604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72320" y="39348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JSP life cycle can be defined as the entire process from its creation till the destruction which is similar to a servlet life cycle with an additional step which is required to compile a JSP into servlet.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Compilation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Initialization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Cleanup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72320" y="39348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JSP Compilation: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compilation process involves three steps: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Parsing the JSP.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Turning the JSP into a servlet.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Compiling the servlet.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JSP Initialization: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When a container loads a JSP it invokes the jspInit() method before servicing any requests.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4520880"/>
            <a:ext cx="4908960" cy="10227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72320" y="47232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JSP Execution: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This phase of the JSP life cycle represents all interactions with requests until the JSP is destroyed.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Whenever a browser requests a JSP and the page has been loaded and initialized, the JSP engine invokes the 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_jspService()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 method in the JSP.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_jspService() method of a JSP is invoked once per a request and is responsible for generating the response for that request </a:t>
            </a:r>
            <a:endParaRPr/>
          </a:p>
        </p:txBody>
      </p:sp>
      <p:pic>
        <p:nvPicPr>
          <p:cNvPr descr="" id="1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66160" y="5118480"/>
            <a:ext cx="5513040" cy="12589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51160" y="551160"/>
            <a:ext cx="9070920" cy="4988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JSP Cleanup: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destruction phase of the JSP life cycle represents when a JSP is being removed from use by a container.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jspDestroy()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 method is the JSP equivalent of the destroy method for servlets.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Override jspDestroy when you need to perform any cleanup, such as releasing database connections or closing open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44640" y="5275800"/>
            <a:ext cx="5526360" cy="13374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