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70" r:id="rId9"/>
    <p:sldId id="265" r:id="rId10"/>
    <p:sldId id="271" r:id="rId11"/>
    <p:sldId id="266" r:id="rId12"/>
    <p:sldId id="267" r:id="rId13"/>
    <p:sldId id="268" r:id="rId14"/>
    <p:sldId id="269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81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2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79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9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97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32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8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3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0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5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3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80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82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3F198-E9F1-41EE-9C19-3E6AF0862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3" y="1057522"/>
            <a:ext cx="4741843" cy="2173433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2400" b="1" dirty="0">
                <a:solidFill>
                  <a:schemeClr val="bg1"/>
                </a:solidFill>
              </a:rPr>
              <a:t>PCI DSS Toolkit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Enterprise Standards for Information Security – IE3102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E93DD-1038-4C2F-8320-75B2863BB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104" y="3751119"/>
            <a:ext cx="4797502" cy="1606163"/>
          </a:xfrm>
        </p:spPr>
        <p:txBody>
          <a:bodyPr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Senarathna K.M.G.S.B</a:t>
            </a:r>
          </a:p>
          <a:p>
            <a:pPr>
              <a:lnSpc>
                <a:spcPct val="140000"/>
              </a:lnSpc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IT19118932</a:t>
            </a:r>
          </a:p>
          <a:p>
            <a:pPr>
              <a:lnSpc>
                <a:spcPct val="140000"/>
              </a:lnSpc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Y3S2</a:t>
            </a:r>
          </a:p>
        </p:txBody>
      </p:sp>
      <p:sp>
        <p:nvSpPr>
          <p:cNvPr id="1040" name="Rectangle 84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Does Microsoft 365 Support PCI DSS Compliance? - Agile IT">
            <a:extLst>
              <a:ext uri="{FF2B5EF4-FFF2-40B4-BE49-F238E27FC236}">
                <a16:creationId xmlns:a16="http://schemas.microsoft.com/office/drawing/2014/main" id="{982156BB-CA99-439E-B90B-E90745FC2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8" r="27034" b="-2"/>
          <a:stretch/>
        </p:blipFill>
        <p:spPr bwMode="auto">
          <a:xfrm>
            <a:off x="6859936" y="-2"/>
            <a:ext cx="5332064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851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30A9-EC7E-4A77-A3B2-E4B96526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7" y="705113"/>
            <a:ext cx="3919655" cy="5197498"/>
          </a:xfrm>
        </p:spPr>
        <p:txBody>
          <a:bodyPr/>
          <a:lstStyle/>
          <a:p>
            <a:r>
              <a:rPr lang="en-US" dirty="0"/>
              <a:t>Creation of the Asset inventory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7498F-2B94-4964-85E9-C383DB89F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2195" y="539885"/>
            <a:ext cx="6974432" cy="582320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Prior to finalizing the scoping phase, an Asset inventory must be created to identify specific assets that need to be secured regarding PCI DSS.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implementation related employees should have a proper idea on all the assets in the scope.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toolkits, an asset registry or an asset inventory is provided.</a:t>
            </a:r>
          </a:p>
        </p:txBody>
      </p:sp>
    </p:spTree>
    <p:extLst>
      <p:ext uri="{BB962C8B-B14F-4D97-AF65-F5344CB8AC3E}">
        <p14:creationId xmlns:p14="http://schemas.microsoft.com/office/powerpoint/2010/main" val="3410892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30A9-EC7E-4A77-A3B2-E4B96526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7" y="705113"/>
            <a:ext cx="3919655" cy="5197498"/>
          </a:xfrm>
        </p:spPr>
        <p:txBody>
          <a:bodyPr/>
          <a:lstStyle/>
          <a:p>
            <a:r>
              <a:rPr lang="en-US" dirty="0"/>
              <a:t>Risk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7498F-2B94-4964-85E9-C383DB89F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2195" y="539885"/>
            <a:ext cx="6974432" cy="582320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risk analysis must be done in order to identify current security capability of the organization’s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Risk analysis contains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dirty="0"/>
              <a:t>Creation of asset profiles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dirty="0"/>
              <a:t>Identify threats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dirty="0"/>
              <a:t>Implement countermeasures for identified risks</a:t>
            </a:r>
          </a:p>
        </p:txBody>
      </p:sp>
    </p:spTree>
    <p:extLst>
      <p:ext uri="{BB962C8B-B14F-4D97-AF65-F5344CB8AC3E}">
        <p14:creationId xmlns:p14="http://schemas.microsoft.com/office/powerpoint/2010/main" val="693942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30A9-EC7E-4A77-A3B2-E4B96526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7" y="705113"/>
            <a:ext cx="3919655" cy="5197498"/>
          </a:xfrm>
        </p:spPr>
        <p:txBody>
          <a:bodyPr/>
          <a:lstStyle/>
          <a:p>
            <a:r>
              <a:rPr lang="en-US" dirty="0"/>
              <a:t>Gap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7498F-2B94-4964-85E9-C383DB89F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2195" y="539885"/>
            <a:ext cx="6974432" cy="582320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Gap analysis is done in order to identify and compare current security posture of the organization and to determine the success rate of newly implemented security controls</a:t>
            </a:r>
          </a:p>
        </p:txBody>
      </p:sp>
    </p:spTree>
    <p:extLst>
      <p:ext uri="{BB962C8B-B14F-4D97-AF65-F5344CB8AC3E}">
        <p14:creationId xmlns:p14="http://schemas.microsoft.com/office/powerpoint/2010/main" val="1983042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30A9-EC7E-4A77-A3B2-E4B96526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7" y="705113"/>
            <a:ext cx="3919655" cy="5197498"/>
          </a:xfrm>
        </p:spPr>
        <p:txBody>
          <a:bodyPr/>
          <a:lstStyle/>
          <a:p>
            <a:r>
              <a:rPr lang="en-US" dirty="0"/>
              <a:t>Information security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7498F-2B94-4964-85E9-C383DB89F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2195" y="539885"/>
            <a:ext cx="6974432" cy="582320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 security policy is implemented to define user behavior and security of systems against malware and other identified/unidentified threats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of the requirements such as Network segmentation can be achieved empowering the information security policy</a:t>
            </a:r>
          </a:p>
        </p:txBody>
      </p:sp>
    </p:spTree>
    <p:extLst>
      <p:ext uri="{BB962C8B-B14F-4D97-AF65-F5344CB8AC3E}">
        <p14:creationId xmlns:p14="http://schemas.microsoft.com/office/powerpoint/2010/main" val="3083504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30A9-EC7E-4A77-A3B2-E4B96526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7" y="705113"/>
            <a:ext cx="3919655" cy="5197498"/>
          </a:xfrm>
        </p:spPr>
        <p:txBody>
          <a:bodyPr/>
          <a:lstStyle/>
          <a:p>
            <a:r>
              <a:rPr lang="en-US" dirty="0"/>
              <a:t>Continuous monitoring and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7498F-2B94-4964-85E9-C383DB89F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2195" y="539885"/>
            <a:ext cx="6974432" cy="582320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order to identify incidents and to increase visibility over critical assets that manages card holder data, continuous monitoring and incident logging is necessary.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after implementation, Monitoring logs using a secure operations center is recommended.</a:t>
            </a:r>
          </a:p>
        </p:txBody>
      </p:sp>
    </p:spTree>
    <p:extLst>
      <p:ext uri="{BB962C8B-B14F-4D97-AF65-F5344CB8AC3E}">
        <p14:creationId xmlns:p14="http://schemas.microsoft.com/office/powerpoint/2010/main" val="3048891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33D31-643B-43B6-884C-BEE52E1CC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End.</a:t>
            </a:r>
          </a:p>
        </p:txBody>
      </p:sp>
      <p:pic>
        <p:nvPicPr>
          <p:cNvPr id="6146" name="Picture 2" descr="Thank You! | Wilmslow Health Centre">
            <a:extLst>
              <a:ext uri="{FF2B5EF4-FFF2-40B4-BE49-F238E27FC236}">
                <a16:creationId xmlns:a16="http://schemas.microsoft.com/office/drawing/2014/main" id="{FADD78C6-B6B1-4117-8579-E3D4042A2A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213" y="1874837"/>
            <a:ext cx="5905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42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90E2-607E-4987-9EFA-FC95FF755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2723887"/>
          </a:xfrm>
        </p:spPr>
        <p:txBody>
          <a:bodyPr/>
          <a:lstStyle/>
          <a:p>
            <a:r>
              <a:rPr lang="en-US" u="sng" dirty="0"/>
              <a:t>PCI DSS</a:t>
            </a:r>
            <a:br>
              <a:rPr lang="en-US" dirty="0"/>
            </a:br>
            <a:r>
              <a:rPr lang="en-US" sz="1800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3B108-EF57-4882-A485-0BE4E7961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1" y="705113"/>
            <a:ext cx="6172412" cy="578052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The Payment Card Industry Data Security Standard (PCI DSS) is a set of security standards formed in 2004 by Visa, MasterCard, Discover Financial Services, JCB International and American Express.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PCI DSS compliance scheme aims to secure credit and debit card transactions against data theft and fraud.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Is governed by the Payment Card Industry Security Standards Council (PCI SSC)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PCI DSS is a requirement for any business that processes credit or debit card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A88D444-5796-45A8-968A-B9B60012A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05" y="3831826"/>
            <a:ext cx="3855774" cy="20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2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34AE-926C-4BE9-9895-1C31393E7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77" y="1186632"/>
            <a:ext cx="4133363" cy="2242368"/>
          </a:xfrm>
        </p:spPr>
        <p:txBody>
          <a:bodyPr/>
          <a:lstStyle/>
          <a:p>
            <a:r>
              <a:rPr lang="en-US" u="sng" dirty="0"/>
              <a:t>Why PCI DSS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63765-0F97-43F1-BC44-8444005B9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Is mainly implemented as a mitigation to reduce payment card fraud and to protect payment card holder data by organizations.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Such incidents can lead to,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dirty="0"/>
              <a:t>Fines and legal penalties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dirty="0"/>
              <a:t>Lost client confidence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dirty="0"/>
              <a:t>Reputational loss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dirty="0"/>
              <a:t>Additional cost of reissuing new payment cards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dirty="0"/>
              <a:t>Bankruptcy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15 Disturbing Credit Card Fraud Statistics (2021 Data)">
            <a:extLst>
              <a:ext uri="{FF2B5EF4-FFF2-40B4-BE49-F238E27FC236}">
                <a16:creationId xmlns:a16="http://schemas.microsoft.com/office/drawing/2014/main" id="{99A784D0-4F32-4DB0-AC82-EC9971B6E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7" y="4069677"/>
            <a:ext cx="3842892" cy="199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22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8FD5-404F-4ECC-920F-5420B163E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54" y="705113"/>
            <a:ext cx="3919656" cy="2894121"/>
          </a:xfrm>
        </p:spPr>
        <p:txBody>
          <a:bodyPr>
            <a:normAutofit/>
          </a:bodyPr>
          <a:lstStyle/>
          <a:p>
            <a:r>
              <a:rPr lang="en-US" sz="2400" u="sng" dirty="0"/>
              <a:t>Implementation checklist for PCI DSS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1EC09-67A1-44D6-9588-6F5E679D1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1" y="705113"/>
            <a:ext cx="6172412" cy="58653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Goals: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dirty="0"/>
              <a:t>Building and maintaining a secure network and systems</a:t>
            </a:r>
          </a:p>
          <a:p>
            <a:pPr marL="342900" indent="-342900">
              <a:buFont typeface="+mj-lt"/>
              <a:buAutoNum type="arabicPeriod"/>
            </a:pPr>
            <a:endParaRPr lang="en-US" sz="1600" b="0" dirty="0"/>
          </a:p>
          <a:p>
            <a:pPr marL="342900" indent="-342900">
              <a:buFont typeface="+mj-lt"/>
              <a:buAutoNum type="arabicPeriod"/>
            </a:pPr>
            <a:r>
              <a:rPr lang="en-US" sz="1600" b="0" dirty="0"/>
              <a:t>Protect cardholder data</a:t>
            </a:r>
          </a:p>
          <a:p>
            <a:pPr marL="342900" indent="-342900">
              <a:buFont typeface="+mj-lt"/>
              <a:buAutoNum type="arabicPeriod"/>
            </a:pPr>
            <a:endParaRPr lang="en-US" sz="1600" b="0" dirty="0"/>
          </a:p>
          <a:p>
            <a:pPr marL="342900" indent="-342900">
              <a:buFont typeface="+mj-lt"/>
              <a:buAutoNum type="arabicPeriod"/>
            </a:pPr>
            <a:r>
              <a:rPr lang="en-US" sz="1600" b="0" dirty="0"/>
              <a:t>Maintain a vulnerability management program</a:t>
            </a:r>
          </a:p>
          <a:p>
            <a:pPr marL="342900" indent="-342900">
              <a:buFont typeface="+mj-lt"/>
              <a:buAutoNum type="arabicPeriod"/>
            </a:pPr>
            <a:endParaRPr lang="en-US" sz="1600" b="0" dirty="0"/>
          </a:p>
          <a:p>
            <a:pPr marL="342900" indent="-342900">
              <a:buFont typeface="+mj-lt"/>
              <a:buAutoNum type="arabicPeriod"/>
            </a:pPr>
            <a:r>
              <a:rPr lang="en-US" sz="1600" b="0" dirty="0"/>
              <a:t>Implement strong access control measures</a:t>
            </a:r>
          </a:p>
          <a:p>
            <a:pPr marL="342900" indent="-342900">
              <a:buFont typeface="+mj-lt"/>
              <a:buAutoNum type="arabicPeriod"/>
            </a:pPr>
            <a:endParaRPr lang="en-US" sz="1600" b="0" dirty="0"/>
          </a:p>
          <a:p>
            <a:pPr marL="342900" indent="-342900">
              <a:buFont typeface="+mj-lt"/>
              <a:buAutoNum type="arabicPeriod"/>
            </a:pPr>
            <a:r>
              <a:rPr lang="en-US" sz="1600" b="0" dirty="0"/>
              <a:t>Monitor and test networks periodically</a:t>
            </a:r>
          </a:p>
          <a:p>
            <a:pPr marL="342900" indent="-342900">
              <a:buFont typeface="+mj-lt"/>
              <a:buAutoNum type="arabicPeriod"/>
            </a:pPr>
            <a:endParaRPr lang="en-US" sz="1600" b="0" dirty="0"/>
          </a:p>
          <a:p>
            <a:pPr marL="342900" indent="-342900">
              <a:buFont typeface="+mj-lt"/>
              <a:buAutoNum type="arabicPeriod"/>
            </a:pPr>
            <a:r>
              <a:rPr lang="en-US" sz="1600" b="0" dirty="0"/>
              <a:t>Maintain an information security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/>
          </a:p>
        </p:txBody>
      </p:sp>
      <p:pic>
        <p:nvPicPr>
          <p:cNvPr id="3076" name="Picture 4" descr="Redmine Checklists: create &quot;to dos&quot; in Redmine tasks">
            <a:extLst>
              <a:ext uri="{FF2B5EF4-FFF2-40B4-BE49-F238E27FC236}">
                <a16:creationId xmlns:a16="http://schemas.microsoft.com/office/drawing/2014/main" id="{FC021E4F-1FFF-4CB8-B08A-69B9412DE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75" y="3783148"/>
            <a:ext cx="2901361" cy="192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27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What is PCI DSS | Compliance Levels, Certification &amp;amp; Requirements | Imperva">
            <a:extLst>
              <a:ext uri="{FF2B5EF4-FFF2-40B4-BE49-F238E27FC236}">
                <a16:creationId xmlns:a16="http://schemas.microsoft.com/office/drawing/2014/main" id="{7736E855-A2D4-4BB0-A89F-F2F7893238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6865" y="241545"/>
            <a:ext cx="5571986" cy="546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31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32FF3-5E87-4E69-B0A4-B0AB8AD40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50" y="705112"/>
            <a:ext cx="3958265" cy="5197498"/>
          </a:xfrm>
        </p:spPr>
        <p:txBody>
          <a:bodyPr>
            <a:normAutofit/>
          </a:bodyPr>
          <a:lstStyle/>
          <a:p>
            <a:r>
              <a:rPr lang="en-US" sz="2800" dirty="0"/>
              <a:t>12 requirements to achieve PCI DSS compliance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BF4FF-937A-463B-9044-5BBE0D258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1" y="295762"/>
            <a:ext cx="6172412" cy="6562238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22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647585"/>
                </a:solidFill>
                <a:effectLst/>
                <a:latin typeface="Roboto" panose="02000000000000000000" pitchFamily="2" charset="0"/>
              </a:rPr>
              <a:t>Install and maintain a firewall configuration to protect cardholder data</a:t>
            </a:r>
          </a:p>
          <a:p>
            <a:pPr algn="l">
              <a:lnSpc>
                <a:spcPct val="22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647585"/>
                </a:solidFill>
                <a:effectLst/>
                <a:latin typeface="Roboto" panose="02000000000000000000" pitchFamily="2" charset="0"/>
              </a:rPr>
              <a:t>Do not use vendor-supplied defaults for system passwords and other security parameters</a:t>
            </a:r>
          </a:p>
          <a:p>
            <a:pPr algn="l">
              <a:lnSpc>
                <a:spcPct val="22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647585"/>
                </a:solidFill>
                <a:effectLst/>
                <a:latin typeface="Roboto" panose="02000000000000000000" pitchFamily="2" charset="0"/>
              </a:rPr>
              <a:t>Protect stored cardholder data</a:t>
            </a:r>
          </a:p>
          <a:p>
            <a:pPr algn="l">
              <a:lnSpc>
                <a:spcPct val="22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647585"/>
                </a:solidFill>
                <a:effectLst/>
                <a:latin typeface="Roboto" panose="02000000000000000000" pitchFamily="2" charset="0"/>
              </a:rPr>
              <a:t>Encrypt transmission of cardholder data across open, public networks</a:t>
            </a:r>
          </a:p>
          <a:p>
            <a:pPr algn="l">
              <a:lnSpc>
                <a:spcPct val="22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647585"/>
                </a:solidFill>
                <a:effectLst/>
                <a:latin typeface="Roboto" panose="02000000000000000000" pitchFamily="2" charset="0"/>
              </a:rPr>
              <a:t>Use and regularly update anti-virus software or programs</a:t>
            </a:r>
          </a:p>
          <a:p>
            <a:pPr algn="l">
              <a:lnSpc>
                <a:spcPct val="22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647585"/>
                </a:solidFill>
                <a:effectLst/>
                <a:latin typeface="Roboto" panose="02000000000000000000" pitchFamily="2" charset="0"/>
              </a:rPr>
              <a:t>Develop and maintain secure systems and applications</a:t>
            </a:r>
          </a:p>
          <a:p>
            <a:pPr algn="l">
              <a:lnSpc>
                <a:spcPct val="22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647585"/>
                </a:solidFill>
                <a:effectLst/>
                <a:latin typeface="Roboto" panose="02000000000000000000" pitchFamily="2" charset="0"/>
              </a:rPr>
              <a:t>Restrict access to cardholder data by business need to know</a:t>
            </a:r>
          </a:p>
          <a:p>
            <a:pPr algn="l">
              <a:lnSpc>
                <a:spcPct val="22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647585"/>
                </a:solidFill>
                <a:effectLst/>
                <a:latin typeface="Roboto" panose="02000000000000000000" pitchFamily="2" charset="0"/>
              </a:rPr>
              <a:t>Assign a unique ID to each person with computer access</a:t>
            </a:r>
          </a:p>
          <a:p>
            <a:pPr algn="l">
              <a:lnSpc>
                <a:spcPct val="22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647585"/>
                </a:solidFill>
                <a:effectLst/>
                <a:latin typeface="Roboto" panose="02000000000000000000" pitchFamily="2" charset="0"/>
              </a:rPr>
              <a:t>Restrict physical access to cardholder data</a:t>
            </a:r>
          </a:p>
          <a:p>
            <a:pPr algn="l">
              <a:lnSpc>
                <a:spcPct val="22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647585"/>
                </a:solidFill>
                <a:effectLst/>
                <a:latin typeface="Roboto" panose="02000000000000000000" pitchFamily="2" charset="0"/>
              </a:rPr>
              <a:t>Track and monitor all access to network resources and cardholder data</a:t>
            </a:r>
          </a:p>
          <a:p>
            <a:pPr algn="l">
              <a:lnSpc>
                <a:spcPct val="22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647585"/>
                </a:solidFill>
                <a:effectLst/>
                <a:latin typeface="Roboto" panose="02000000000000000000" pitchFamily="2" charset="0"/>
              </a:rPr>
              <a:t>Regularly test security systems and processes</a:t>
            </a:r>
          </a:p>
          <a:p>
            <a:pPr algn="l">
              <a:lnSpc>
                <a:spcPct val="22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647585"/>
                </a:solidFill>
                <a:effectLst/>
                <a:latin typeface="Roboto" panose="02000000000000000000" pitchFamily="2" charset="0"/>
              </a:rPr>
              <a:t>Maintain a policy that addresses information security for all personnel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8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30A9-EC7E-4A77-A3B2-E4B96526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7498F-2B94-4964-85E9-C383DB89F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2195" y="539885"/>
            <a:ext cx="6172412" cy="2473610"/>
          </a:xfrm>
        </p:spPr>
        <p:txBody>
          <a:bodyPr/>
          <a:lstStyle/>
          <a:p>
            <a:pPr algn="just"/>
            <a:r>
              <a:rPr lang="en-US" b="0" dirty="0"/>
              <a:t>The toolkit contains the complete guidance for implementing PCI DSS in an organization by achieving the goals mentioned in the checklists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122" name="Picture 2" descr="PCI DSS Compliance | PCI Certification | PCI QSA - SISA">
            <a:extLst>
              <a:ext uri="{FF2B5EF4-FFF2-40B4-BE49-F238E27FC236}">
                <a16:creationId xmlns:a16="http://schemas.microsoft.com/office/drawing/2014/main" id="{36040C39-2A64-42DC-A0A7-40BB96C9C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195" y="2852344"/>
            <a:ext cx="7048921" cy="325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21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80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82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3F198-E9F1-41EE-9C19-3E6AF0862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3" y="1057522"/>
            <a:ext cx="4741843" cy="2173433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2400" b="1" dirty="0">
                <a:solidFill>
                  <a:schemeClr val="bg1"/>
                </a:solidFill>
              </a:rPr>
              <a:t>PCI DSS Implementation steps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40" name="Rectangle 84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Does Microsoft 365 Support PCI DSS Compliance? - Agile IT">
            <a:extLst>
              <a:ext uri="{FF2B5EF4-FFF2-40B4-BE49-F238E27FC236}">
                <a16:creationId xmlns:a16="http://schemas.microsoft.com/office/drawing/2014/main" id="{982156BB-CA99-439E-B90B-E90745FC2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8" r="27034" b="-2"/>
          <a:stretch/>
        </p:blipFill>
        <p:spPr bwMode="auto">
          <a:xfrm>
            <a:off x="6859936" y="-2"/>
            <a:ext cx="5332064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59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30A9-EC7E-4A77-A3B2-E4B96526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7" y="705113"/>
            <a:ext cx="3919655" cy="5197498"/>
          </a:xfrm>
        </p:spPr>
        <p:txBody>
          <a:bodyPr/>
          <a:lstStyle/>
          <a:p>
            <a:r>
              <a:rPr lang="en-US" dirty="0"/>
              <a:t>Context establishment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7498F-2B94-4964-85E9-C383DB89F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2195" y="539885"/>
            <a:ext cx="6974432" cy="582320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Prior to start implementation of PCI DSS, context establishment and defining scope must be done.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3 main categories of scoping when implementing PCI DSS.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PCI DSS scoping contains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People scoping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 scoping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 scoping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66293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584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Meiryo</vt:lpstr>
      <vt:lpstr>Arial</vt:lpstr>
      <vt:lpstr>Calibri</vt:lpstr>
      <vt:lpstr>Corbel</vt:lpstr>
      <vt:lpstr>Roboto</vt:lpstr>
      <vt:lpstr>ShojiVTI</vt:lpstr>
      <vt:lpstr>PCI DSS Toolkit Enterprise Standards for Information Security – IE3102</vt:lpstr>
      <vt:lpstr>PCI DSS Introduction</vt:lpstr>
      <vt:lpstr>Why PCI DSS ?</vt:lpstr>
      <vt:lpstr>Implementation checklist for PCI DSS</vt:lpstr>
      <vt:lpstr>PowerPoint Presentation</vt:lpstr>
      <vt:lpstr>12 requirements to achieve PCI DSS compliance</vt:lpstr>
      <vt:lpstr>Toolkit</vt:lpstr>
      <vt:lpstr>PCI DSS Implementation steps</vt:lpstr>
      <vt:lpstr>Context establishment</vt:lpstr>
      <vt:lpstr>Creation of the Asset inventory</vt:lpstr>
      <vt:lpstr>Risk Analysis</vt:lpstr>
      <vt:lpstr>Gap Analysis</vt:lpstr>
      <vt:lpstr>Information security policy</vt:lpstr>
      <vt:lpstr>Continuous monitoring and logging</vt:lpstr>
      <vt:lpstr>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PCI DSS Toolkit Enterprise Standards for Information Security – IE3102</dc:title>
  <dc:creator>Sachintha Senarathna</dc:creator>
  <cp:lastModifiedBy>Sachintha Senarathna</cp:lastModifiedBy>
  <cp:revision>20</cp:revision>
  <dcterms:created xsi:type="dcterms:W3CDTF">2021-09-12T05:19:31Z</dcterms:created>
  <dcterms:modified xsi:type="dcterms:W3CDTF">2021-10-05T11:06:25Z</dcterms:modified>
</cp:coreProperties>
</file>