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08" r:id="rId1"/>
  </p:sldMasterIdLst>
  <p:notesMasterIdLst>
    <p:notesMasterId r:id="rId29"/>
  </p:notesMasterIdLst>
  <p:sldIdLst>
    <p:sldId id="256" r:id="rId2"/>
    <p:sldId id="296" r:id="rId3"/>
    <p:sldId id="258" r:id="rId4"/>
    <p:sldId id="259" r:id="rId5"/>
    <p:sldId id="260" r:id="rId6"/>
    <p:sldId id="294" r:id="rId7"/>
    <p:sldId id="261" r:id="rId8"/>
    <p:sldId id="281" r:id="rId9"/>
    <p:sldId id="295" r:id="rId10"/>
    <p:sldId id="297" r:id="rId11"/>
    <p:sldId id="282" r:id="rId12"/>
    <p:sldId id="283" r:id="rId13"/>
    <p:sldId id="286" r:id="rId14"/>
    <p:sldId id="262" r:id="rId15"/>
    <p:sldId id="287" r:id="rId16"/>
    <p:sldId id="298" r:id="rId17"/>
    <p:sldId id="299" r:id="rId18"/>
    <p:sldId id="301" r:id="rId19"/>
    <p:sldId id="302" r:id="rId20"/>
    <p:sldId id="303" r:id="rId21"/>
    <p:sldId id="304" r:id="rId22"/>
    <p:sldId id="305" r:id="rId23"/>
    <p:sldId id="306" r:id="rId24"/>
    <p:sldId id="307" r:id="rId25"/>
    <p:sldId id="308" r:id="rId26"/>
    <p:sldId id="309" r:id="rId27"/>
    <p:sldId id="31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59" autoAdjust="0"/>
    <p:restoredTop sz="86380" autoAdjust="0"/>
  </p:normalViewPr>
  <p:slideViewPr>
    <p:cSldViewPr>
      <p:cViewPr>
        <p:scale>
          <a:sx n="100" d="100"/>
          <a:sy n="100" d="100"/>
        </p:scale>
        <p:origin x="-802" y="499"/>
      </p:cViewPr>
      <p:guideLst>
        <p:guide orient="horz" pos="2160"/>
        <p:guide pos="2880"/>
      </p:guideLst>
    </p:cSldViewPr>
  </p:slideViewPr>
  <p:outlineViewPr>
    <p:cViewPr>
      <p:scale>
        <a:sx n="33" d="100"/>
        <a:sy n="33" d="100"/>
      </p:scale>
      <p:origin x="0" y="10056"/>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638052-6DCF-40F1-B2EE-228348DC6248}" type="datetimeFigureOut">
              <a:rPr lang="en-US" smtClean="0"/>
              <a:pPr/>
              <a:t>7/27/2023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428B76-3672-4DC1-ADFD-102790908631}" type="slidenum">
              <a:rPr lang="en-US" smtClean="0"/>
              <a:pPr/>
              <a:t>‹#›</a:t>
            </a:fld>
            <a:endParaRPr lang="en-US" dirty="0"/>
          </a:p>
        </p:txBody>
      </p:sp>
    </p:spTree>
    <p:extLst>
      <p:ext uri="{BB962C8B-B14F-4D97-AF65-F5344CB8AC3E}">
        <p14:creationId xmlns="" xmlns:p14="http://schemas.microsoft.com/office/powerpoint/2010/main" val="32285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428B76-3672-4DC1-ADFD-102790908631}" type="slidenum">
              <a:rPr lang="en-US" smtClean="0"/>
              <a:pPr/>
              <a:t>1</a:t>
            </a:fld>
            <a:endParaRPr lang="en-US" dirty="0"/>
          </a:p>
        </p:txBody>
      </p:sp>
    </p:spTree>
    <p:extLst>
      <p:ext uri="{BB962C8B-B14F-4D97-AF65-F5344CB8AC3E}">
        <p14:creationId xmlns="" xmlns:p14="http://schemas.microsoft.com/office/powerpoint/2010/main" val="255356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ADEADA8-2CFF-47FF-A118-D5D368D415FB}" type="datetime1">
              <a:rPr lang="en-US" smtClean="0"/>
              <a:pPr/>
              <a:t>7/27/2023</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77F8BE9-CB3E-4E67-A32C-F3C14A7A1ECA}" type="slidenum">
              <a:rPr lang="en-GB" smtClean="0"/>
              <a:pPr/>
              <a:t>‹#›</a:t>
            </a:fld>
            <a:endParaRPr lang="en-GB"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D1AD0B-F3A9-4712-8F6B-0164E93682EA}" type="datetime1">
              <a:rPr lang="en-US" smtClean="0"/>
              <a:pPr/>
              <a:t>7/27/2023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77F8BE9-CB3E-4E67-A32C-F3C14A7A1ECA}"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D77F8BE9-CB3E-4E67-A32C-F3C14A7A1ECA}" type="slidenum">
              <a:rPr lang="en-GB" smtClean="0"/>
              <a:pPr/>
              <a:t>‹#›</a:t>
            </a:fld>
            <a:endParaRPr lang="en-GB"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4C6E76-2880-40A7-8949-736520CDDE32}" type="datetime1">
              <a:rPr lang="en-US" smtClean="0"/>
              <a:pPr/>
              <a:t>7/27/2023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06C5C8C2-6EC7-4F7C-9EEA-431964839C4D}" type="datetime1">
              <a:rPr lang="en-US" smtClean="0"/>
              <a:pPr/>
              <a:t>7/27/2023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4361688" y="1026372"/>
            <a:ext cx="457200" cy="441325"/>
          </a:xfrm>
        </p:spPr>
        <p:txBody>
          <a:bodyPr/>
          <a:lstStyle/>
          <a:p>
            <a:fld id="{D77F8BE9-CB3E-4E67-A32C-F3C14A7A1ECA}" type="slidenum">
              <a:rPr lang="en-GB" smtClean="0"/>
              <a:pPr/>
              <a:t>‹#›</a:t>
            </a:fld>
            <a:endParaRPr lang="en-GB"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dirty="0"/>
          </a:p>
        </p:txBody>
      </p:sp>
      <p:sp>
        <p:nvSpPr>
          <p:cNvPr id="4" name="Date Placeholder 3"/>
          <p:cNvSpPr>
            <a:spLocks noGrp="1"/>
          </p:cNvSpPr>
          <p:nvPr>
            <p:ph type="dt" sz="half" idx="10"/>
          </p:nvPr>
        </p:nvSpPr>
        <p:spPr/>
        <p:txBody>
          <a:bodyPr/>
          <a:lstStyle/>
          <a:p>
            <a:fld id="{21860F85-233A-4BF3-B809-C9C285D249BE}" type="datetime1">
              <a:rPr lang="en-US" smtClean="0"/>
              <a:pPr/>
              <a:t>7/27/2023</a:t>
            </a:fld>
            <a:endParaRPr lang="en-GB"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77F8BE9-CB3E-4E67-A32C-F3C14A7A1ECA}" type="slidenum">
              <a:rPr lang="en-GB" smtClean="0"/>
              <a:pPr/>
              <a:t>‹#›</a:t>
            </a:fld>
            <a:endParaRPr lang="en-GB"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623020F-CF69-4B5C-BE7E-6B712F2B85F5}" type="datetime1">
              <a:rPr lang="en-US" smtClean="0"/>
              <a:pPr/>
              <a:t>7/27/2023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77F8BE9-CB3E-4E67-A32C-F3C14A7A1ECA}" type="slidenum">
              <a:rPr lang="en-GB" smtClean="0"/>
              <a:pPr/>
              <a:t>‹#›</a:t>
            </a:fld>
            <a:endParaRPr lang="en-GB"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64F18D3-B712-4A1D-9537-C702C936C781}" type="datetime1">
              <a:rPr lang="en-US" smtClean="0"/>
              <a:pPr/>
              <a:t>7/27/2023</a:t>
            </a:fld>
            <a:endParaRPr lang="en-GB" dirty="0"/>
          </a:p>
        </p:txBody>
      </p:sp>
      <p:sp>
        <p:nvSpPr>
          <p:cNvPr id="8" name="Footer Placeholder 7"/>
          <p:cNvSpPr>
            <a:spLocks noGrp="1"/>
          </p:cNvSpPr>
          <p:nvPr>
            <p:ph type="ftr" sz="quarter" idx="11"/>
          </p:nvPr>
        </p:nvSpPr>
        <p:spPr>
          <a:xfrm>
            <a:off x="304800" y="6409944"/>
            <a:ext cx="3581400" cy="365760"/>
          </a:xfrm>
        </p:spPr>
        <p:txBody>
          <a:bodyPr/>
          <a:lstStyle/>
          <a:p>
            <a:endParaRPr lang="en-GB"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77F8BE9-CB3E-4E67-A32C-F3C14A7A1ECA}" type="slidenum">
              <a:rPr lang="en-GB" smtClean="0"/>
              <a:pPr/>
              <a:t>‹#›</a:t>
            </a:fld>
            <a:endParaRPr lang="en-GB"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69E03FA-AA65-43FA-A162-629D69B0B525}" type="datetime1">
              <a:rPr lang="en-US" smtClean="0"/>
              <a:pPr/>
              <a:t>7/27/2023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a:xfrm>
            <a:off x="4343400" y="1036020"/>
            <a:ext cx="457200" cy="441325"/>
          </a:xfrm>
        </p:spPr>
        <p:txBody>
          <a:bodyPr/>
          <a:lstStyle/>
          <a:p>
            <a:fld id="{D77F8BE9-CB3E-4E67-A32C-F3C14A7A1ECA}"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9E12631-3890-41AA-BE63-1A058DE87B32}" type="datetime1">
              <a:rPr lang="en-US" smtClean="0"/>
              <a:pPr/>
              <a:t>7/27/2023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77F8BE9-CB3E-4E67-A32C-F3C14A7A1ECA}"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77F8BE9-CB3E-4E67-A32C-F3C14A7A1ECA}" type="slidenum">
              <a:rPr lang="en-GB" smtClean="0"/>
              <a:pPr/>
              <a:t>‹#›</a:t>
            </a:fld>
            <a:endParaRPr lang="en-GB"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0EA68E2E-9A82-4B47-BBF0-51F15D88DB9B}" type="datetime1">
              <a:rPr lang="en-US" smtClean="0"/>
              <a:pPr/>
              <a:t>7/27/2023</a:t>
            </a:fld>
            <a:endParaRPr lang="en-GB" dirty="0"/>
          </a:p>
        </p:txBody>
      </p:sp>
      <p:sp>
        <p:nvSpPr>
          <p:cNvPr id="6" name="Footer Placeholder 5"/>
          <p:cNvSpPr>
            <a:spLocks noGrp="1"/>
          </p:cNvSpPr>
          <p:nvPr>
            <p:ph type="ftr" sz="quarter" idx="11"/>
          </p:nvPr>
        </p:nvSpPr>
        <p:spPr>
          <a:xfrm>
            <a:off x="301752" y="6410848"/>
            <a:ext cx="3383280" cy="365760"/>
          </a:xfrm>
        </p:spPr>
        <p:txBody>
          <a:bodyPr/>
          <a:lstStyle/>
          <a:p>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D77F8BE9-CB3E-4E67-A32C-F3C14A7A1ECA}" type="slidenum">
              <a:rPr lang="en-GB" smtClean="0"/>
              <a:pPr/>
              <a:t>‹#›</a:t>
            </a:fld>
            <a:endParaRPr lang="en-GB"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69F4C2D9-E488-475A-82FC-FE360FA00236}" type="datetime1">
              <a:rPr lang="en-US" smtClean="0"/>
              <a:pPr/>
              <a:t>7/27/2023</a:t>
            </a:fld>
            <a:endParaRPr lang="en-GB" dirty="0"/>
          </a:p>
        </p:txBody>
      </p:sp>
      <p:sp>
        <p:nvSpPr>
          <p:cNvPr id="6" name="Footer Placeholder 5"/>
          <p:cNvSpPr>
            <a:spLocks noGrp="1"/>
          </p:cNvSpPr>
          <p:nvPr>
            <p:ph type="ftr" sz="quarter" idx="11"/>
          </p:nvPr>
        </p:nvSpPr>
        <p:spPr>
          <a:xfrm>
            <a:off x="301752" y="6410848"/>
            <a:ext cx="3584448" cy="365760"/>
          </a:xfrm>
        </p:spPr>
        <p:txBody>
          <a:bodyPr/>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11E57F1-E7A9-4D60-80EF-338502AE4654}" type="datetime1">
              <a:rPr lang="en-US" smtClean="0"/>
              <a:pPr/>
              <a:t>7/27/2023</a:t>
            </a:fld>
            <a:endParaRPr lang="en-GB"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77F8BE9-CB3E-4E67-A32C-F3C14A7A1ECA}" type="slidenum">
              <a:rPr lang="en-GB" smtClean="0"/>
              <a:pPr/>
              <a:t>‹#›</a:t>
            </a:fld>
            <a:endParaRPr lang="en-GB"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11111111111111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222222222222222.vsd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1052736"/>
            <a:ext cx="8640960" cy="5400600"/>
          </a:xfrm>
        </p:spPr>
        <p:txBody>
          <a:bodyPr>
            <a:normAutofit fontScale="85000" lnSpcReduction="20000"/>
          </a:bodyPr>
          <a:lstStyle/>
          <a:p>
            <a:endParaRPr lang="en-GB" sz="1600" dirty="0">
              <a:solidFill>
                <a:schemeClr val="tx1"/>
              </a:solidFill>
              <a:latin typeface="Times New Roman" pitchFamily="18" charset="0"/>
              <a:cs typeface="Times New Roman" pitchFamily="18" charset="0"/>
            </a:endParaRPr>
          </a:p>
          <a:p>
            <a:pPr algn="l"/>
            <a:endParaRPr lang="en-GB" sz="1600" dirty="0">
              <a:solidFill>
                <a:schemeClr val="tx1"/>
              </a:solidFill>
              <a:latin typeface="Times New Roman" pitchFamily="18" charset="0"/>
              <a:cs typeface="Times New Roman" pitchFamily="18" charset="0"/>
            </a:endParaRPr>
          </a:p>
          <a:p>
            <a:pPr algn="l"/>
            <a:endParaRPr lang="en-GB" sz="1600" dirty="0">
              <a:solidFill>
                <a:schemeClr val="tx1"/>
              </a:solidFill>
              <a:latin typeface="Times New Roman" pitchFamily="18" charset="0"/>
              <a:cs typeface="Times New Roman" pitchFamily="18" charset="0"/>
            </a:endParaRPr>
          </a:p>
          <a:p>
            <a:endParaRPr lang="en-GB" sz="1600" dirty="0">
              <a:solidFill>
                <a:schemeClr val="tx1"/>
              </a:solidFill>
              <a:latin typeface="Times New Roman" pitchFamily="18" charset="0"/>
              <a:cs typeface="Times New Roman" pitchFamily="18" charset="0"/>
            </a:endParaRPr>
          </a:p>
          <a:p>
            <a:endParaRPr lang="en-GB" sz="1600" dirty="0">
              <a:solidFill>
                <a:schemeClr val="tx1"/>
              </a:solidFill>
              <a:latin typeface="Times New Roman" pitchFamily="18" charset="0"/>
              <a:cs typeface="Times New Roman" pitchFamily="18" charset="0"/>
            </a:endParaRPr>
          </a:p>
          <a:p>
            <a:endParaRPr lang="en-GB" sz="16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      </a:t>
            </a:r>
          </a:p>
          <a:p>
            <a:endParaRPr lang="en-GB" sz="1800" dirty="0">
              <a:solidFill>
                <a:schemeClr val="tx1"/>
              </a:solidFill>
              <a:latin typeface="Times New Roman" pitchFamily="18" charset="0"/>
              <a:cs typeface="Times New Roman" pitchFamily="18" charset="0"/>
            </a:endParaRPr>
          </a:p>
          <a:p>
            <a:endParaRPr lang="en-GB" sz="1800" dirty="0">
              <a:solidFill>
                <a:schemeClr val="tx1"/>
              </a:solidFill>
              <a:latin typeface="Times New Roman" pitchFamily="18" charset="0"/>
              <a:cs typeface="Times New Roman" pitchFamily="18" charset="0"/>
            </a:endParaRPr>
          </a:p>
          <a:p>
            <a:endParaRPr lang="en-GB" sz="1800" dirty="0">
              <a:solidFill>
                <a:schemeClr val="tx1"/>
              </a:solidFill>
              <a:latin typeface="Times New Roman" pitchFamily="18" charset="0"/>
              <a:cs typeface="Times New Roman" pitchFamily="18" charset="0"/>
            </a:endParaRPr>
          </a:p>
          <a:p>
            <a:endParaRPr lang="en-GB" sz="1800" dirty="0">
              <a:solidFill>
                <a:schemeClr val="tx1"/>
              </a:solidFill>
              <a:latin typeface="Times New Roman" pitchFamily="18" charset="0"/>
              <a:cs typeface="Times New Roman" pitchFamily="18" charset="0"/>
            </a:endParaRPr>
          </a:p>
          <a:p>
            <a:r>
              <a:rPr lang="en-GB" sz="1800" dirty="0">
                <a:solidFill>
                  <a:schemeClr val="tx1"/>
                </a:solidFill>
                <a:latin typeface="Times New Roman" pitchFamily="18" charset="0"/>
                <a:cs typeface="Times New Roman" pitchFamily="18" charset="0"/>
              </a:rPr>
              <a:t>A Presentation on</a:t>
            </a:r>
          </a:p>
          <a:p>
            <a:r>
              <a:rPr lang="en-US" sz="1800" smtClean="0">
                <a:solidFill>
                  <a:schemeClr val="tx1"/>
                </a:solidFill>
                <a:latin typeface="Times New Roman" pitchFamily="18" charset="0"/>
                <a:cs typeface="Times New Roman" pitchFamily="18" charset="0"/>
              </a:rPr>
              <a:t> “ </a:t>
            </a:r>
            <a:r>
              <a:rPr lang="en-US" sz="1800" dirty="0" smtClean="0">
                <a:solidFill>
                  <a:schemeClr val="tx1"/>
                </a:solidFill>
                <a:latin typeface="Times New Roman" pitchFamily="18" charset="0"/>
                <a:cs typeface="Times New Roman" pitchFamily="18" charset="0"/>
              </a:rPr>
              <a:t>online food ordering system”</a:t>
            </a:r>
            <a:r>
              <a:rPr lang="en-GB" sz="1900" b="1" dirty="0" smtClean="0">
                <a:solidFill>
                  <a:schemeClr val="tx1"/>
                </a:solidFill>
                <a:latin typeface="Times New Roman" pitchFamily="18" charset="0"/>
                <a:cs typeface="Times New Roman" pitchFamily="18" charset="0"/>
              </a:rPr>
              <a:t>                   </a:t>
            </a:r>
            <a:endParaRPr lang="en-GB" sz="1900" b="1" dirty="0">
              <a:solidFill>
                <a:schemeClr val="tx1"/>
              </a:solidFill>
              <a:latin typeface="Times New Roman" pitchFamily="18" charset="0"/>
              <a:cs typeface="Times New Roman" pitchFamily="18" charset="0"/>
            </a:endParaRPr>
          </a:p>
          <a:p>
            <a:pPr algn="r"/>
            <a:r>
              <a:rPr lang="en-GB" sz="1600" dirty="0">
                <a:solidFill>
                  <a:schemeClr val="tx1"/>
                </a:solidFill>
                <a:latin typeface="Times New Roman" pitchFamily="18" charset="0"/>
                <a:cs typeface="Times New Roman" pitchFamily="18" charset="0"/>
              </a:rPr>
              <a:t>                                                             </a:t>
            </a:r>
          </a:p>
          <a:p>
            <a:pPr algn="r"/>
            <a:r>
              <a:rPr lang="en-GB" sz="1600" b="1" dirty="0">
                <a:solidFill>
                  <a:schemeClr val="tx1"/>
                </a:solidFill>
                <a:latin typeface="Times New Roman" pitchFamily="18" charset="0"/>
                <a:cs typeface="Times New Roman" pitchFamily="18" charset="0"/>
              </a:rPr>
              <a:t>Project Members</a:t>
            </a:r>
            <a:r>
              <a:rPr lang="en-GB" sz="1600" dirty="0">
                <a:solidFill>
                  <a:schemeClr val="tx1"/>
                </a:solidFill>
                <a:latin typeface="Times New Roman" pitchFamily="18" charset="0"/>
                <a:cs typeface="Times New Roman" pitchFamily="18" charset="0"/>
              </a:rPr>
              <a:t>:                                              </a:t>
            </a:r>
          </a:p>
          <a:p>
            <a:pPr algn="r"/>
            <a:r>
              <a:rPr lang="en-US" dirty="0" smtClean="0">
                <a:solidFill>
                  <a:schemeClr val="tx1"/>
                </a:solidFill>
                <a:latin typeface="Times New Roman" pitchFamily="18" charset="0"/>
                <a:cs typeface="Times New Roman" pitchFamily="18" charset="0"/>
              </a:rPr>
              <a:t>MILAN MAGRATI [21120146/BEIT/2020]</a:t>
            </a:r>
          </a:p>
          <a:p>
            <a:pPr algn="r"/>
            <a:r>
              <a:rPr lang="en-US" dirty="0" smtClean="0">
                <a:solidFill>
                  <a:schemeClr val="tx1"/>
                </a:solidFill>
                <a:latin typeface="Times New Roman" pitchFamily="18" charset="0"/>
                <a:cs typeface="Times New Roman" pitchFamily="18" charset="0"/>
              </a:rPr>
              <a:t>SACHIN CHAUDHARY THARU [21120148/BEIT/2020]</a:t>
            </a:r>
          </a:p>
          <a:p>
            <a:pPr algn="r"/>
            <a:r>
              <a:rPr lang="en-US" dirty="0" err="1" smtClean="0">
                <a:solidFill>
                  <a:schemeClr val="tx1"/>
                </a:solidFill>
                <a:latin typeface="Times New Roman" pitchFamily="18" charset="0"/>
                <a:cs typeface="Times New Roman" pitchFamily="18" charset="0"/>
              </a:rPr>
              <a:t>DeePAK</a:t>
            </a:r>
            <a:r>
              <a:rPr lang="en-US" dirty="0" smtClean="0">
                <a:solidFill>
                  <a:schemeClr val="tx1"/>
                </a:solidFill>
                <a:latin typeface="Times New Roman" pitchFamily="18" charset="0"/>
                <a:cs typeface="Times New Roman" pitchFamily="18" charset="0"/>
              </a:rPr>
              <a:t> CHAUDHARY  [21120145/BEIT/2020]</a:t>
            </a:r>
          </a:p>
          <a:p>
            <a:pPr algn="r"/>
            <a:endParaRPr lang="en-US" dirty="0" smtClean="0">
              <a:solidFill>
                <a:schemeClr val="tx1"/>
              </a:solidFill>
              <a:latin typeface="Times New Roman" pitchFamily="18" charset="0"/>
              <a:cs typeface="Times New Roman" pitchFamily="18" charset="0"/>
            </a:endParaRPr>
          </a:p>
          <a:p>
            <a:pPr algn="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 </a:t>
            </a:r>
          </a:p>
          <a:p>
            <a:r>
              <a:rPr lang="en-US" dirty="0" smtClean="0">
                <a:solidFill>
                  <a:schemeClr val="tx1"/>
                </a:solidFill>
                <a:latin typeface="Times New Roman" pitchFamily="18" charset="0"/>
                <a:cs typeface="Times New Roman" pitchFamily="18" charset="0"/>
              </a:rPr>
              <a:t>may,2023</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GB" sz="1600" cap="none" dirty="0">
              <a:solidFill>
                <a:schemeClr val="tx1"/>
              </a:solidFill>
              <a:latin typeface="Times New Roman" pitchFamily="18" charset="0"/>
              <a:cs typeface="Times New Roman" pitchFamily="18" charset="0"/>
            </a:endParaRPr>
          </a:p>
        </p:txBody>
      </p:sp>
      <p:sp>
        <p:nvSpPr>
          <p:cNvPr id="6" name="Title 5"/>
          <p:cNvSpPr>
            <a:spLocks noGrp="1"/>
          </p:cNvSpPr>
          <p:nvPr>
            <p:ph type="ctrTitle"/>
          </p:nvPr>
        </p:nvSpPr>
        <p:spPr>
          <a:xfrm>
            <a:off x="251520" y="428604"/>
            <a:ext cx="8352928" cy="1632243"/>
          </a:xfrm>
        </p:spPr>
        <p:txBody>
          <a:bodyPr>
            <a:noAutofit/>
          </a:bodyPr>
          <a:lstStyle/>
          <a:p>
            <a:r>
              <a:rPr lang="en-US" sz="2000" b="1" smtClean="0">
                <a:solidFill>
                  <a:schemeClr val="tx1"/>
                </a:solidFill>
                <a:latin typeface="Times New Roman" pitchFamily="18" charset="0"/>
                <a:cs typeface="Times New Roman" pitchFamily="18" charset="0"/>
              </a:rPr>
              <a:t>COLLEGE  </a:t>
            </a:r>
            <a:r>
              <a:rPr lang="en-US" sz="2000" b="1" dirty="0" smtClean="0">
                <a:solidFill>
                  <a:schemeClr val="tx1"/>
                </a:solidFill>
                <a:latin typeface="Times New Roman" pitchFamily="18" charset="0"/>
                <a:cs typeface="Times New Roman" pitchFamily="18" charset="0"/>
              </a:rPr>
              <a:t>OF  ENGINEERING  AND  MANAGEMENT</a:t>
            </a:r>
            <a:r>
              <a:rPr lang="en-GB" sz="2000" dirty="0">
                <a:solidFill>
                  <a:schemeClr val="tx1"/>
                </a:solidFill>
                <a:latin typeface="Times New Roman" pitchFamily="18" charset="0"/>
                <a:cs typeface="Times New Roman" pitchFamily="18" charset="0"/>
              </a:rPr>
              <a:t/>
            </a:r>
            <a:br>
              <a:rPr lang="en-GB" sz="2000" dirty="0">
                <a:solidFill>
                  <a:schemeClr val="tx1"/>
                </a:solidFill>
                <a:latin typeface="Times New Roman" pitchFamily="18" charset="0"/>
                <a:cs typeface="Times New Roman" pitchFamily="18" charset="0"/>
              </a:rPr>
            </a:br>
            <a:r>
              <a:rPr lang="en-US" sz="2000" dirty="0" err="1">
                <a:solidFill>
                  <a:schemeClr val="tx1"/>
                </a:solidFill>
                <a:latin typeface="Times New Roman" pitchFamily="18" charset="0"/>
                <a:cs typeface="Times New Roman" pitchFamily="18" charset="0"/>
              </a:rPr>
              <a:t>N</a:t>
            </a:r>
            <a:r>
              <a:rPr lang="en-US" sz="2000" dirty="0" err="1" smtClean="0">
                <a:solidFill>
                  <a:schemeClr val="tx1"/>
                </a:solidFill>
                <a:latin typeface="Times New Roman" pitchFamily="18" charset="0"/>
                <a:cs typeface="Times New Roman" pitchFamily="18" charset="0"/>
              </a:rPr>
              <a:t>epalgunj</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Banke</a:t>
            </a:r>
            <a:r>
              <a:rPr lang="en-GB" sz="2000" dirty="0">
                <a:solidFill>
                  <a:schemeClr val="tx1"/>
                </a:solidFill>
                <a:latin typeface="Times New Roman" pitchFamily="18" charset="0"/>
                <a:cs typeface="Times New Roman" pitchFamily="18" charset="0"/>
              </a:rPr>
              <a:t/>
            </a:r>
            <a:br>
              <a:rPr lang="en-GB" sz="2000" dirty="0">
                <a:solidFill>
                  <a:schemeClr val="tx1"/>
                </a:solidFill>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(Affiliated by </a:t>
            </a:r>
            <a:r>
              <a:rPr lang="en-US" sz="2000" dirty="0" err="1">
                <a:solidFill>
                  <a:schemeClr val="tx1"/>
                </a:solidFill>
                <a:latin typeface="Times New Roman" pitchFamily="18" charset="0"/>
                <a:cs typeface="Times New Roman" pitchFamily="18" charset="0"/>
              </a:rPr>
              <a:t>Pokhara</a:t>
            </a:r>
            <a:r>
              <a:rPr lang="en-US" sz="2000" dirty="0">
                <a:solidFill>
                  <a:schemeClr val="tx1"/>
                </a:solidFill>
                <a:latin typeface="Times New Roman" pitchFamily="18" charset="0"/>
                <a:cs typeface="Times New Roman" pitchFamily="18" charset="0"/>
              </a:rPr>
              <a:t> University)</a:t>
            </a:r>
            <a:r>
              <a:rPr lang="en-GB" sz="2000" dirty="0">
                <a:solidFill>
                  <a:schemeClr val="tx1"/>
                </a:solidFill>
                <a:latin typeface="Times New Roman" pitchFamily="18" charset="0"/>
                <a:cs typeface="Times New Roman" pitchFamily="18" charset="0"/>
              </a:rPr>
              <a:t/>
            </a:r>
            <a:br>
              <a:rPr lang="en-GB" sz="2000" dirty="0">
                <a:solidFill>
                  <a:schemeClr val="tx1"/>
                </a:solidFill>
                <a:latin typeface="Times New Roman" pitchFamily="18" charset="0"/>
                <a:cs typeface="Times New Roman" pitchFamily="18" charset="0"/>
              </a:rPr>
            </a:br>
            <a:endParaRPr lang="en-GB" sz="2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D77F8BE9-CB3E-4E67-A32C-F3C14A7A1ECA}" type="slidenum">
              <a:rPr lang="en-GB" smtClean="0">
                <a:latin typeface="Times New Roman" pitchFamily="18" charset="0"/>
                <a:cs typeface="Times New Roman" pitchFamily="18" charset="0"/>
              </a:rPr>
              <a:pPr/>
              <a:t>1</a:t>
            </a:fld>
            <a:endParaRPr lang="en-GB" dirty="0">
              <a:latin typeface="Times New Roman" pitchFamily="18" charset="0"/>
              <a:cs typeface="Times New Roman" pitchFamily="18" charset="0"/>
            </a:endParaRPr>
          </a:p>
        </p:txBody>
      </p:sp>
      <p:pic>
        <p:nvPicPr>
          <p:cNvPr id="29698" name="Picture 2" descr="C:\Users\iknoz\Pictures\340466136_146656804837510_5176417256822231689_n.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0" y="1828800"/>
            <a:ext cx="1447800" cy="1447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METHODOLOGY</a:t>
            </a:r>
          </a:p>
        </p:txBody>
      </p:sp>
      <p:sp>
        <p:nvSpPr>
          <p:cNvPr id="3" name="Slide Number Placeholder 2"/>
          <p:cNvSpPr>
            <a:spLocks noGrp="1"/>
          </p:cNvSpPr>
          <p:nvPr>
            <p:ph type="sldNum" sz="quarter" idx="12"/>
          </p:nvPr>
        </p:nvSpPr>
        <p:spPr/>
        <p:txBody>
          <a:bodyPr/>
          <a:lstStyle/>
          <a:p>
            <a:fld id="{D77F8BE9-CB3E-4E67-A32C-F3C14A7A1ECA}" type="slidenum">
              <a:rPr lang="en-GB" smtClean="0"/>
              <a:pPr/>
              <a:t>10</a:t>
            </a:fld>
            <a:endParaRPr lang="en-GB" dirty="0"/>
          </a:p>
        </p:txBody>
      </p:sp>
      <p:sp>
        <p:nvSpPr>
          <p:cNvPr id="4" name="Content Placeholder 3"/>
          <p:cNvSpPr>
            <a:spLocks noGrp="1"/>
          </p:cNvSpPr>
          <p:nvPr>
            <p:ph sz="quarter" idx="1"/>
          </p:nvPr>
        </p:nvSpPr>
        <p:spPr/>
        <p:txBody>
          <a:bodyPr/>
          <a:lstStyle/>
          <a:p>
            <a:r>
              <a:rPr lang="en-US" sz="2000" dirty="0"/>
              <a:t>We use prototype model to build this project system. The basic idea of prototyping model is that instead of freezing the requirements before design or </a:t>
            </a:r>
            <a:r>
              <a:rPr lang="en-US" sz="2000" dirty="0" smtClean="0"/>
              <a:t>coding, </a:t>
            </a:r>
            <a:r>
              <a:rPr lang="en-US" sz="2000" dirty="0"/>
              <a:t>a throwaway prototype is built to understand the requirements. The goal is to provide a system with overall functionality. By using this prototype, the client can get an “actual feel” of the system. Since the interactions with prototype can enable the client to better understand the requirement </a:t>
            </a:r>
            <a:r>
              <a:rPr lang="en-US" sz="2000" dirty="0" smtClean="0"/>
              <a:t>of system .</a:t>
            </a:r>
            <a:endParaRPr lang="en-US" sz="2000" dirty="0"/>
          </a:p>
          <a:p>
            <a:endParaRPr lang="en-US" dirty="0"/>
          </a:p>
        </p:txBody>
      </p:sp>
    </p:spTree>
    <p:extLst>
      <p:ext uri="{BB962C8B-B14F-4D97-AF65-F5344CB8AC3E}">
        <p14:creationId xmlns="" xmlns:p14="http://schemas.microsoft.com/office/powerpoint/2010/main" val="76962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FEASIBILITY ANALYSIS</a:t>
            </a:r>
          </a:p>
        </p:txBody>
      </p:sp>
      <p:sp>
        <p:nvSpPr>
          <p:cNvPr id="3" name="Slide Number Placeholder 2"/>
          <p:cNvSpPr>
            <a:spLocks noGrp="1"/>
          </p:cNvSpPr>
          <p:nvPr>
            <p:ph type="sldNum" sz="quarter" idx="12"/>
          </p:nvPr>
        </p:nvSpPr>
        <p:spPr/>
        <p:txBody>
          <a:bodyPr/>
          <a:lstStyle/>
          <a:p>
            <a:fld id="{D77F8BE9-CB3E-4E67-A32C-F3C14A7A1ECA}" type="slidenum">
              <a:rPr lang="en-GB" smtClean="0"/>
              <a:pPr/>
              <a:t>11</a:t>
            </a:fld>
            <a:endParaRPr lang="en-GB" dirty="0"/>
          </a:p>
        </p:txBody>
      </p:sp>
      <p:sp>
        <p:nvSpPr>
          <p:cNvPr id="4" name="Content Placeholder 3"/>
          <p:cNvSpPr>
            <a:spLocks noGrp="1"/>
          </p:cNvSpPr>
          <p:nvPr>
            <p:ph sz="quarter"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Economic </a:t>
            </a:r>
            <a:r>
              <a:rPr lang="en-US" dirty="0" smtClean="0">
                <a:latin typeface="Times New Roman" panose="02020603050405020304" pitchFamily="18" charset="0"/>
                <a:cs typeface="Times New Roman" panose="02020603050405020304" pitchFamily="18" charset="0"/>
              </a:rPr>
              <a:t>Feasibility</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t>This application requires Desktop /computer and coding and compiling software. There is not much cost associated for using the system and software. Thus, the program is economically feasible.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Technical </a:t>
            </a:r>
            <a:r>
              <a:rPr lang="en-US" dirty="0" smtClean="0">
                <a:latin typeface="Times New Roman" panose="02020603050405020304" pitchFamily="18" charset="0"/>
                <a:cs typeface="Times New Roman" panose="02020603050405020304" pitchFamily="18" charset="0"/>
              </a:rPr>
              <a:t>Feasibility</a:t>
            </a:r>
          </a:p>
          <a:p>
            <a:pPr lvl="2"/>
            <a:r>
              <a:rPr lang="en-US" dirty="0"/>
              <a:t>All the technology required by the application are available and can be accessed freely, hence it is determined technically feasible.</a:t>
            </a:r>
          </a:p>
          <a:p>
            <a:pPr lvl="2"/>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Operational </a:t>
            </a:r>
            <a:r>
              <a:rPr lang="en-US" dirty="0" smtClean="0">
                <a:latin typeface="Times New Roman" panose="02020603050405020304" pitchFamily="18" charset="0"/>
                <a:cs typeface="Times New Roman" panose="02020603050405020304" pitchFamily="18" charset="0"/>
              </a:rPr>
              <a:t>Feasibility</a:t>
            </a:r>
          </a:p>
          <a:p>
            <a:pPr lvl="2"/>
            <a:r>
              <a:rPr lang="en-US" dirty="0"/>
              <a:t>This program is developed in such a way that it can be easily operated by a normal individual with little knowledge to operate it. Thus, the project is operationally feasible. </a:t>
            </a:r>
          </a:p>
          <a:p>
            <a:pPr lvl="2"/>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APPLICATIONS</a:t>
            </a:r>
          </a:p>
        </p:txBody>
      </p:sp>
      <p:sp>
        <p:nvSpPr>
          <p:cNvPr id="3" name="Slide Number Placeholder 2"/>
          <p:cNvSpPr>
            <a:spLocks noGrp="1"/>
          </p:cNvSpPr>
          <p:nvPr>
            <p:ph type="sldNum" sz="quarter" idx="12"/>
          </p:nvPr>
        </p:nvSpPr>
        <p:spPr/>
        <p:txBody>
          <a:bodyPr/>
          <a:lstStyle/>
          <a:p>
            <a:fld id="{D77F8BE9-CB3E-4E67-A32C-F3C14A7A1ECA}" type="slidenum">
              <a:rPr lang="en-GB" smtClean="0"/>
              <a:pPr/>
              <a:t>12</a:t>
            </a:fld>
            <a:endParaRPr lang="en-GB" dirty="0"/>
          </a:p>
        </p:txBody>
      </p:sp>
      <p:sp>
        <p:nvSpPr>
          <p:cNvPr id="4" name="Content Placeholder 3"/>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 ordering system</a:t>
            </a:r>
          </a:p>
          <a:p>
            <a:r>
              <a:rPr lang="en-US" dirty="0" smtClean="0">
                <a:latin typeface="Times New Roman" panose="02020603050405020304" pitchFamily="18" charset="0"/>
                <a:cs typeface="Times New Roman" panose="02020603050405020304" pitchFamily="18" charset="0"/>
              </a:rPr>
              <a:t>Add data to database</a:t>
            </a:r>
          </a:p>
          <a:p>
            <a:r>
              <a:rPr lang="en-US" dirty="0" smtClean="0">
                <a:latin typeface="Times New Roman" panose="02020603050405020304" pitchFamily="18" charset="0"/>
                <a:cs typeface="Times New Roman" panose="02020603050405020304" pitchFamily="18" charset="0"/>
              </a:rPr>
              <a:t>Modify the database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SYSTEM DESIGN</a:t>
            </a:r>
          </a:p>
        </p:txBody>
      </p:sp>
      <p:sp>
        <p:nvSpPr>
          <p:cNvPr id="3" name="Slide Number Placeholder 2"/>
          <p:cNvSpPr>
            <a:spLocks noGrp="1"/>
          </p:cNvSpPr>
          <p:nvPr>
            <p:ph type="sldNum" sz="quarter" idx="12"/>
          </p:nvPr>
        </p:nvSpPr>
        <p:spPr/>
        <p:txBody>
          <a:bodyPr/>
          <a:lstStyle/>
          <a:p>
            <a:fld id="{D77F8BE9-CB3E-4E67-A32C-F3C14A7A1ECA}" type="slidenum">
              <a:rPr lang="en-GB" smtClean="0"/>
              <a:pPr/>
              <a:t>13</a:t>
            </a:fld>
            <a:endParaRPr lang="en-GB" dirty="0"/>
          </a:p>
        </p:txBody>
      </p:sp>
      <p:sp>
        <p:nvSpPr>
          <p:cNvPr id="4" name="Content Placeholder 3"/>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Block Diagram</a:t>
            </a:r>
          </a:p>
          <a:p>
            <a:endParaRPr lang="en-US" dirty="0"/>
          </a:p>
        </p:txBody>
      </p:sp>
      <p:sp>
        <p:nvSpPr>
          <p:cNvPr id="6" name="TextBox 5">
            <a:extLst>
              <a:ext uri="{FF2B5EF4-FFF2-40B4-BE49-F238E27FC236}">
                <a16:creationId xmlns="" xmlns:a16="http://schemas.microsoft.com/office/drawing/2014/main" id="{63D9B952-E431-4217-9B9A-DC4193F7AF50}"/>
              </a:ext>
            </a:extLst>
          </p:cNvPr>
          <p:cNvSpPr txBox="1"/>
          <p:nvPr/>
        </p:nvSpPr>
        <p:spPr>
          <a:xfrm>
            <a:off x="152400" y="5775882"/>
            <a:ext cx="88392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Block diagram </a:t>
            </a:r>
            <a:endParaRPr 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673" name="Object 1"/>
          <p:cNvGraphicFramePr>
            <a:graphicFrameLocks noChangeAspect="1"/>
          </p:cNvGraphicFramePr>
          <p:nvPr/>
        </p:nvGraphicFramePr>
        <p:xfrm>
          <a:off x="1600200" y="1981200"/>
          <a:ext cx="5495925" cy="3314700"/>
        </p:xfrm>
        <a:graphic>
          <a:graphicData uri="http://schemas.openxmlformats.org/presentationml/2006/ole">
            <p:oleObj spid="_x0000_s28681" name="Visio" r:id="rId3" imgW="9868050" imgH="4953111"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97772"/>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SYSTEM DESIGN</a:t>
            </a:r>
            <a:endParaRPr lang="en-GB"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7048"/>
            <a:ext cx="8503920" cy="4572000"/>
          </a:xfrm>
        </p:spPr>
        <p:txBody>
          <a:bodyPr>
            <a:normAutofit/>
          </a:bodyPr>
          <a:lstStyle/>
          <a:p>
            <a:r>
              <a:rPr lang="en-GB" sz="2800" dirty="0">
                <a:latin typeface="Times New Roman" pitchFamily="18" charset="0"/>
                <a:cs typeface="Times New Roman" pitchFamily="18" charset="0"/>
              </a:rPr>
              <a:t>Flowchart</a:t>
            </a:r>
            <a:r>
              <a:rPr lang="en-GB" sz="2800" dirty="0" smtClean="0">
                <a:latin typeface="Times New Roman" pitchFamily="18" charset="0"/>
                <a:cs typeface="Times New Roman" pitchFamily="18" charset="0"/>
              </a:rPr>
              <a:t>:</a:t>
            </a:r>
          </a:p>
          <a:p>
            <a:pPr>
              <a:buNone/>
            </a:pPr>
            <a:endParaRPr lang="en-GB"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77F8BE9-CB3E-4E67-A32C-F3C14A7A1ECA}" type="slidenum">
              <a:rPr lang="en-GB" smtClean="0">
                <a:solidFill>
                  <a:schemeClr val="tx1"/>
                </a:solidFill>
              </a:rPr>
              <a:pPr/>
              <a:t>14</a:t>
            </a:fld>
            <a:endParaRPr lang="en-GB" dirty="0">
              <a:solidFill>
                <a:schemeClr val="tx1"/>
              </a:solidFill>
            </a:endParaRPr>
          </a:p>
        </p:txBody>
      </p:sp>
      <p:sp>
        <p:nvSpPr>
          <p:cNvPr id="9" name="Rectangle 4">
            <a:extLst>
              <a:ext uri="{FF2B5EF4-FFF2-40B4-BE49-F238E27FC236}">
                <a16:creationId xmlns="" xmlns:a16="http://schemas.microsoft.com/office/drawing/2014/main" id="{9FE86748-A4A4-4201-ACC6-F01C95E2A914}"/>
              </a:ext>
            </a:extLst>
          </p:cNvPr>
          <p:cNvSpPr>
            <a:spLocks noChangeArrowheads="1"/>
          </p:cNvSpPr>
          <p:nvPr/>
        </p:nvSpPr>
        <p:spPr bwMode="auto">
          <a:xfrm>
            <a:off x="2819400" y="726564"/>
            <a:ext cx="81081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 xmlns:a16="http://schemas.microsoft.com/office/drawing/2014/main" id="{99169AA7-BD99-4D76-B200-6C7505F5E470}"/>
              </a:ext>
            </a:extLst>
          </p:cNvPr>
          <p:cNvSpPr txBox="1"/>
          <p:nvPr/>
        </p:nvSpPr>
        <p:spPr>
          <a:xfrm>
            <a:off x="170688" y="5999912"/>
            <a:ext cx="88392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Flowchart</a:t>
            </a:r>
            <a:endParaRPr lang="en-US" b="1" i="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1045"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44" name="Object 20"/>
          <p:cNvGraphicFramePr>
            <a:graphicFrameLocks noChangeAspect="1"/>
          </p:cNvGraphicFramePr>
          <p:nvPr/>
        </p:nvGraphicFramePr>
        <p:xfrm>
          <a:off x="3048000" y="1752600"/>
          <a:ext cx="4933950" cy="4419600"/>
        </p:xfrm>
        <a:graphic>
          <a:graphicData uri="http://schemas.openxmlformats.org/presentationml/2006/ole">
            <p:oleObj spid="_x0000_s1052" name="Visio" r:id="rId3" imgW="12925292" imgH="12039537"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solidFill>
                  <a:schemeClr val="tx1"/>
                </a:solidFill>
                <a:latin typeface="Times New Roman" panose="02020603050405020304" pitchFamily="18" charset="0"/>
                <a:cs typeface="Times New Roman" panose="02020603050405020304" pitchFamily="18" charset="0"/>
              </a:rPr>
              <a:t>Main Modules</a:t>
            </a:r>
          </a:p>
        </p:txBody>
      </p:sp>
      <p:sp>
        <p:nvSpPr>
          <p:cNvPr id="3" name="Slide Number Placeholder 2"/>
          <p:cNvSpPr>
            <a:spLocks noGrp="1"/>
          </p:cNvSpPr>
          <p:nvPr>
            <p:ph type="sldNum" sz="quarter" idx="12"/>
          </p:nvPr>
        </p:nvSpPr>
        <p:spPr/>
        <p:txBody>
          <a:bodyPr/>
          <a:lstStyle/>
          <a:p>
            <a:fld id="{D77F8BE9-CB3E-4E67-A32C-F3C14A7A1ECA}" type="slidenum">
              <a:rPr lang="en-GB" smtClean="0"/>
              <a:pPr/>
              <a:t>15</a:t>
            </a:fld>
            <a:endParaRPr lang="en-GB" dirty="0"/>
          </a:p>
        </p:txBody>
      </p:sp>
      <p:sp>
        <p:nvSpPr>
          <p:cNvPr id="4" name="Content Placeholder 3"/>
          <p:cNvSpPr>
            <a:spLocks noGrp="1"/>
          </p:cNvSpPr>
          <p:nvPr>
            <p:ph sz="quarter" idx="1"/>
          </p:nvPr>
        </p:nvSpPr>
        <p:spPr/>
        <p:txBody>
          <a:bodyPr>
            <a:normAutofit/>
          </a:bodyPr>
          <a:lstStyle/>
          <a:p>
            <a:r>
              <a:rPr lang="en-US" dirty="0" smtClean="0"/>
              <a:t>Admin section</a:t>
            </a:r>
          </a:p>
          <a:p>
            <a:r>
              <a:rPr lang="en-US" dirty="0" smtClean="0"/>
              <a:t>Billing section</a:t>
            </a:r>
          </a:p>
          <a:p>
            <a:r>
              <a:rPr lang="en-US" dirty="0" smtClean="0"/>
              <a:t>Chef section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D77F8BE9-CB3E-4E67-A32C-F3C14A7A1ECA}" type="slidenum">
              <a:rPr lang="en-GB" smtClean="0"/>
              <a:pPr/>
              <a:t>16</a:t>
            </a:fld>
            <a:endParaRPr lang="en-GB" dirty="0"/>
          </a:p>
        </p:txBody>
      </p:sp>
      <p:sp>
        <p:nvSpPr>
          <p:cNvPr id="4" name="Content Placeholder 3"/>
          <p:cNvSpPr>
            <a:spLocks noGrp="1"/>
          </p:cNvSpPr>
          <p:nvPr>
            <p:ph sz="quarter"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idx="4294967295"/>
          </p:nvPr>
        </p:nvSpPr>
        <p:spPr>
          <a:xfrm>
            <a:off x="301680" y="228600"/>
            <a:ext cx="8532360" cy="756720"/>
          </a:xfrm>
          <a:prstGeom prst="rect">
            <a:avLst/>
          </a:prstGeom>
          <a:noFill/>
          <a:ln w="0">
            <a:noFill/>
          </a:ln>
        </p:spPr>
        <p:txBody>
          <a:bodyPr lIns="90000" tIns="45000" rIns="90000" bIns="45000" anchor="b">
            <a:noAutofit/>
          </a:bodyPr>
          <a:lstStyle/>
          <a:p>
            <a:pPr algn="ctr">
              <a:lnSpc>
                <a:spcPct val="100000"/>
              </a:lnSpc>
              <a:buNone/>
            </a:pPr>
            <a:r>
              <a:rPr lang="en-US" sz="3300" b="1" strike="noStrike" cap="all" spc="-1">
                <a:solidFill>
                  <a:srgbClr val="000000"/>
                </a:solidFill>
                <a:latin typeface="Times New Roman"/>
              </a:rPr>
              <a:t>Work Schedule</a:t>
            </a:r>
            <a:endParaRPr lang="en-US" sz="3300" b="0" strike="noStrike" spc="-1">
              <a:latin typeface="Arial"/>
            </a:endParaRPr>
          </a:p>
        </p:txBody>
      </p:sp>
      <p:sp>
        <p:nvSpPr>
          <p:cNvPr id="160" name="TextBox 5"/>
          <p:cNvSpPr/>
          <p:nvPr/>
        </p:nvSpPr>
        <p:spPr>
          <a:xfrm>
            <a:off x="152280" y="5486400"/>
            <a:ext cx="87609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1" strike="noStrike" spc="-1">
                <a:solidFill>
                  <a:srgbClr val="000000"/>
                </a:solidFill>
                <a:latin typeface="Times New Roman"/>
                <a:ea typeface="DejaVu Sans"/>
              </a:rPr>
              <a:t>Table 2. Gantt chart</a:t>
            </a:r>
            <a:endParaRPr lang="en-US" sz="1800" b="0" strike="noStrike" spc="-1">
              <a:latin typeface="Arial"/>
            </a:endParaRPr>
          </a:p>
          <a:p>
            <a:pPr algn="ctr">
              <a:lnSpc>
                <a:spcPct val="100000"/>
              </a:lnSpc>
              <a:buNone/>
            </a:pPr>
            <a:endParaRPr lang="en-US" sz="1800" b="0" strike="noStrike" spc="-1">
              <a:latin typeface="Arial"/>
            </a:endParaRPr>
          </a:p>
        </p:txBody>
      </p:sp>
      <p:sp>
        <p:nvSpPr>
          <p:cNvPr id="161" name="Rectangle 2"/>
          <p:cNvSpPr/>
          <p:nvPr/>
        </p:nvSpPr>
        <p:spPr>
          <a:xfrm>
            <a:off x="1566720" y="2286000"/>
            <a:ext cx="9141840" cy="360"/>
          </a:xfrm>
          <a:prstGeom prst="rect">
            <a:avLst/>
          </a:prstGeom>
          <a:noFill/>
          <a:ln w="0">
            <a:noFill/>
          </a:ln>
        </p:spPr>
        <p:style>
          <a:lnRef idx="0">
            <a:scrgbClr r="0" g="0" b="0"/>
          </a:lnRef>
          <a:fillRef idx="0">
            <a:scrgbClr r="0" g="0" b="0"/>
          </a:fillRef>
          <a:effectRef idx="0">
            <a:scrgbClr r="0" g="0" b="0"/>
          </a:effectRef>
          <a:fontRef idx="minor"/>
        </p:style>
      </p:sp>
      <p:pic>
        <p:nvPicPr>
          <p:cNvPr id="162" name="Picture 161"/>
          <p:cNvPicPr/>
          <p:nvPr/>
        </p:nvPicPr>
        <p:blipFill>
          <a:blip r:embed="rId2"/>
          <a:stretch/>
        </p:blipFill>
        <p:spPr>
          <a:xfrm rot="22800">
            <a:off x="217440" y="1856880"/>
            <a:ext cx="8686800" cy="3016080"/>
          </a:xfrm>
          <a:prstGeom prst="rect">
            <a:avLst/>
          </a:prstGeom>
          <a:ln w="0">
            <a:noFill/>
          </a:ln>
        </p:spPr>
      </p:pic>
      <p:sp>
        <p:nvSpPr>
          <p:cNvPr id="3" name="PlaceHolder 2"/>
          <p:cNvSpPr>
            <a:spLocks noGrp="1"/>
          </p:cNvSpPr>
          <p:nvPr>
            <p:ph type="sldNum" idx="4294967295"/>
          </p:nvPr>
        </p:nvSpPr>
        <p:spPr>
          <a:xfrm>
            <a:off x="4361760" y="1026360"/>
            <a:ext cx="455040" cy="439200"/>
          </a:xfrm>
          <a:prstGeom prst="rect">
            <a:avLst/>
          </a:prstGeom>
        </p:spPr>
        <p:txBody>
          <a:bodyPr/>
          <a:lstStyle/>
          <a:p>
            <a:fld id="{8D542B2C-F669-45A4-A00C-ABD3ECFBF0B8}" type="slidenum">
              <a:rPr/>
              <a:pPr/>
              <a:t>17</a:t>
            </a:fld>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162"/>
          <p:cNvPicPr/>
          <p:nvPr/>
        </p:nvPicPr>
        <p:blipFill>
          <a:blip r:embed="rId2"/>
          <a:stretch/>
        </p:blipFill>
        <p:spPr>
          <a:xfrm>
            <a:off x="228600" y="1828800"/>
            <a:ext cx="8689680" cy="4430520"/>
          </a:xfrm>
          <a:prstGeom prst="rect">
            <a:avLst/>
          </a:prstGeom>
          <a:ln w="0">
            <a:noFill/>
          </a:ln>
        </p:spPr>
      </p:pic>
      <p:sp>
        <p:nvSpPr>
          <p:cNvPr id="2" name="PlaceHolder 1"/>
          <p:cNvSpPr>
            <a:spLocks noGrp="1"/>
          </p:cNvSpPr>
          <p:nvPr>
            <p:ph type="sldNum" idx="4294967295"/>
          </p:nvPr>
        </p:nvSpPr>
        <p:spPr>
          <a:xfrm>
            <a:off x="4361760" y="1026360"/>
            <a:ext cx="455040" cy="439200"/>
          </a:xfrm>
          <a:prstGeom prst="rect">
            <a:avLst/>
          </a:prstGeom>
        </p:spPr>
        <p:txBody>
          <a:bodyPr/>
          <a:lstStyle/>
          <a:p>
            <a:fld id="{B915131B-7A4F-462D-8497-EC19F30AC215}" type="slidenum">
              <a:rPr sz="1600"/>
              <a:pPr/>
              <a:t>18</a:t>
            </a:fld>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19</a:t>
            </a:fld>
            <a:endParaRPr lang="en-GB" dirty="0"/>
          </a:p>
        </p:txBody>
      </p:sp>
      <p:pic>
        <p:nvPicPr>
          <p:cNvPr id="3" name="Picture 2"/>
          <p:cNvPicPr/>
          <p:nvPr/>
        </p:nvPicPr>
        <p:blipFill>
          <a:blip r:embed="rId2"/>
          <a:stretch/>
        </p:blipFill>
        <p:spPr>
          <a:xfrm>
            <a:off x="0" y="381000"/>
            <a:ext cx="8689680" cy="42303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534400" cy="758952"/>
          </a:xfrm>
        </p:spPr>
        <p:txBody>
          <a:bodyPr>
            <a:normAutofit fontScale="90000"/>
          </a:bodyPr>
          <a:lstStyle/>
          <a:p>
            <a:r>
              <a:rPr lang="en-US" b="1" dirty="0" smtClean="0">
                <a:solidFill>
                  <a:schemeClr val="tx1"/>
                </a:solidFill>
              </a:rPr>
              <a:t>Table of Contents</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fld id="{D77F8BE9-CB3E-4E67-A32C-F3C14A7A1ECA}" type="slidenum">
              <a:rPr lang="en-GB" smtClean="0"/>
              <a:pPr/>
              <a:t>2</a:t>
            </a:fld>
            <a:endParaRPr lang="en-GB" dirty="0"/>
          </a:p>
        </p:txBody>
      </p:sp>
      <p:sp>
        <p:nvSpPr>
          <p:cNvPr id="4" name="Content Placeholder 3"/>
          <p:cNvSpPr>
            <a:spLocks noGrp="1"/>
          </p:cNvSpPr>
          <p:nvPr>
            <p:ph sz="quarter" idx="1"/>
          </p:nvPr>
        </p:nvSpPr>
        <p:spPr/>
        <p:txBody>
          <a:bodyPr>
            <a:normAutofit fontScale="70000" lnSpcReduction="20000"/>
          </a:bodyPr>
          <a:lstStyle/>
          <a:p>
            <a:r>
              <a:rPr lang="en-US" dirty="0" smtClean="0"/>
              <a:t>Chapter 1: Introduction</a:t>
            </a:r>
          </a:p>
          <a:p>
            <a:pPr lvl="1"/>
            <a:r>
              <a:rPr lang="en-US" dirty="0" smtClean="0">
                <a:solidFill>
                  <a:schemeClr val="tx1"/>
                </a:solidFill>
              </a:rPr>
              <a:t>1.1	Background</a:t>
            </a:r>
          </a:p>
          <a:p>
            <a:pPr lvl="1"/>
            <a:r>
              <a:rPr lang="en-US" dirty="0" smtClean="0">
                <a:solidFill>
                  <a:schemeClr val="tx1"/>
                </a:solidFill>
              </a:rPr>
              <a:t>1.2 Problem </a:t>
            </a:r>
            <a:r>
              <a:rPr lang="en-US" dirty="0" err="1" smtClean="0">
                <a:solidFill>
                  <a:schemeClr val="tx1"/>
                </a:solidFill>
              </a:rPr>
              <a:t>Defination</a:t>
            </a:r>
            <a:endParaRPr lang="en-US" dirty="0" smtClean="0">
              <a:solidFill>
                <a:schemeClr val="tx1"/>
              </a:solidFill>
            </a:endParaRPr>
          </a:p>
          <a:p>
            <a:pPr lvl="1"/>
            <a:r>
              <a:rPr lang="en-US" dirty="0" smtClean="0">
                <a:solidFill>
                  <a:schemeClr val="tx1"/>
                </a:solidFill>
              </a:rPr>
              <a:t>1.3	  Objective</a:t>
            </a:r>
          </a:p>
          <a:p>
            <a:pPr lvl="1"/>
            <a:r>
              <a:rPr lang="en-US" dirty="0" smtClean="0">
                <a:solidFill>
                  <a:schemeClr val="tx1"/>
                </a:solidFill>
              </a:rPr>
              <a:t>1.4 Project Features</a:t>
            </a:r>
          </a:p>
          <a:p>
            <a:pPr lvl="1"/>
            <a:r>
              <a:rPr lang="en-US" dirty="0" smtClean="0">
                <a:solidFill>
                  <a:schemeClr val="tx1"/>
                </a:solidFill>
              </a:rPr>
              <a:t>1.5 Scope</a:t>
            </a:r>
          </a:p>
          <a:p>
            <a:pPr lvl="1"/>
            <a:r>
              <a:rPr lang="en-US" dirty="0" smtClean="0">
                <a:solidFill>
                  <a:schemeClr val="tx1"/>
                </a:solidFill>
              </a:rPr>
              <a:t>1.6 Requirement Study and Analysis</a:t>
            </a:r>
          </a:p>
          <a:p>
            <a:r>
              <a:rPr lang="en-US" sz="2900" dirty="0" smtClean="0"/>
              <a:t>Chapter 2</a:t>
            </a:r>
          </a:p>
          <a:p>
            <a:pPr lvl="2">
              <a:buNone/>
            </a:pPr>
            <a:r>
              <a:rPr lang="en-US" dirty="0" smtClean="0"/>
              <a:t>2.1 Literature Review</a:t>
            </a:r>
          </a:p>
          <a:p>
            <a:pPr lvl="2">
              <a:buNone/>
            </a:pPr>
            <a:r>
              <a:rPr lang="en-US" dirty="0" smtClean="0"/>
              <a:t>2.2 Feasibility Analysis</a:t>
            </a:r>
          </a:p>
          <a:p>
            <a:pPr lvl="2">
              <a:buNone/>
            </a:pPr>
            <a:r>
              <a:rPr lang="en-US" dirty="0" smtClean="0"/>
              <a:t>2.3 Applications</a:t>
            </a:r>
          </a:p>
          <a:p>
            <a:pPr lvl="2">
              <a:buNone/>
            </a:pPr>
            <a:r>
              <a:rPr lang="en-US" dirty="0" smtClean="0"/>
              <a:t>2.4 System Design</a:t>
            </a:r>
          </a:p>
          <a:p>
            <a:pPr lvl="2">
              <a:buNone/>
            </a:pPr>
            <a:r>
              <a:rPr lang="en-US" dirty="0" smtClean="0"/>
              <a:t>	a: Block diagram</a:t>
            </a:r>
          </a:p>
          <a:p>
            <a:pPr lvl="2">
              <a:buNone/>
            </a:pPr>
            <a:r>
              <a:rPr lang="en-US" dirty="0" smtClean="0"/>
              <a:t>	b: Flowchart</a:t>
            </a:r>
          </a:p>
          <a:p>
            <a:pPr lvl="2">
              <a:buNone/>
            </a:pPr>
            <a:r>
              <a:rPr lang="en-US" dirty="0" smtClean="0"/>
              <a:t>2.5 Main Modules</a:t>
            </a:r>
          </a:p>
          <a:p>
            <a:pPr lvl="2">
              <a:buNone/>
            </a:pPr>
            <a:r>
              <a:rPr lang="en-US" dirty="0" smtClean="0"/>
              <a:t>2.6 Tools used</a:t>
            </a:r>
          </a:p>
          <a:p>
            <a:pPr lvl="2">
              <a:buNone/>
            </a:pPr>
            <a:r>
              <a:rPr lang="en-US" dirty="0" smtClean="0"/>
              <a:t>2.7 Limitations</a:t>
            </a:r>
          </a:p>
          <a:p>
            <a:pPr lvl="2">
              <a:buNone/>
            </a:pPr>
            <a:r>
              <a:rPr lang="en-US" dirty="0" smtClean="0"/>
              <a:t>2.8 Future work</a:t>
            </a:r>
          </a:p>
          <a:p>
            <a:pPr lvl="2">
              <a:buNone/>
            </a:pPr>
            <a:endParaRPr lang="en-US" dirty="0" smtClean="0"/>
          </a:p>
          <a:p>
            <a:pPr>
              <a:buNone/>
            </a:pPr>
            <a:endParaRPr lang="en-US" sz="2900" dirty="0" smtClean="0">
              <a:solidFill>
                <a:srgbClr val="FF0000"/>
              </a:solidFill>
            </a:endParaRPr>
          </a:p>
          <a:p>
            <a:endParaRPr lang="en-US" sz="2900" dirty="0" smtClean="0">
              <a:solidFill>
                <a:srgbClr val="FF0000"/>
              </a:solidFill>
            </a:endParaRPr>
          </a:p>
          <a:p>
            <a:pPr lvl="1"/>
            <a:endParaRPr lang="en-US" dirty="0" smtClean="0">
              <a:solidFill>
                <a:srgbClr val="FF0000"/>
              </a:solidFill>
            </a:endParaRPr>
          </a:p>
          <a:p>
            <a:pPr lvl="1">
              <a:buNone/>
            </a:pPr>
            <a:endParaRPr lang="en-US" dirty="0" smtClean="0"/>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20</a:t>
            </a:fld>
            <a:endParaRPr lang="en-GB" dirty="0"/>
          </a:p>
        </p:txBody>
      </p:sp>
      <p:pic>
        <p:nvPicPr>
          <p:cNvPr id="3" name="Picture 2"/>
          <p:cNvPicPr/>
          <p:nvPr/>
        </p:nvPicPr>
        <p:blipFill>
          <a:blip r:embed="rId2"/>
          <a:stretch/>
        </p:blipFill>
        <p:spPr>
          <a:xfrm>
            <a:off x="225000" y="1600200"/>
            <a:ext cx="8689680" cy="422964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21</a:t>
            </a:fld>
            <a:endParaRPr lang="en-GB" dirty="0"/>
          </a:p>
        </p:txBody>
      </p:sp>
      <p:pic>
        <p:nvPicPr>
          <p:cNvPr id="3" name="Picture 2"/>
          <p:cNvPicPr/>
          <p:nvPr/>
        </p:nvPicPr>
        <p:blipFill>
          <a:blip r:embed="rId2"/>
          <a:stretch/>
        </p:blipFill>
        <p:spPr>
          <a:xfrm>
            <a:off x="225000" y="1713240"/>
            <a:ext cx="8689680" cy="422964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22</a:t>
            </a:fld>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idx="4294967295"/>
          </p:nvPr>
        </p:nvSpPr>
        <p:spPr>
          <a:xfrm>
            <a:off x="301680" y="228600"/>
            <a:ext cx="8532360" cy="756720"/>
          </a:xfrm>
          <a:prstGeom prst="rect">
            <a:avLst/>
          </a:prstGeom>
          <a:noFill/>
          <a:ln w="0">
            <a:noFill/>
          </a:ln>
        </p:spPr>
        <p:txBody>
          <a:bodyPr lIns="90000" tIns="45000" rIns="90000" bIns="45000" anchor="b">
            <a:noAutofit/>
          </a:bodyPr>
          <a:lstStyle/>
          <a:p>
            <a:pPr algn="ctr">
              <a:lnSpc>
                <a:spcPct val="100000"/>
              </a:lnSpc>
              <a:buNone/>
            </a:pPr>
            <a:r>
              <a:rPr lang="en-US" sz="3300" b="1" strike="noStrike" cap="all" spc="-1" dirty="0">
                <a:solidFill>
                  <a:srgbClr val="000000"/>
                </a:solidFill>
                <a:latin typeface="Times New Roman"/>
              </a:rPr>
              <a:t>Tools used</a:t>
            </a:r>
            <a:endParaRPr lang="en-US" sz="3300" b="0" strike="noStrike" spc="-1" dirty="0">
              <a:latin typeface="Arial"/>
            </a:endParaRPr>
          </a:p>
        </p:txBody>
      </p:sp>
      <p:sp>
        <p:nvSpPr>
          <p:cNvPr id="169" name="PlaceHolder 2"/>
          <p:cNvSpPr>
            <a:spLocks noGrp="1"/>
          </p:cNvSpPr>
          <p:nvPr>
            <p:ph idx="4294967295"/>
          </p:nvPr>
        </p:nvSpPr>
        <p:spPr>
          <a:xfrm>
            <a:off x="301680" y="1527120"/>
            <a:ext cx="8501760" cy="4569840"/>
          </a:xfrm>
          <a:prstGeom prst="rect">
            <a:avLst/>
          </a:prstGeom>
          <a:noFill/>
          <a:ln w="0">
            <a:noFill/>
          </a:ln>
        </p:spPr>
        <p:txBody>
          <a:bodyPr lIns="90000" tIns="45000" rIns="90000" bIns="45000" anchor="t">
            <a:noAutofit/>
          </a:bodyPr>
          <a:lstStyle/>
          <a:p>
            <a:pPr marL="274320" indent="-274320">
              <a:lnSpc>
                <a:spcPct val="100000"/>
              </a:lnSpc>
              <a:spcBef>
                <a:spcPts val="541"/>
              </a:spcBef>
              <a:buClr>
                <a:srgbClr val="D16349"/>
              </a:buClr>
              <a:buSzPct val="85000"/>
              <a:buFont typeface="Wingdings 2" charset="2"/>
              <a:buChar char=""/>
            </a:pPr>
            <a:r>
              <a:rPr lang="en-US" sz="2700" b="0" strike="noStrike" spc="-1" dirty="0">
                <a:solidFill>
                  <a:srgbClr val="000000"/>
                </a:solidFill>
                <a:latin typeface="Georgia"/>
              </a:rPr>
              <a:t>ECLIPSE IDE</a:t>
            </a:r>
            <a:endParaRPr lang="en-US" sz="2700" b="0" strike="noStrike" spc="-1" dirty="0">
              <a:latin typeface="Arial"/>
            </a:endParaRPr>
          </a:p>
          <a:p>
            <a:pPr marL="274320" indent="-274320">
              <a:lnSpc>
                <a:spcPct val="100000"/>
              </a:lnSpc>
              <a:spcBef>
                <a:spcPts val="541"/>
              </a:spcBef>
              <a:buClr>
                <a:srgbClr val="D16349"/>
              </a:buClr>
              <a:buSzPct val="85000"/>
              <a:buFont typeface="Wingdings 2" charset="2"/>
              <a:buChar char=""/>
            </a:pPr>
            <a:r>
              <a:rPr lang="en-US" sz="2700" b="0" strike="noStrike" spc="-1" dirty="0">
                <a:solidFill>
                  <a:srgbClr val="000000"/>
                </a:solidFill>
                <a:latin typeface="Georgia"/>
              </a:rPr>
              <a:t>TOMCAT SERVER</a:t>
            </a:r>
            <a:endParaRPr lang="en-US" sz="2700" b="0" strike="noStrike" spc="-1" dirty="0">
              <a:latin typeface="Arial"/>
            </a:endParaRPr>
          </a:p>
          <a:p>
            <a:pPr marL="274320" indent="-274320">
              <a:lnSpc>
                <a:spcPct val="100000"/>
              </a:lnSpc>
              <a:spcBef>
                <a:spcPts val="541"/>
              </a:spcBef>
              <a:buClr>
                <a:srgbClr val="D16349"/>
              </a:buClr>
              <a:buSzPct val="85000"/>
              <a:buFont typeface="Wingdings 2" charset="2"/>
              <a:buChar char=""/>
            </a:pPr>
            <a:r>
              <a:rPr lang="en-US" sz="2700" b="0" strike="noStrike" spc="-1" dirty="0">
                <a:solidFill>
                  <a:srgbClr val="000000"/>
                </a:solidFill>
                <a:latin typeface="Georgia"/>
              </a:rPr>
              <a:t>SQL Server</a:t>
            </a:r>
            <a:endParaRPr lang="en-US" sz="2700" b="0" strike="noStrike" spc="-1" dirty="0">
              <a:latin typeface="Arial"/>
            </a:endParaRPr>
          </a:p>
          <a:p>
            <a:pPr>
              <a:lnSpc>
                <a:spcPct val="100000"/>
              </a:lnSpc>
              <a:spcBef>
                <a:spcPts val="541"/>
              </a:spcBef>
              <a:buNone/>
              <a:tabLst>
                <a:tab pos="0" algn="l"/>
              </a:tabLst>
            </a:pPr>
            <a:endParaRPr lang="en-US" sz="2700" b="0" strike="noStrike" spc="-1" dirty="0">
              <a:latin typeface="Arial"/>
            </a:endParaRPr>
          </a:p>
        </p:txBody>
      </p:sp>
      <p:sp>
        <p:nvSpPr>
          <p:cNvPr id="4" name="PlaceHolder 3"/>
          <p:cNvSpPr>
            <a:spLocks noGrp="1"/>
          </p:cNvSpPr>
          <p:nvPr>
            <p:ph type="sldNum" idx="4294967295"/>
          </p:nvPr>
        </p:nvSpPr>
        <p:spPr>
          <a:xfrm>
            <a:off x="4361760" y="1026360"/>
            <a:ext cx="455040" cy="439200"/>
          </a:xfrm>
          <a:prstGeom prst="rect">
            <a:avLst/>
          </a:prstGeom>
        </p:spPr>
        <p:txBody>
          <a:bodyPr/>
          <a:lstStyle/>
          <a:p>
            <a:fld id="{CA24C069-D0F8-421E-B446-9726BFBCF140}" type="slidenum">
              <a:rPr/>
              <a:pPr/>
              <a:t>23</a:t>
            </a:fld>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24</a:t>
            </a:fld>
            <a:endParaRPr lang="en-GB" dirty="0"/>
          </a:p>
        </p:txBody>
      </p:sp>
      <p:sp>
        <p:nvSpPr>
          <p:cNvPr id="3" name="PlaceHolder 1"/>
          <p:cNvSpPr txBox="1">
            <a:spLocks/>
          </p:cNvSpPr>
          <p:nvPr/>
        </p:nvSpPr>
        <p:spPr>
          <a:xfrm>
            <a:off x="301680" y="228600"/>
            <a:ext cx="8532360" cy="756720"/>
          </a:xfrm>
          <a:prstGeom prst="rect">
            <a:avLst/>
          </a:prstGeom>
          <a:noFill/>
          <a:ln w="0">
            <a:noFill/>
          </a:ln>
        </p:spPr>
        <p:txBody>
          <a:bodyPr lIns="90000" tIns="45000" rIns="90000" bIns="4500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1" normalizeH="0" baseline="0" noProof="0" smtClean="0">
                <a:ln>
                  <a:noFill/>
                </a:ln>
                <a:solidFill>
                  <a:srgbClr val="000000"/>
                </a:solidFill>
                <a:effectLst/>
                <a:uLnTx/>
                <a:uFillTx/>
                <a:latin typeface="Times New Roman"/>
                <a:ea typeface="+mj-ea"/>
                <a:cs typeface="+mj-cs"/>
              </a:rPr>
              <a:t>LIMITATIONS</a:t>
            </a:r>
            <a:endParaRPr kumimoji="0" lang="en-US" sz="3300" b="0" i="0" u="none" strike="noStrike" kern="1200" cap="none" spc="-1" normalizeH="0" baseline="0" noProof="0">
              <a:ln>
                <a:noFill/>
              </a:ln>
              <a:solidFill>
                <a:schemeClr val="accent3">
                  <a:shade val="75000"/>
                </a:schemeClr>
              </a:solidFill>
              <a:effectLst/>
              <a:uLnTx/>
              <a:uFillTx/>
              <a:latin typeface="Arial"/>
              <a:ea typeface="+mj-ea"/>
              <a:cs typeface="+mj-cs"/>
            </a:endParaRPr>
          </a:p>
        </p:txBody>
      </p:sp>
      <p:sp>
        <p:nvSpPr>
          <p:cNvPr id="4" name="PlaceHolder 2"/>
          <p:cNvSpPr txBox="1">
            <a:spLocks/>
          </p:cNvSpPr>
          <p:nvPr/>
        </p:nvSpPr>
        <p:spPr>
          <a:xfrm>
            <a:off x="301680" y="1527120"/>
            <a:ext cx="8501760" cy="4569840"/>
          </a:xfrm>
          <a:prstGeom prst="rect">
            <a:avLst/>
          </a:prstGeom>
          <a:noFill/>
          <a:ln w="0">
            <a:noFill/>
          </a:ln>
        </p:spPr>
        <p:txBody>
          <a:bodyPr lIns="90000" tIns="45000" rIns="90000" bIns="45000" anchor="t">
            <a:noAutofit/>
          </a:bodyPr>
          <a:lstStyle/>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GB" sz="2700" b="0" i="0" u="none" strike="noStrike" kern="1200" cap="none" spc="-1" normalizeH="0" baseline="0" noProof="0" smtClean="0">
                <a:ln>
                  <a:noFill/>
                </a:ln>
                <a:solidFill>
                  <a:srgbClr val="000000"/>
                </a:solidFill>
                <a:effectLst/>
                <a:uLnTx/>
                <a:uFillTx/>
                <a:latin typeface="Georgia"/>
                <a:ea typeface="+mn-ea"/>
                <a:cs typeface="+mn-cs"/>
              </a:rPr>
              <a:t>Food menu with rate is still paper based</a:t>
            </a: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GB" sz="2700" b="0" i="0" u="none" strike="noStrike" kern="1200" cap="none" spc="-1" normalizeH="0" baseline="0" noProof="0" smtClean="0">
                <a:ln>
                  <a:noFill/>
                </a:ln>
                <a:solidFill>
                  <a:srgbClr val="000000"/>
                </a:solidFill>
                <a:effectLst/>
                <a:uLnTx/>
                <a:uFillTx/>
                <a:latin typeface="Georgia"/>
                <a:ea typeface="+mn-ea"/>
                <a:cs typeface="+mn-cs"/>
              </a:rPr>
              <a:t>Food description is unavailable</a:t>
            </a: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GB" sz="2700" b="0" i="0" u="none" strike="noStrike" kern="1200" cap="none" spc="-1" normalizeH="0" baseline="0" noProof="0" smtClean="0">
                <a:ln>
                  <a:noFill/>
                </a:ln>
                <a:solidFill>
                  <a:srgbClr val="000000"/>
                </a:solidFill>
                <a:effectLst/>
                <a:uLnTx/>
                <a:uFillTx/>
                <a:latin typeface="Georgia"/>
                <a:ea typeface="+mn-ea"/>
                <a:cs typeface="+mn-cs"/>
              </a:rPr>
              <a:t>Bill printing is not available</a:t>
            </a: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chemeClr val="accent1"/>
              </a:buClr>
              <a:buSzPct val="85000"/>
              <a:buFont typeface="Wingdings 2"/>
              <a:buNone/>
              <a:tabLst/>
              <a:defRPr/>
            </a:pP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chemeClr val="accent1"/>
              </a:buClr>
              <a:buSzPct val="85000"/>
              <a:buFont typeface="Wingdings 2"/>
              <a:buNone/>
              <a:tabLst>
                <a:tab pos="0" algn="l"/>
              </a:tabLst>
              <a:defRPr/>
            </a:pPr>
            <a:endParaRPr kumimoji="0" lang="en-US" sz="2700" b="0" i="0" u="none" strike="noStrike" kern="1200" cap="none" spc="-1" normalizeH="0" baseline="0" noProof="0">
              <a:ln>
                <a:noFill/>
              </a:ln>
              <a:solidFill>
                <a:schemeClr val="tx1"/>
              </a:solidFill>
              <a:effectLst/>
              <a:uLnTx/>
              <a:uFillTx/>
              <a:latin typeface="Arial"/>
              <a:ea typeface="+mn-ea"/>
              <a:cs typeface="+mn-cs"/>
            </a:endParaRPr>
          </a:p>
        </p:txBody>
      </p:sp>
      <p:sp>
        <p:nvSpPr>
          <p:cNvPr id="5" name="PlaceHolder 3"/>
          <p:cNvSpPr txBox="1">
            <a:spLocks/>
          </p:cNvSpPr>
          <p:nvPr/>
        </p:nvSpPr>
        <p:spPr>
          <a:xfrm>
            <a:off x="4361760" y="1026360"/>
            <a:ext cx="455040" cy="439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3F4D52-A2A4-4432-9DF7-C1697EC67B39}"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25</a:t>
            </a:fld>
            <a:endParaRPr lang="en-GB" dirty="0"/>
          </a:p>
        </p:txBody>
      </p:sp>
      <p:sp>
        <p:nvSpPr>
          <p:cNvPr id="3" name="PlaceHolder 1"/>
          <p:cNvSpPr txBox="1">
            <a:spLocks/>
          </p:cNvSpPr>
          <p:nvPr/>
        </p:nvSpPr>
        <p:spPr>
          <a:xfrm>
            <a:off x="301680" y="228600"/>
            <a:ext cx="8532360" cy="756720"/>
          </a:xfrm>
          <a:prstGeom prst="rect">
            <a:avLst/>
          </a:prstGeom>
          <a:noFill/>
          <a:ln w="0">
            <a:noFill/>
          </a:ln>
        </p:spPr>
        <p:txBody>
          <a:bodyPr lIns="90000" tIns="45000" rIns="90000" bIns="4500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1" i="0" u="none" strike="noStrike" kern="1200" cap="none" spc="-1" normalizeH="0" baseline="0" noProof="0" smtClean="0">
                <a:ln>
                  <a:noFill/>
                </a:ln>
                <a:solidFill>
                  <a:srgbClr val="000000"/>
                </a:solidFill>
                <a:effectLst/>
                <a:uLnTx/>
                <a:uFillTx/>
                <a:latin typeface="Times New Roman"/>
                <a:ea typeface="+mj-ea"/>
                <a:cs typeface="+mj-cs"/>
              </a:rPr>
              <a:t>FUTURE WORK</a:t>
            </a:r>
            <a:endParaRPr kumimoji="0" lang="en-US" sz="3300" b="0" i="0" u="none" strike="noStrike" kern="1200" cap="none" spc="-1" normalizeH="0" baseline="0" noProof="0">
              <a:ln>
                <a:noFill/>
              </a:ln>
              <a:solidFill>
                <a:schemeClr val="accent3">
                  <a:shade val="75000"/>
                </a:schemeClr>
              </a:solidFill>
              <a:effectLst/>
              <a:uLnTx/>
              <a:uFillTx/>
              <a:latin typeface="Arial"/>
              <a:ea typeface="+mj-ea"/>
              <a:cs typeface="+mj-cs"/>
            </a:endParaRPr>
          </a:p>
        </p:txBody>
      </p:sp>
      <p:sp>
        <p:nvSpPr>
          <p:cNvPr id="4" name="PlaceHolder 2"/>
          <p:cNvSpPr txBox="1">
            <a:spLocks/>
          </p:cNvSpPr>
          <p:nvPr/>
        </p:nvSpPr>
        <p:spPr>
          <a:xfrm>
            <a:off x="301680" y="1527120"/>
            <a:ext cx="8501760" cy="4569840"/>
          </a:xfrm>
          <a:prstGeom prst="rect">
            <a:avLst/>
          </a:prstGeom>
          <a:noFill/>
          <a:ln w="0">
            <a:noFill/>
          </a:ln>
        </p:spPr>
        <p:txBody>
          <a:bodyPr lIns="90000" tIns="45000" rIns="90000" bIns="45000" anchor="t">
            <a:noAutofit/>
          </a:bodyPr>
          <a:lstStyle/>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GB" sz="2700" b="0" i="0" u="none" strike="noStrike" kern="1200" cap="none" spc="-1" normalizeH="0" baseline="0" noProof="0" smtClean="0">
                <a:ln>
                  <a:noFill/>
                </a:ln>
                <a:solidFill>
                  <a:srgbClr val="000000"/>
                </a:solidFill>
                <a:effectLst/>
                <a:uLnTx/>
                <a:uFillTx/>
                <a:latin typeface="Georgia"/>
                <a:ea typeface="+mn-ea"/>
                <a:cs typeface="+mn-cs"/>
              </a:rPr>
              <a:t>Food menu with rate can be included in app</a:t>
            </a: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GB" sz="2700" b="0" i="0" u="none" strike="noStrike" kern="1200" cap="none" spc="-1" normalizeH="0" baseline="0" noProof="0" smtClean="0">
                <a:ln>
                  <a:noFill/>
                </a:ln>
                <a:solidFill>
                  <a:srgbClr val="000000"/>
                </a:solidFill>
                <a:effectLst/>
                <a:uLnTx/>
                <a:uFillTx/>
                <a:latin typeface="Georgia"/>
                <a:ea typeface="+mn-ea"/>
                <a:cs typeface="+mn-cs"/>
              </a:rPr>
              <a:t>Food description can be added</a:t>
            </a: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GB" sz="2700" b="0" i="0" u="none" strike="noStrike" kern="1200" cap="none" spc="-1" normalizeH="0" baseline="0" noProof="0" smtClean="0">
                <a:ln>
                  <a:noFill/>
                </a:ln>
                <a:solidFill>
                  <a:srgbClr val="000000"/>
                </a:solidFill>
                <a:effectLst/>
                <a:uLnTx/>
                <a:uFillTx/>
                <a:latin typeface="Georgia"/>
                <a:ea typeface="+mn-ea"/>
                <a:cs typeface="+mn-cs"/>
              </a:rPr>
              <a:t>Bill printing can be made available</a:t>
            </a: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rgbClr val="D16349"/>
              </a:buClr>
              <a:buSzPct val="85000"/>
              <a:buFont typeface="Wingdings 2" charset="2"/>
              <a:buChar char=""/>
              <a:tabLst/>
              <a:defRPr/>
            </a:pPr>
            <a:r>
              <a:rPr kumimoji="0" lang="en-US" sz="2700" b="0" i="0" u="none" strike="noStrike" kern="1200" cap="none" spc="-1" normalizeH="0" baseline="0" noProof="0" smtClean="0">
                <a:ln>
                  <a:noFill/>
                </a:ln>
                <a:solidFill>
                  <a:srgbClr val="000000"/>
                </a:solidFill>
                <a:effectLst/>
                <a:uLnTx/>
                <a:uFillTx/>
                <a:latin typeface="Georgia"/>
                <a:ea typeface="+mn-ea"/>
                <a:cs typeface="+mn-cs"/>
              </a:rPr>
              <a:t>Options for employee record </a:t>
            </a:r>
            <a:endParaRPr kumimoji="0" lang="en-US" sz="2700" b="0" i="0" u="none" strike="noStrike" kern="1200" cap="none" spc="-1" normalizeH="0" baseline="0" noProof="0">
              <a:ln>
                <a:noFill/>
              </a:ln>
              <a:solidFill>
                <a:schemeClr val="tx1"/>
              </a:solidFill>
              <a:effectLst/>
              <a:uLnTx/>
              <a:uFillTx/>
              <a:latin typeface="Arial"/>
              <a:ea typeface="+mn-ea"/>
              <a:cs typeface="+mn-cs"/>
            </a:endParaRPr>
          </a:p>
        </p:txBody>
      </p:sp>
      <p:sp>
        <p:nvSpPr>
          <p:cNvPr id="5" name="PlaceHolder 3"/>
          <p:cNvSpPr txBox="1">
            <a:spLocks/>
          </p:cNvSpPr>
          <p:nvPr/>
        </p:nvSpPr>
        <p:spPr>
          <a:xfrm>
            <a:off x="4361760" y="1026360"/>
            <a:ext cx="455040" cy="439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FA0D5A-AF51-4806-8BFA-59F49FAB2187}"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26</a:t>
            </a:fld>
            <a:endParaRPr lang="en-GB" dirty="0"/>
          </a:p>
        </p:txBody>
      </p:sp>
      <p:sp>
        <p:nvSpPr>
          <p:cNvPr id="3" name="PlaceHolder 1"/>
          <p:cNvSpPr txBox="1">
            <a:spLocks/>
          </p:cNvSpPr>
          <p:nvPr/>
        </p:nvSpPr>
        <p:spPr>
          <a:xfrm>
            <a:off x="301680" y="228600"/>
            <a:ext cx="8532360" cy="756720"/>
          </a:xfrm>
          <a:prstGeom prst="rect">
            <a:avLst/>
          </a:prstGeom>
          <a:noFill/>
          <a:ln w="0">
            <a:noFill/>
          </a:ln>
        </p:spPr>
        <p:txBody>
          <a:bodyPr lIns="90000" tIns="45000" rIns="90000" bIns="4500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1" normalizeH="0" baseline="0" noProof="0" smtClean="0">
                <a:ln>
                  <a:noFill/>
                </a:ln>
                <a:solidFill>
                  <a:srgbClr val="000000"/>
                </a:solidFill>
                <a:effectLst/>
                <a:uLnTx/>
                <a:uFillTx/>
                <a:latin typeface="Georgia"/>
                <a:ea typeface="+mj-ea"/>
                <a:cs typeface="+mj-cs"/>
              </a:rPr>
              <a:t>REFERENCES</a:t>
            </a:r>
            <a:endParaRPr kumimoji="0" lang="en-US" sz="3200" b="0" i="0" u="none" strike="noStrike" kern="1200" cap="none" spc="-1" normalizeH="0" baseline="0" noProof="0">
              <a:ln>
                <a:noFill/>
              </a:ln>
              <a:solidFill>
                <a:schemeClr val="accent3">
                  <a:shade val="75000"/>
                </a:schemeClr>
              </a:solidFill>
              <a:effectLst/>
              <a:uLnTx/>
              <a:uFillTx/>
              <a:latin typeface="Arial"/>
              <a:ea typeface="+mj-ea"/>
              <a:cs typeface="+mj-cs"/>
            </a:endParaRPr>
          </a:p>
        </p:txBody>
      </p:sp>
      <p:sp>
        <p:nvSpPr>
          <p:cNvPr id="4" name="PlaceHolder 2"/>
          <p:cNvSpPr txBox="1">
            <a:spLocks/>
          </p:cNvSpPr>
          <p:nvPr/>
        </p:nvSpPr>
        <p:spPr>
          <a:xfrm>
            <a:off x="4361760" y="1026360"/>
            <a:ext cx="455040" cy="439200"/>
          </a:xfrm>
          <a:prstGeom prst="rect">
            <a:avLst/>
          </a:prstGeom>
          <a:noFill/>
          <a:ln w="0">
            <a:noFill/>
          </a:ln>
        </p:spPr>
        <p:txBody>
          <a:bodyPr lIns="45720" tIns="45000" rIns="45720" bIns="45000" anchor="ctr">
            <a:noAutofit/>
          </a:bodyPr>
          <a:lstStyle>
            <a:lvl1pPr algn="ctr">
              <a:lnSpc>
                <a:spcPct val="100000"/>
              </a:lnSpc>
              <a:buNone/>
              <a:defRPr lang="en-GB" sz="1600" b="0" strike="noStrike" spc="-1">
                <a:solidFill>
                  <a:srgbClr val="000000"/>
                </a:solidFill>
                <a:latin typeface="Georgi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56D57E8-00F7-464F-B9EE-9720FCFC1472}" type="slidenum">
              <a:rPr kumimoji="0" lang="en-GB" sz="1600" b="0" i="0" u="none" strike="noStrike" kern="1200" cap="none" spc="-1" normalizeH="0" baseline="0" noProof="0" smtClean="0">
                <a:ln>
                  <a:noFill/>
                </a:ln>
                <a:solidFill>
                  <a:srgbClr val="000000"/>
                </a:solidFill>
                <a:effectLst/>
                <a:uLnTx/>
                <a:uFillTx/>
                <a:latin typeface="Georgia"/>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1" normalizeH="0" baseline="0" noProof="0">
              <a:ln>
                <a:noFill/>
              </a:ln>
              <a:solidFill>
                <a:srgbClr val="000000"/>
              </a:solidFill>
              <a:effectLst/>
              <a:uLnTx/>
              <a:uFillTx/>
              <a:latin typeface="Times New Roman"/>
              <a:ea typeface="+mn-ea"/>
              <a:cs typeface="+mn-cs"/>
            </a:endParaRPr>
          </a:p>
        </p:txBody>
      </p:sp>
      <p:sp>
        <p:nvSpPr>
          <p:cNvPr id="5" name="PlaceHolder 3"/>
          <p:cNvSpPr txBox="1">
            <a:spLocks/>
          </p:cNvSpPr>
          <p:nvPr/>
        </p:nvSpPr>
        <p:spPr>
          <a:xfrm>
            <a:off x="301680" y="1527120"/>
            <a:ext cx="8501760" cy="4569840"/>
          </a:xfrm>
          <a:prstGeom prst="rect">
            <a:avLst/>
          </a:prstGeom>
          <a:noFill/>
          <a:ln w="0">
            <a:noFill/>
          </a:ln>
        </p:spPr>
        <p:txBody>
          <a:bodyPr lIns="90000" tIns="45000" rIns="90000" bIns="45000" anchor="t">
            <a:normAutofit/>
          </a:bodyPr>
          <a:lstStyle/>
          <a:p>
            <a:pPr marL="514440" marR="0" lvl="0" indent="-514440" algn="l" defTabSz="914400" rtl="0" eaLnBrk="1" fontAlgn="auto" latinLnBrk="0" hangingPunct="1">
              <a:lnSpc>
                <a:spcPct val="100000"/>
              </a:lnSpc>
              <a:spcBef>
                <a:spcPts val="541"/>
              </a:spcBef>
              <a:spcAft>
                <a:spcPts val="0"/>
              </a:spcAft>
              <a:buClr>
                <a:schemeClr val="accent1"/>
              </a:buClr>
              <a:buSzPct val="85000"/>
              <a:buFont typeface="Wingdings 2"/>
              <a:buNone/>
              <a:tabLst>
                <a:tab pos="0" algn="l"/>
              </a:tabLst>
              <a:defRPr/>
            </a:pP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514440" marR="0" lvl="0" indent="-514440" algn="l" defTabSz="914400" rtl="0" eaLnBrk="1" fontAlgn="auto" latinLnBrk="0" hangingPunct="1">
              <a:lnSpc>
                <a:spcPct val="100000"/>
              </a:lnSpc>
              <a:spcBef>
                <a:spcPts val="541"/>
              </a:spcBef>
              <a:spcAft>
                <a:spcPts val="0"/>
              </a:spcAft>
              <a:buClr>
                <a:schemeClr val="accent1"/>
              </a:buClr>
              <a:buSzPct val="85000"/>
              <a:buFont typeface="Wingdings 2"/>
              <a:buNone/>
              <a:tabLst>
                <a:tab pos="0" algn="l"/>
              </a:tabLst>
              <a:defRPr/>
            </a:pP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514440" marR="0" lvl="0" indent="-514440" algn="l" defTabSz="914400" rtl="0" eaLnBrk="1" fontAlgn="auto" latinLnBrk="0" hangingPunct="1">
              <a:lnSpc>
                <a:spcPct val="100000"/>
              </a:lnSpc>
              <a:spcBef>
                <a:spcPts val="541"/>
              </a:spcBef>
              <a:spcAft>
                <a:spcPts val="0"/>
              </a:spcAft>
              <a:buClr>
                <a:schemeClr val="accent1"/>
              </a:buClr>
              <a:buSzPct val="85000"/>
              <a:buFont typeface="Wingdings 2"/>
              <a:buNone/>
              <a:tabLst>
                <a:tab pos="0" algn="l"/>
              </a:tabLst>
              <a:defRPr/>
            </a:pPr>
            <a:endParaRPr kumimoji="0" lang="en-US" sz="2700" b="0" i="0" u="none" strike="noStrike" kern="1200" cap="none" spc="-1" normalizeH="0" baseline="0" noProof="0" smtClean="0">
              <a:ln>
                <a:noFill/>
              </a:ln>
              <a:solidFill>
                <a:schemeClr val="tx1"/>
              </a:solidFill>
              <a:effectLst/>
              <a:uLnTx/>
              <a:uFillTx/>
              <a:latin typeface="Arial"/>
              <a:ea typeface="+mn-ea"/>
              <a:cs typeface="+mn-cs"/>
            </a:endParaRPr>
          </a:p>
          <a:p>
            <a:pPr marL="274320" marR="0" lvl="0" indent="-274320" algn="l" defTabSz="914400" rtl="0" eaLnBrk="1" fontAlgn="auto" latinLnBrk="0" hangingPunct="1">
              <a:lnSpc>
                <a:spcPct val="100000"/>
              </a:lnSpc>
              <a:spcBef>
                <a:spcPts val="541"/>
              </a:spcBef>
              <a:spcAft>
                <a:spcPts val="0"/>
              </a:spcAft>
              <a:buClr>
                <a:schemeClr val="accent1"/>
              </a:buClr>
              <a:buSzPct val="85000"/>
              <a:buFont typeface="Wingdings 2"/>
              <a:buNone/>
              <a:tabLst>
                <a:tab pos="0" algn="l"/>
              </a:tabLst>
              <a:defRPr/>
            </a:pPr>
            <a:endParaRPr kumimoji="0" lang="en-US" sz="2700" b="0" i="0" u="none" strike="noStrike" kern="1200" cap="none" spc="-1" normalizeH="0" baseline="0" noProof="0">
              <a:ln>
                <a:noFill/>
              </a:ln>
              <a:solidFill>
                <a:schemeClr val="tx1"/>
              </a:solidFill>
              <a:effectLst/>
              <a:uLnTx/>
              <a:uFillTx/>
              <a:latin typeface="Arial"/>
              <a:ea typeface="+mn-ea"/>
              <a:cs typeface="+mn-cs"/>
            </a:endParaRPr>
          </a:p>
        </p:txBody>
      </p:sp>
      <p:sp>
        <p:nvSpPr>
          <p:cNvPr id="6" name="Rectangle 4"/>
          <p:cNvSpPr/>
          <p:nvPr/>
        </p:nvSpPr>
        <p:spPr>
          <a:xfrm>
            <a:off x="304920" y="1447920"/>
            <a:ext cx="830376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Georgia"/>
                <a:ea typeface="DejaVu Sans"/>
              </a:rPr>
              <a:t>[1] Khairunnisa, K., Ayob, J., Mohd. Helmy, A., Erdi Ayob, M., Izwan Ayob, M. and Afif Ayob, M. (2009).The Application of Wireless Food Ordering System. [online] Available at: http://eprints.uthm.edu.my/5726/1/Wireless_Food_Ordering_System.PDF [Accessed 16 Nov. 2014].</a:t>
            </a:r>
            <a:endParaRPr lang="en-US" sz="1800" b="0" strike="noStrike" spc="-1">
              <a:latin typeface="Arial"/>
            </a:endParaRPr>
          </a:p>
          <a:p>
            <a:pPr>
              <a:lnSpc>
                <a:spcPct val="100000"/>
              </a:lnSpc>
              <a:buNone/>
            </a:pPr>
            <a:r>
              <a:rPr lang="en-US" sz="1800" b="0" strike="noStrike" spc="-1">
                <a:solidFill>
                  <a:srgbClr val="000000"/>
                </a:solidFill>
                <a:latin typeface="Georgia"/>
                <a:ea typeface="DejaVu Sans"/>
              </a:rPr>
              <a:t>[2] Shashikant Tanpure, S., R. Shidankar, P. and M. Joshi, M. (2013). Automated Food Ordering System with Real-Time Customer Feedback. [online]</a:t>
            </a:r>
            <a:endParaRPr lang="en-US" sz="1800" b="0" strike="noStrike" spc="-1">
              <a:latin typeface="Arial"/>
            </a:endParaRPr>
          </a:p>
          <a:p>
            <a:pPr>
              <a:lnSpc>
                <a:spcPct val="100000"/>
              </a:lnSpc>
              <a:buNone/>
            </a:pPr>
            <a:r>
              <a:rPr lang="en-US" sz="1800" b="0" strike="noStrike" spc="-1">
                <a:solidFill>
                  <a:srgbClr val="000000"/>
                </a:solidFill>
                <a:latin typeface="Georgia"/>
                <a:ea typeface="DejaVu Sans"/>
              </a:rPr>
              <a:t>[3] Wafula, K, R. (2014). ONLINE ORDERING SYSTEM PROJECT PROPOSAL. [online] Academia.edu. Available at: http://www.academia.edu/4935972/ONLINE_RDERING_SYSTEM_PROJECT_P ROPOSAL [Accessed 16 Nov. 2014].</a:t>
            </a:r>
            <a:endParaRPr lang="en-US"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77F8BE9-CB3E-4E67-A32C-F3C14A7A1ECA}" type="slidenum">
              <a:rPr lang="en-GB" smtClean="0"/>
              <a:pPr/>
              <a:t>27</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1440"/>
            <a:ext cx="8229600" cy="1557812"/>
          </a:xfrm>
        </p:spPr>
        <p:txBody>
          <a:bodyPr>
            <a:normAutofit/>
          </a:bodyPr>
          <a:lstStyle/>
          <a:p>
            <a:r>
              <a:rPr lang="en-GB" sz="3200" b="1" dirty="0">
                <a:solidFill>
                  <a:schemeClr val="tx1"/>
                </a:solidFill>
                <a:latin typeface="Times New Roman" pitchFamily="18" charset="0"/>
                <a:cs typeface="Times New Roman" pitchFamily="18" charset="0"/>
              </a:rPr>
              <a:t>INTRODUCTION</a:t>
            </a:r>
          </a:p>
        </p:txBody>
      </p:sp>
      <p:sp>
        <p:nvSpPr>
          <p:cNvPr id="6" name="Content Placeholder 5"/>
          <p:cNvSpPr>
            <a:spLocks noGrp="1"/>
          </p:cNvSpPr>
          <p:nvPr>
            <p:ph sz="quarter" idx="1"/>
          </p:nvPr>
        </p:nvSpPr>
        <p:spPr>
          <a:xfrm>
            <a:off x="304800" y="1757330"/>
            <a:ext cx="8229600" cy="4643470"/>
          </a:xfrm>
        </p:spPr>
        <p:txBody>
          <a:bodyPr>
            <a:normAutofit fontScale="25000" lnSpcReduction="20000"/>
          </a:bodyPr>
          <a:lstStyle/>
          <a:p>
            <a:pPr marL="0" indent="0">
              <a:buSzPct val="150000"/>
              <a:buNone/>
            </a:pPr>
            <a:r>
              <a:rPr lang="en-US" b="1" dirty="0" smtClean="0">
                <a:latin typeface="Times New Roman" panose="02020603050405020304" pitchFamily="18" charset="0"/>
                <a:cs typeface="Times New Roman" panose="02020603050405020304" pitchFamily="18" charset="0"/>
              </a:rPr>
              <a:t> </a:t>
            </a:r>
            <a:r>
              <a:rPr lang="en-US" sz="9600" b="1" dirty="0" smtClean="0">
                <a:latin typeface="Times New Roman" panose="02020603050405020304" pitchFamily="18" charset="0"/>
                <a:cs typeface="Times New Roman" panose="02020603050405020304" pitchFamily="18" charset="0"/>
              </a:rPr>
              <a:t>Online Food ordering system</a:t>
            </a:r>
            <a:r>
              <a:rPr lang="en-GB" sz="9600" b="1" dirty="0" smtClean="0">
                <a:latin typeface="Times New Roman" pitchFamily="18" charset="0"/>
                <a:cs typeface="Times New Roman" pitchFamily="18" charset="0"/>
              </a:rPr>
              <a:t> </a:t>
            </a:r>
          </a:p>
          <a:p>
            <a:pPr marL="0" indent="0">
              <a:buSzPct val="150000"/>
            </a:pPr>
            <a:r>
              <a:rPr lang="en-US" sz="7200" dirty="0" smtClean="0"/>
              <a:t>The traditional food order method is not efficient to deal with crowded situation  in their restaurant.</a:t>
            </a:r>
          </a:p>
          <a:p>
            <a:pPr marL="0" indent="0">
              <a:buSzPct val="150000"/>
            </a:pPr>
            <a:r>
              <a:rPr lang="en-US" sz="7200" dirty="0" smtClean="0"/>
              <a:t>It is of two types.</a:t>
            </a:r>
          </a:p>
          <a:p>
            <a:pPr marL="274320" lvl="1" indent="0">
              <a:buSzPct val="150000"/>
            </a:pPr>
            <a:r>
              <a:rPr lang="en-US" sz="7200" dirty="0" smtClean="0">
                <a:solidFill>
                  <a:schemeClr val="tx1"/>
                </a:solidFill>
              </a:rPr>
              <a:t>Paper based order</a:t>
            </a:r>
          </a:p>
          <a:p>
            <a:pPr marL="274320" lvl="1" indent="0">
              <a:buSzPct val="150000"/>
            </a:pPr>
            <a:r>
              <a:rPr lang="en-US" sz="7200" dirty="0" smtClean="0">
                <a:solidFill>
                  <a:schemeClr val="tx1"/>
                </a:solidFill>
              </a:rPr>
              <a:t>Verbal based order</a:t>
            </a:r>
          </a:p>
          <a:p>
            <a:pPr marL="0" indent="0">
              <a:buSzPct val="150000"/>
            </a:pPr>
            <a:r>
              <a:rPr lang="en-US" sz="7200" dirty="0" smtClean="0"/>
              <a:t>Paper </a:t>
            </a:r>
            <a:r>
              <a:rPr lang="en-US" sz="7200" dirty="0" smtClean="0"/>
              <a:t>based means that  waiter has to record down foods that customers </a:t>
            </a:r>
            <a:r>
              <a:rPr lang="en-US" sz="7200" dirty="0" smtClean="0"/>
              <a:t>	order</a:t>
            </a:r>
            <a:endParaRPr lang="en-US" sz="7200" dirty="0" smtClean="0"/>
          </a:p>
          <a:p>
            <a:pPr marL="274320" lvl="1" indent="0">
              <a:buSzPct val="150000"/>
            </a:pPr>
            <a:r>
              <a:rPr lang="en-US" sz="7200" dirty="0" smtClean="0">
                <a:solidFill>
                  <a:schemeClr val="tx1"/>
                </a:solidFill>
              </a:rPr>
              <a:t>food serve not in sequence, missing of food order paper, mistake in </a:t>
            </a:r>
            <a:r>
              <a:rPr lang="en-US" sz="7200" dirty="0" smtClean="0">
                <a:solidFill>
                  <a:schemeClr val="tx1"/>
                </a:solidFill>
              </a:rPr>
              <a:t>	record </a:t>
            </a:r>
            <a:r>
              <a:rPr lang="en-US" sz="7200" dirty="0" smtClean="0">
                <a:solidFill>
                  <a:schemeClr val="tx1"/>
                </a:solidFill>
              </a:rPr>
              <a:t>down the food name</a:t>
            </a:r>
          </a:p>
          <a:p>
            <a:pPr marL="0" indent="0">
              <a:buSzPct val="150000"/>
            </a:pPr>
            <a:r>
              <a:rPr lang="en-US" sz="7200" dirty="0" smtClean="0"/>
              <a:t>Verbal based means that waiter remember all the customer’s  food and order </a:t>
            </a:r>
            <a:r>
              <a:rPr lang="en-US" sz="7200" dirty="0" smtClean="0"/>
              <a:t>	by </a:t>
            </a:r>
            <a:r>
              <a:rPr lang="en-US" sz="7200" dirty="0" smtClean="0"/>
              <a:t>relying on their memory verbally</a:t>
            </a:r>
          </a:p>
          <a:p>
            <a:pPr marL="0" indent="0">
              <a:buSzPct val="150000"/>
            </a:pPr>
            <a:r>
              <a:rPr lang="en-US" sz="7200" dirty="0" smtClean="0"/>
              <a:t> This is the proposal written to propose an efficient food order system to </a:t>
            </a:r>
            <a:r>
              <a:rPr lang="en-US" sz="7200" dirty="0" smtClean="0"/>
              <a:t>	enhance </a:t>
            </a:r>
            <a:r>
              <a:rPr lang="en-US" sz="7200" dirty="0" smtClean="0"/>
              <a:t>and improve the traditional food order management system </a:t>
            </a:r>
          </a:p>
          <a:p>
            <a:pPr marL="0" indent="0">
              <a:buSzPct val="150000"/>
            </a:pPr>
            <a:r>
              <a:rPr lang="en-US" sz="7200" dirty="0" smtClean="0"/>
              <a:t>This is the solution for traditional food ordering system which is not efficient </a:t>
            </a:r>
            <a:r>
              <a:rPr lang="en-US" sz="7200" dirty="0" smtClean="0"/>
              <a:t>	and </a:t>
            </a:r>
            <a:r>
              <a:rPr lang="en-US" sz="7200" dirty="0" smtClean="0"/>
              <a:t>doesn’t meet customer’s preferences </a:t>
            </a:r>
          </a:p>
          <a:p>
            <a:pPr marL="0" indent="0">
              <a:buSzPct val="150000"/>
              <a:buNone/>
            </a:pPr>
            <a:endParaRPr lang="en-US" dirty="0" smtClean="0"/>
          </a:p>
          <a:p>
            <a:pPr marL="0" indent="0">
              <a:buSzPct val="150000"/>
              <a:buNone/>
            </a:pPr>
            <a:endParaRPr lang="en-GB" dirty="0" smtClean="0">
              <a:latin typeface="Times New Roman" pitchFamily="18" charset="0"/>
              <a:cs typeface="Times New Roman" pitchFamily="18" charset="0"/>
            </a:endParaRPr>
          </a:p>
          <a:p>
            <a:pPr marL="0" indent="0">
              <a:buSzPct val="150000"/>
              <a:buNone/>
            </a:pPr>
            <a:endParaRPr lang="en-GB" dirty="0" smtClean="0">
              <a:latin typeface="Times New Roman" pitchFamily="18" charset="0"/>
              <a:cs typeface="Times New Roman" pitchFamily="18" charset="0"/>
            </a:endParaRPr>
          </a:p>
          <a:p>
            <a:pPr marL="0" indent="0">
              <a:buSzPct val="150000"/>
              <a:buNone/>
            </a:pPr>
            <a:endParaRPr lang="en-GB" dirty="0" smtClean="0">
              <a:latin typeface="Times New Roman" pitchFamily="18" charset="0"/>
              <a:cs typeface="Times New Roman" pitchFamily="18" charset="0"/>
            </a:endParaRPr>
          </a:p>
          <a:p>
            <a:pPr marL="0" indent="0">
              <a:buSzPct val="150000"/>
              <a:buNone/>
            </a:pPr>
            <a:endParaRPr lang="en-GB" dirty="0" smtClean="0">
              <a:latin typeface="Times New Roman" pitchFamily="18" charset="0"/>
              <a:cs typeface="Times New Roman" pitchFamily="18" charset="0"/>
            </a:endParaRPr>
          </a:p>
          <a:p>
            <a:pPr marL="0" indent="0">
              <a:buSzPct val="150000"/>
              <a:buNone/>
            </a:pPr>
            <a:r>
              <a:rPr lang="en-GB" dirty="0" smtClean="0">
                <a:latin typeface="Times New Roman" pitchFamily="18" charset="0"/>
                <a:cs typeface="Times New Roman" pitchFamily="18" charset="0"/>
              </a:rPr>
              <a:t> </a:t>
            </a:r>
          </a:p>
          <a:p>
            <a:pPr marL="0" indent="0" algn="just">
              <a:buSzPct val="150000"/>
              <a:buNone/>
            </a:pPr>
            <a:endParaRPr lang="en-GB" dirty="0">
              <a:latin typeface="Times New Roman" pitchFamily="18" charset="0"/>
              <a:cs typeface="Times New Roman" pitchFamily="18" charset="0"/>
            </a:endParaRPr>
          </a:p>
          <a:p>
            <a:pPr marL="0" indent="0" algn="just">
              <a:buSzPct val="150000"/>
              <a:buNone/>
            </a:pPr>
            <a:endParaRPr lang="en-GB"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77F8BE9-CB3E-4E67-A32C-F3C14A7A1ECA}" type="slidenum">
              <a:rPr lang="en-GB" smtClean="0">
                <a:solidFill>
                  <a:schemeClr val="tx1"/>
                </a:solidFill>
              </a:rPr>
              <a:pPr/>
              <a:t>3</a:t>
            </a:fld>
            <a:endParaRPr lang="en-GB"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itchFamily="18" charset="0"/>
                <a:cs typeface="Times New Roman" pitchFamily="18" charset="0"/>
              </a:rPr>
              <a:t> </a:t>
            </a:r>
            <a:r>
              <a:rPr lang="en-GB" sz="3200" b="1" dirty="0">
                <a:solidFill>
                  <a:schemeClr val="tx1"/>
                </a:solidFill>
                <a:latin typeface="Times New Roman" pitchFamily="18" charset="0"/>
                <a:cs typeface="Times New Roman" pitchFamily="18" charset="0"/>
              </a:rPr>
              <a:t>PROBLEM DEFINATION</a:t>
            </a:r>
          </a:p>
        </p:txBody>
      </p:sp>
      <p:sp>
        <p:nvSpPr>
          <p:cNvPr id="3" name="Content Placeholder 2"/>
          <p:cNvSpPr>
            <a:spLocks noGrp="1"/>
          </p:cNvSpPr>
          <p:nvPr>
            <p:ph sz="quarter" idx="1"/>
          </p:nvPr>
        </p:nvSpPr>
        <p:spPr/>
        <p:txBody>
          <a:bodyPr>
            <a:normAutofit/>
          </a:bodyPr>
          <a:lstStyle/>
          <a:p>
            <a:pPr lvl="0"/>
            <a:r>
              <a:rPr lang="en-GB" dirty="0" smtClean="0"/>
              <a:t>Difficulties in food ordering</a:t>
            </a:r>
            <a:endParaRPr lang="en-US" dirty="0" smtClean="0"/>
          </a:p>
          <a:p>
            <a:pPr lvl="0"/>
            <a:r>
              <a:rPr lang="en-GB" dirty="0" smtClean="0"/>
              <a:t>Hard to trace the cheating of employees</a:t>
            </a:r>
            <a:endParaRPr lang="en-US" dirty="0" smtClean="0"/>
          </a:p>
          <a:p>
            <a:pPr lvl="0"/>
            <a:r>
              <a:rPr lang="en-GB" dirty="0" smtClean="0"/>
              <a:t>Loss of human time and energy</a:t>
            </a:r>
            <a:endParaRPr lang="en-US" dirty="0" smtClean="0"/>
          </a:p>
          <a:p>
            <a:pPr lvl="0"/>
            <a:r>
              <a:rPr lang="en-GB" dirty="0" smtClean="0"/>
              <a:t>Difficult to store daily records</a:t>
            </a:r>
            <a:endParaRPr lang="en-US" dirty="0"/>
          </a:p>
        </p:txBody>
      </p:sp>
      <p:sp>
        <p:nvSpPr>
          <p:cNvPr id="4" name="Slide Number Placeholder 3"/>
          <p:cNvSpPr>
            <a:spLocks noGrp="1"/>
          </p:cNvSpPr>
          <p:nvPr>
            <p:ph type="sldNum" sz="quarter" idx="12"/>
          </p:nvPr>
        </p:nvSpPr>
        <p:spPr/>
        <p:txBody>
          <a:bodyPr/>
          <a:lstStyle/>
          <a:p>
            <a:fld id="{D77F8BE9-CB3E-4E67-A32C-F3C14A7A1ECA}" type="slidenum">
              <a:rPr lang="en-GB" smtClean="0">
                <a:solidFill>
                  <a:schemeClr val="tx1"/>
                </a:solidFill>
              </a:rPr>
              <a:pPr/>
              <a:t>4</a:t>
            </a:fld>
            <a:endParaRPr lang="en-GB"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itchFamily="18" charset="0"/>
                <a:cs typeface="Times New Roman" pitchFamily="18" charset="0"/>
              </a:rPr>
              <a:t> </a:t>
            </a:r>
            <a:r>
              <a:rPr lang="en-GB" sz="3200" b="1" dirty="0">
                <a:solidFill>
                  <a:schemeClr val="tx1"/>
                </a:solidFill>
                <a:latin typeface="Times New Roman" pitchFamily="18" charset="0"/>
                <a:cs typeface="Times New Roman" pitchFamily="18" charset="0"/>
              </a:rPr>
              <a:t>OBJECTIVE</a:t>
            </a:r>
          </a:p>
        </p:txBody>
      </p:sp>
      <p:sp>
        <p:nvSpPr>
          <p:cNvPr id="3" name="Content Placeholder 2"/>
          <p:cNvSpPr>
            <a:spLocks noGrp="1"/>
          </p:cNvSpPr>
          <p:nvPr>
            <p:ph sz="quarter" idx="1"/>
          </p:nvPr>
        </p:nvSpPr>
        <p:spPr>
          <a:xfrm>
            <a:off x="457200" y="1785926"/>
            <a:ext cx="8229600" cy="4340237"/>
          </a:xfrm>
        </p:spPr>
        <p:txBody>
          <a:bodyPr>
            <a:normAutofit/>
          </a:bodyPr>
          <a:lstStyle/>
          <a:p>
            <a:pPr marL="0" indent="0" algn="just"/>
            <a:r>
              <a:rPr lang="en-GB" sz="2400" dirty="0" smtClean="0"/>
              <a:t>To manage Smart Online Food ordering management system.</a:t>
            </a:r>
            <a:endParaRPr lang="en-US" sz="2400" dirty="0" smtClean="0"/>
          </a:p>
          <a:p>
            <a:pPr marL="0" indent="0" algn="just">
              <a:buNone/>
            </a:pPr>
            <a:endParaRPr lang="en-GB"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77F8BE9-CB3E-4E67-A32C-F3C14A7A1ECA}" type="slidenum">
              <a:rPr lang="en-GB" smtClean="0">
                <a:solidFill>
                  <a:schemeClr val="tx1"/>
                </a:solidFill>
              </a:rPr>
              <a:pPr/>
              <a:t>5</a:t>
            </a:fld>
            <a:endParaRPr lang="en-GB"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216152"/>
          </a:xfrm>
        </p:spPr>
        <p:txBody>
          <a:bodyPr>
            <a:normAutofit/>
          </a:bodyPr>
          <a:lstStyle/>
          <a:p>
            <a:r>
              <a:rPr lang="en-US" b="1" dirty="0" smtClean="0">
                <a:solidFill>
                  <a:schemeClr val="tx1"/>
                </a:solidFill>
              </a:rPr>
              <a:t>PROJECT FEATURES</a:t>
            </a:r>
            <a:r>
              <a:rPr lang="en-US" b="1" dirty="0" smtClean="0"/>
              <a:t/>
            </a:r>
            <a:br>
              <a:rPr lang="en-US" b="1" dirty="0" smtClean="0"/>
            </a:br>
            <a:endParaRPr lang="en-US" dirty="0"/>
          </a:p>
        </p:txBody>
      </p:sp>
      <p:sp>
        <p:nvSpPr>
          <p:cNvPr id="3" name="Slide Number Placeholder 2"/>
          <p:cNvSpPr>
            <a:spLocks noGrp="1"/>
          </p:cNvSpPr>
          <p:nvPr>
            <p:ph type="sldNum" sz="quarter" idx="12"/>
          </p:nvPr>
        </p:nvSpPr>
        <p:spPr/>
        <p:txBody>
          <a:bodyPr/>
          <a:lstStyle/>
          <a:p>
            <a:fld id="{D77F8BE9-CB3E-4E67-A32C-F3C14A7A1ECA}" type="slidenum">
              <a:rPr lang="en-GB" smtClean="0"/>
              <a:pPr/>
              <a:t>6</a:t>
            </a:fld>
            <a:endParaRPr lang="en-GB" dirty="0"/>
          </a:p>
        </p:txBody>
      </p:sp>
      <p:sp>
        <p:nvSpPr>
          <p:cNvPr id="4" name="Content Placeholder 3"/>
          <p:cNvSpPr>
            <a:spLocks noGrp="1"/>
          </p:cNvSpPr>
          <p:nvPr>
            <p:ph sz="quarter" idx="1"/>
          </p:nvPr>
        </p:nvSpPr>
        <p:spPr/>
        <p:txBody>
          <a:bodyPr/>
          <a:lstStyle/>
          <a:p>
            <a:pPr lvl="0"/>
            <a:r>
              <a:rPr lang="en-US" dirty="0" smtClean="0"/>
              <a:t>Makes restaurant or café to do more with less and produce better result</a:t>
            </a:r>
          </a:p>
          <a:p>
            <a:pPr lvl="0"/>
            <a:r>
              <a:rPr lang="en-US" dirty="0" smtClean="0"/>
              <a:t>Easy food ordering system</a:t>
            </a:r>
          </a:p>
          <a:p>
            <a:pPr lvl="0"/>
            <a:r>
              <a:rPr lang="en-US" dirty="0" smtClean="0"/>
              <a:t>Easy billing system for cashier </a:t>
            </a:r>
          </a:p>
          <a:p>
            <a:pPr lvl="0"/>
            <a:r>
              <a:rPr lang="en-US" dirty="0" smtClean="0"/>
              <a:t>Update menu without any fuss and in no time.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
            </a:r>
            <a:br>
              <a:rPr lang="en-US" sz="3200" b="1" dirty="0"/>
            </a:br>
            <a:r>
              <a:rPr lang="en-US" sz="3600" b="1" dirty="0">
                <a:solidFill>
                  <a:schemeClr val="tx1"/>
                </a:solidFill>
                <a:latin typeface="Times New Roman" panose="02020603050405020304" pitchFamily="18" charset="0"/>
                <a:cs typeface="Times New Roman" panose="02020603050405020304" pitchFamily="18" charset="0"/>
              </a:rPr>
              <a:t>SCOPE</a:t>
            </a:r>
            <a:endParaRPr lang="en-GB"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r>
              <a:rPr lang="en-GB" dirty="0" smtClean="0"/>
              <a:t>Restaurants</a:t>
            </a:r>
            <a:endParaRPr lang="en-US" dirty="0" smtClean="0"/>
          </a:p>
          <a:p>
            <a:pPr lvl="0"/>
            <a:r>
              <a:rPr lang="en-GB" dirty="0" smtClean="0"/>
              <a:t>Cafe</a:t>
            </a:r>
            <a:endParaRPr lang="en-US" dirty="0" smtClean="0"/>
          </a:p>
          <a:p>
            <a:pPr lvl="0"/>
            <a:r>
              <a:rPr lang="en-GB" dirty="0" smtClean="0"/>
              <a:t>Hotel</a:t>
            </a:r>
            <a:endParaRPr lang="en-US" dirty="0" smtClean="0"/>
          </a:p>
          <a:p>
            <a:pPr lvl="0"/>
            <a:r>
              <a:rPr lang="en-GB" dirty="0" smtClean="0"/>
              <a:t>Bar</a:t>
            </a:r>
            <a:endParaRPr lang="en-US" dirty="0" smtClean="0"/>
          </a:p>
          <a:p>
            <a:pPr algn="just">
              <a:buNone/>
            </a:pPr>
            <a:endParaRPr lang="en-GB"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77F8BE9-CB3E-4E67-A32C-F3C14A7A1ECA}" type="slidenum">
              <a:rPr lang="en-GB" smtClean="0">
                <a:solidFill>
                  <a:schemeClr val="tx1"/>
                </a:solidFill>
              </a:rPr>
              <a:pPr/>
              <a:t>7</a:t>
            </a:fld>
            <a:endParaRPr lang="en-GB"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solidFill>
                  <a:schemeClr val="tx1"/>
                </a:solidFill>
                <a:latin typeface="Times New Roman" panose="02020603050405020304" pitchFamily="18" charset="0"/>
                <a:cs typeface="Times New Roman" panose="02020603050405020304" pitchFamily="18" charset="0"/>
              </a:rPr>
              <a:t>REQUIREMENT study and Analysis</a:t>
            </a:r>
            <a:endParaRPr lang="en-US" b="1" dirty="0">
              <a:solidFill>
                <a:schemeClr val="tx1"/>
              </a:solidFill>
              <a:latin typeface="Times New Roman" panose="02020603050405020304"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D77F8BE9-CB3E-4E67-A32C-F3C14A7A1ECA}" type="slidenum">
              <a:rPr lang="en-GB" smtClean="0"/>
              <a:pPr/>
              <a:t>8</a:t>
            </a:fld>
            <a:endParaRPr lang="en-GB" dirty="0"/>
          </a:p>
        </p:txBody>
      </p:sp>
      <p:sp>
        <p:nvSpPr>
          <p:cNvPr id="4" name="Content Placeholder 3"/>
          <p:cNvSpPr>
            <a:spLocks noGrp="1"/>
          </p:cNvSpPr>
          <p:nvPr>
            <p:ph sz="quarter" idx="1"/>
          </p:nvPr>
        </p:nvSpPr>
        <p:spPr>
          <a:xfrm>
            <a:off x="301752" y="1527048"/>
            <a:ext cx="8503920" cy="4797552"/>
          </a:xfrm>
        </p:spPr>
        <p:txBody>
          <a:bodyPr>
            <a:normAutofit lnSpcReduction="10000"/>
          </a:bodyPr>
          <a:lstStyle/>
          <a:p>
            <a:pPr>
              <a:buNone/>
            </a:pPr>
            <a:r>
              <a:rPr lang="en-US" b="1" dirty="0" smtClean="0"/>
              <a:t>Software Requirement</a:t>
            </a:r>
          </a:p>
          <a:p>
            <a:pPr lvl="0"/>
            <a:r>
              <a:rPr lang="en-GB" dirty="0" smtClean="0"/>
              <a:t>SQL Server</a:t>
            </a:r>
            <a:endParaRPr lang="en-US" dirty="0" smtClean="0"/>
          </a:p>
          <a:p>
            <a:pPr lvl="0"/>
            <a:r>
              <a:rPr lang="en-GB" dirty="0" smtClean="0"/>
              <a:t>Operating System: Window 8/ Window 10 and Android 5.0 or above</a:t>
            </a:r>
            <a:endParaRPr lang="en-US" dirty="0" smtClean="0"/>
          </a:p>
          <a:p>
            <a:pPr lvl="0"/>
            <a:r>
              <a:rPr lang="en-GB" dirty="0" smtClean="0"/>
              <a:t>Programming Language : JAVA, SQL,HTML,CSS,JS</a:t>
            </a:r>
            <a:endParaRPr lang="en-US" dirty="0" smtClean="0"/>
          </a:p>
          <a:p>
            <a:pPr>
              <a:buNone/>
            </a:pPr>
            <a:r>
              <a:rPr lang="en-US" b="1" dirty="0" smtClean="0"/>
              <a:t>Hardware Requirement</a:t>
            </a:r>
          </a:p>
          <a:p>
            <a:pPr lvl="0"/>
            <a:r>
              <a:rPr lang="en-GB" dirty="0" smtClean="0"/>
              <a:t>Monitor </a:t>
            </a:r>
            <a:endParaRPr lang="en-US" dirty="0" smtClean="0"/>
          </a:p>
          <a:p>
            <a:pPr lvl="0"/>
            <a:r>
              <a:rPr lang="en-GB" dirty="0" smtClean="0"/>
              <a:t>Smartphone/Tablets</a:t>
            </a:r>
            <a:endParaRPr lang="en-US" dirty="0" smtClean="0"/>
          </a:p>
          <a:p>
            <a:pPr lvl="0"/>
            <a:r>
              <a:rPr lang="en-GB" dirty="0" smtClean="0"/>
              <a:t>USB drive</a:t>
            </a:r>
            <a:endParaRPr lang="en-US" dirty="0" smtClean="0"/>
          </a:p>
          <a:p>
            <a:pPr lvl="0"/>
            <a:r>
              <a:rPr lang="en-GB" dirty="0" smtClean="0"/>
              <a:t>Wireless Access Point</a:t>
            </a:r>
            <a:endParaRPr lang="en-US" dirty="0" smtClean="0"/>
          </a:p>
          <a:p>
            <a:pPr lvl="0" fontAlgn="base">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39952"/>
          </a:xfrm>
        </p:spPr>
        <p:txBody>
          <a:bodyPr>
            <a:normAutofit fontScale="90000"/>
          </a:bodyPr>
          <a:lstStyle/>
          <a:p>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LITERATURE REVIEW</a:t>
            </a:r>
            <a:r>
              <a:rPr lang="en-US" b="1" dirty="0" smtClean="0"/>
              <a:t/>
            </a:r>
            <a:br>
              <a:rPr lang="en-US" b="1" dirty="0" smtClean="0"/>
            </a:br>
            <a:endParaRPr lang="en-US" dirty="0"/>
          </a:p>
        </p:txBody>
      </p:sp>
      <p:sp>
        <p:nvSpPr>
          <p:cNvPr id="3" name="Slide Number Placeholder 2"/>
          <p:cNvSpPr>
            <a:spLocks noGrp="1"/>
          </p:cNvSpPr>
          <p:nvPr>
            <p:ph type="sldNum" sz="quarter" idx="12"/>
          </p:nvPr>
        </p:nvSpPr>
        <p:spPr/>
        <p:txBody>
          <a:bodyPr/>
          <a:lstStyle/>
          <a:p>
            <a:fld id="{D77F8BE9-CB3E-4E67-A32C-F3C14A7A1ECA}" type="slidenum">
              <a:rPr lang="en-GB" smtClean="0"/>
              <a:pPr/>
              <a:t>9</a:t>
            </a:fld>
            <a:endParaRPr lang="en-GB" dirty="0"/>
          </a:p>
        </p:txBody>
      </p:sp>
      <p:sp>
        <p:nvSpPr>
          <p:cNvPr id="4" name="Content Placeholder 3"/>
          <p:cNvSpPr>
            <a:spLocks noGrp="1"/>
          </p:cNvSpPr>
          <p:nvPr>
            <p:ph sz="quarter" idx="1"/>
          </p:nvPr>
        </p:nvSpPr>
        <p:spPr/>
        <p:txBody>
          <a:bodyPr>
            <a:normAutofit fontScale="92500" lnSpcReduction="10000"/>
          </a:bodyPr>
          <a:lstStyle/>
          <a:p>
            <a:pPr marL="0" indent="0">
              <a:buNone/>
            </a:pPr>
            <a:r>
              <a:rPr lang="en-US" dirty="0"/>
              <a:t>The development of </a:t>
            </a:r>
            <a:r>
              <a:rPr lang="en-US" dirty="0" smtClean="0"/>
              <a:t>“ </a:t>
            </a:r>
            <a:r>
              <a:rPr lang="en-US" dirty="0"/>
              <a:t>online food ordering system” system seeks to solve the challenges that are experienced by the current manual system. Some of the challenges are too much paper work, data retrieval and inaccuracy.  In an attempt to review existing literature, we came across a number of similar products that are in use in many hotels worldwide. Some of them are described below:</a:t>
            </a:r>
          </a:p>
          <a:p>
            <a:pPr marL="0" indent="0">
              <a:buNone/>
            </a:pPr>
            <a:endParaRPr lang="en-US" dirty="0" smtClean="0"/>
          </a:p>
          <a:p>
            <a:r>
              <a:rPr lang="en-US" dirty="0" smtClean="0"/>
              <a:t>Wireless Food Ordering System</a:t>
            </a:r>
          </a:p>
          <a:p>
            <a:r>
              <a:rPr lang="en-US" dirty="0" smtClean="0"/>
              <a:t>Smart Restaurant</a:t>
            </a:r>
          </a:p>
          <a:p>
            <a:r>
              <a:rPr lang="en-US" dirty="0" smtClean="0"/>
              <a:t>RestroOrder</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1154</TotalTime>
  <Words>626</Words>
  <Application>Microsoft Office PowerPoint</Application>
  <PresentationFormat>On-screen Show (4:3)</PresentationFormat>
  <Paragraphs>175</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Civic</vt:lpstr>
      <vt:lpstr>Visio</vt:lpstr>
      <vt:lpstr>COLLEGE  OF  ENGINEERING  AND  MANAGEMENT Nepalgunj, Banke (Affiliated by Pokhara University) </vt:lpstr>
      <vt:lpstr>Table of Contents </vt:lpstr>
      <vt:lpstr>INTRODUCTION</vt:lpstr>
      <vt:lpstr> PROBLEM DEFINATION</vt:lpstr>
      <vt:lpstr> OBJECTIVE</vt:lpstr>
      <vt:lpstr>PROJECT FEATURES </vt:lpstr>
      <vt:lpstr> SCOPE</vt:lpstr>
      <vt:lpstr>REQUIREMENT study and Analysis</vt:lpstr>
      <vt:lpstr>         LITERATURE REVIEW </vt:lpstr>
      <vt:lpstr>METHODOLOGY</vt:lpstr>
      <vt:lpstr>FEASIBILITY ANALYSIS</vt:lpstr>
      <vt:lpstr>APPLICATIONS</vt:lpstr>
      <vt:lpstr>SYSTEM DESIGN</vt:lpstr>
      <vt:lpstr>SYSTEM DESIGN</vt:lpstr>
      <vt:lpstr>Main Modules</vt:lpstr>
      <vt:lpstr>Slide 16</vt:lpstr>
      <vt:lpstr>Work Schedule</vt:lpstr>
      <vt:lpstr>Slide 18</vt:lpstr>
      <vt:lpstr>Slide 19</vt:lpstr>
      <vt:lpstr>Slide 20</vt:lpstr>
      <vt:lpstr>Slide 21</vt:lpstr>
      <vt:lpstr>Slide 22</vt:lpstr>
      <vt:lpstr>Tools used</vt:lpstr>
      <vt:lpstr>Slide 24</vt:lpstr>
      <vt:lpstr>Slide 25</vt:lpstr>
      <vt:lpstr>Slide 26</vt:lpstr>
      <vt:lpstr>Slide 27</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EVEREST ENGINEERING AND MANAGEMENT COLLEGE   Buddhanagar, Kathmandu     (Affiliated by Phokhara University)</dc:title>
  <dc:creator>anupa lama</dc:creator>
  <cp:lastModifiedBy>Sachin</cp:lastModifiedBy>
  <cp:revision>187</cp:revision>
  <dcterms:created xsi:type="dcterms:W3CDTF">2017-01-03T15:03:01Z</dcterms:created>
  <dcterms:modified xsi:type="dcterms:W3CDTF">2023-07-27T06:19:05Z</dcterms:modified>
</cp:coreProperties>
</file>