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47"/>
  </p:notesMasterIdLst>
  <p:sldIdLst>
    <p:sldId id="284" r:id="rId5"/>
    <p:sldId id="323" r:id="rId6"/>
    <p:sldId id="319" r:id="rId7"/>
    <p:sldId id="308" r:id="rId8"/>
    <p:sldId id="287" r:id="rId9"/>
    <p:sldId id="307" r:id="rId10"/>
    <p:sldId id="309" r:id="rId11"/>
    <p:sldId id="288" r:id="rId12"/>
    <p:sldId id="289" r:id="rId13"/>
    <p:sldId id="295" r:id="rId14"/>
    <p:sldId id="286" r:id="rId15"/>
    <p:sldId id="290" r:id="rId16"/>
    <p:sldId id="315" r:id="rId17"/>
    <p:sldId id="320" r:id="rId18"/>
    <p:sldId id="291" r:id="rId19"/>
    <p:sldId id="324" r:id="rId20"/>
    <p:sldId id="325" r:id="rId21"/>
    <p:sldId id="292" r:id="rId22"/>
    <p:sldId id="293" r:id="rId23"/>
    <p:sldId id="294" r:id="rId24"/>
    <p:sldId id="296" r:id="rId25"/>
    <p:sldId id="303" r:id="rId26"/>
    <p:sldId id="297" r:id="rId27"/>
    <p:sldId id="306" r:id="rId28"/>
    <p:sldId id="299" r:id="rId29"/>
    <p:sldId id="298" r:id="rId30"/>
    <p:sldId id="300" r:id="rId31"/>
    <p:sldId id="301" r:id="rId32"/>
    <p:sldId id="311" r:id="rId33"/>
    <p:sldId id="310" r:id="rId34"/>
    <p:sldId id="304" r:id="rId35"/>
    <p:sldId id="326" r:id="rId36"/>
    <p:sldId id="327" r:id="rId37"/>
    <p:sldId id="305" r:id="rId38"/>
    <p:sldId id="328" r:id="rId39"/>
    <p:sldId id="312" r:id="rId40"/>
    <p:sldId id="316" r:id="rId41"/>
    <p:sldId id="317" r:id="rId42"/>
    <p:sldId id="321" r:id="rId43"/>
    <p:sldId id="318" r:id="rId44"/>
    <p:sldId id="322" r:id="rId45"/>
    <p:sldId id="314" r:id="rId46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D802"/>
    <a:srgbClr val="66E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1618" autoAdjust="0"/>
  </p:normalViewPr>
  <p:slideViewPr>
    <p:cSldViewPr>
      <p:cViewPr>
        <p:scale>
          <a:sx n="100" d="100"/>
          <a:sy n="100" d="100"/>
        </p:scale>
        <p:origin x="1950" y="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“</a:t>
            </a:r>
            <a:r>
              <a:rPr lang="en-US" b="1" dirty="0" err="1"/>
              <a:t>netstat</a:t>
            </a:r>
            <a:r>
              <a:rPr lang="en-US" b="1" dirty="0"/>
              <a:t> –listen” to get the list</a:t>
            </a:r>
            <a:r>
              <a:rPr lang="en-US" b="1" baseline="0" dirty="0"/>
              <a:t> of ports being used in the server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38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38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Example:</a:t>
            </a:r>
          </a:p>
          <a:p>
            <a:r>
              <a:rPr lang="en-US" b="1" dirty="0" err="1"/>
              <a:t>docker</a:t>
            </a:r>
            <a:r>
              <a:rPr lang="en-US" b="1" dirty="0"/>
              <a:t> run --name artifactory-5.0.0 -d -v /</a:t>
            </a:r>
            <a:r>
              <a:rPr lang="en-US" b="1" dirty="0" err="1"/>
              <a:t>var</a:t>
            </a:r>
            <a:r>
              <a:rPr lang="en-US" b="1" dirty="0"/>
              <a:t>/opt/</a:t>
            </a:r>
            <a:r>
              <a:rPr lang="en-US" b="1" dirty="0" err="1"/>
              <a:t>jfrog</a:t>
            </a:r>
            <a:r>
              <a:rPr lang="en-US" b="1" dirty="0"/>
              <a:t>/</a:t>
            </a:r>
            <a:r>
              <a:rPr lang="en-US" b="1" dirty="0" err="1"/>
              <a:t>artifactory</a:t>
            </a:r>
            <a:r>
              <a:rPr lang="en-US" b="1" dirty="0"/>
              <a:t>:/</a:t>
            </a:r>
            <a:r>
              <a:rPr lang="en-US" b="1" dirty="0" err="1"/>
              <a:t>var</a:t>
            </a:r>
            <a:r>
              <a:rPr lang="en-US" b="1" dirty="0"/>
              <a:t>/opt/</a:t>
            </a:r>
            <a:r>
              <a:rPr lang="en-US" b="1" dirty="0" err="1"/>
              <a:t>jfrog</a:t>
            </a:r>
            <a:r>
              <a:rPr lang="en-US" b="1" dirty="0"/>
              <a:t>/</a:t>
            </a:r>
            <a:r>
              <a:rPr lang="en-US" b="1" dirty="0" err="1"/>
              <a:t>artifactory</a:t>
            </a:r>
            <a:r>
              <a:rPr lang="en-US" b="1" dirty="0"/>
              <a:t> -p 8081:8081 docker.bintray.io/</a:t>
            </a:r>
            <a:r>
              <a:rPr lang="en-US" b="1" dirty="0" err="1"/>
              <a:t>jfrog</a:t>
            </a:r>
            <a:r>
              <a:rPr lang="en-US" b="1" dirty="0"/>
              <a:t>/</a:t>
            </a:r>
            <a:r>
              <a:rPr lang="en-US" b="1" dirty="0" err="1"/>
              <a:t>artifactory-oss:latest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59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Ubuntu</a:t>
            </a:r>
            <a:r>
              <a:rPr lang="en-US" baseline="0" dirty="0"/>
              <a:t> Apache </a:t>
            </a:r>
            <a:r>
              <a:rPr lang="en-US" baseline="0" dirty="0" err="1"/>
              <a:t>DocumentRoot</a:t>
            </a:r>
            <a:r>
              <a:rPr lang="en-US" baseline="0" dirty="0"/>
              <a:t> is “/</a:t>
            </a:r>
            <a:r>
              <a:rPr lang="en-US" baseline="0" dirty="0" err="1"/>
              <a:t>var</a:t>
            </a:r>
            <a:r>
              <a:rPr lang="en-US" baseline="0" dirty="0"/>
              <a:t>/www” &amp; in Centos its /</a:t>
            </a:r>
            <a:r>
              <a:rPr lang="en-US" baseline="0" dirty="0" err="1"/>
              <a:t>var</a:t>
            </a:r>
            <a:r>
              <a:rPr lang="en-US" baseline="0" dirty="0"/>
              <a:t>/www/html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14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Note: You need to have </a:t>
            </a:r>
            <a:r>
              <a:rPr lang="en-US" b="1" dirty="0" err="1"/>
              <a:t>Mongodb</a:t>
            </a:r>
            <a:r>
              <a:rPr lang="en-US" b="1" dirty="0"/>
              <a:t> installed in your host machine to access this installation</a:t>
            </a:r>
          </a:p>
          <a:p>
            <a:r>
              <a:rPr lang="en-US" b="1" dirty="0"/>
              <a:t>$ mongo --port 28001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60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7117"/>
            <a:ext cx="77724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9020"/>
            <a:ext cx="640080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8428"/>
            <a:ext cx="8229600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terms/layer/#ufs-de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boot2docker.io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0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compose/install/#install-compose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268760"/>
            <a:ext cx="498157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97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/>
              <a:t>Docker images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60648"/>
            <a:ext cx="2925634" cy="2194225"/>
          </a:xfrm>
          <a:prstGeom prst="snip2DiagRect">
            <a:avLst>
              <a:gd name="adj1" fmla="val 4996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2529118"/>
            <a:ext cx="8964488" cy="432048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/>
              <a:t>Docker image is made up of file systems layered over each other</a:t>
            </a:r>
          </a:p>
          <a:p>
            <a:pPr>
              <a:defRPr/>
            </a:pPr>
            <a:r>
              <a:rPr lang="en-US" sz="2400" dirty="0"/>
              <a:t>A Docker base image is nothing but an OS user space minus the kernel</a:t>
            </a:r>
          </a:p>
          <a:p>
            <a:pPr>
              <a:defRPr/>
            </a:pPr>
            <a:r>
              <a:rPr lang="en-US" sz="2400" dirty="0"/>
              <a:t>Base is a boot </a:t>
            </a:r>
            <a:r>
              <a:rPr lang="en-US" sz="2400" dirty="0" err="1"/>
              <a:t>filesystem</a:t>
            </a:r>
            <a:r>
              <a:rPr lang="en-US" sz="2400" dirty="0"/>
              <a:t>, </a:t>
            </a:r>
            <a:r>
              <a:rPr lang="en-US" sz="2400" dirty="0" err="1"/>
              <a:t>bootfs</a:t>
            </a:r>
            <a:r>
              <a:rPr lang="en-US" sz="2400" dirty="0"/>
              <a:t> </a:t>
            </a:r>
            <a:r>
              <a:rPr lang="en-IN" sz="2400" dirty="0"/>
              <a:t>uses a </a:t>
            </a:r>
            <a:r>
              <a:rPr lang="en-IN" sz="2400" i="1" dirty="0">
                <a:hlinkClick r:id="rId3"/>
              </a:rPr>
              <a:t>Union File System</a:t>
            </a:r>
            <a:r>
              <a:rPr lang="en-IN" sz="2400" i="1" dirty="0"/>
              <a:t>  &amp; </a:t>
            </a:r>
            <a:r>
              <a:rPr lang="en-IN" sz="2400" dirty="0"/>
              <a:t> </a:t>
            </a:r>
            <a:r>
              <a:rPr lang="en-US" sz="2400" dirty="0"/>
              <a:t>root </a:t>
            </a:r>
            <a:r>
              <a:rPr lang="en-US" sz="2400" dirty="0" err="1"/>
              <a:t>filesystem</a:t>
            </a:r>
            <a:r>
              <a:rPr lang="en-US" sz="2400" dirty="0"/>
              <a:t> stays in read-only mode</a:t>
            </a:r>
          </a:p>
          <a:p>
            <a:pPr>
              <a:defRPr/>
            </a:pPr>
            <a:r>
              <a:rPr lang="en-US" sz="2400" dirty="0" err="1"/>
              <a:t>UnionFS</a:t>
            </a:r>
            <a:r>
              <a:rPr lang="en-US" sz="2400" dirty="0"/>
              <a:t> allows files and directories of separate file systems, to be transparently overlaid, forming a single coherent file system.</a:t>
            </a:r>
          </a:p>
          <a:p>
            <a:pPr>
              <a:defRPr/>
            </a:pPr>
            <a:r>
              <a:rPr lang="en-IN" sz="2400" dirty="0"/>
              <a:t>Basically a tar file</a:t>
            </a:r>
          </a:p>
          <a:p>
            <a:r>
              <a:rPr lang="en-US" sz="2400" dirty="0"/>
              <a:t>When a container is launched from an image, Docker mounts a read-write </a:t>
            </a:r>
            <a:r>
              <a:rPr lang="en-US" sz="2400" dirty="0" err="1"/>
              <a:t>filesystem</a:t>
            </a:r>
            <a:r>
              <a:rPr lang="en-US" sz="2400" dirty="0"/>
              <a:t> on top of any layers below</a:t>
            </a:r>
          </a:p>
          <a:p>
            <a:endParaRPr lang="en-IN" sz="2400" dirty="0"/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6903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Docker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Core components </a:t>
            </a:r>
            <a:r>
              <a:rPr lang="en-US" sz="2000" dirty="0"/>
              <a:t>:</a:t>
            </a:r>
          </a:p>
          <a:p>
            <a:r>
              <a:rPr lang="en-US" sz="1800" b="1" dirty="0"/>
              <a:t>Docker Daemon</a:t>
            </a:r>
          </a:p>
          <a:p>
            <a:pPr lvl="1"/>
            <a:r>
              <a:rPr lang="en-US" sz="1400" dirty="0"/>
              <a:t>Docker engine, runs on the host machine</a:t>
            </a:r>
          </a:p>
          <a:p>
            <a:r>
              <a:rPr lang="en-US" sz="1800" b="1" dirty="0"/>
              <a:t>Docker Client</a:t>
            </a:r>
          </a:p>
          <a:p>
            <a:pPr lvl="1"/>
            <a:r>
              <a:rPr lang="en-US" sz="1400" dirty="0"/>
              <a:t>CLI used to interact with the daemon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Workflow components</a:t>
            </a:r>
            <a:r>
              <a:rPr lang="en-US" sz="2000" dirty="0"/>
              <a:t> :</a:t>
            </a:r>
          </a:p>
          <a:p>
            <a:r>
              <a:rPr lang="en-US" sz="1800" b="1" dirty="0"/>
              <a:t>Docker Image</a:t>
            </a:r>
          </a:p>
          <a:p>
            <a:pPr lvl="1"/>
            <a:r>
              <a:rPr lang="en-US" sz="1400" dirty="0"/>
              <a:t>Templates which holds the environment &amp; your applications</a:t>
            </a:r>
          </a:p>
          <a:p>
            <a:r>
              <a:rPr lang="en-US" sz="1800" b="1" dirty="0"/>
              <a:t>Docker Container</a:t>
            </a:r>
          </a:p>
          <a:p>
            <a:pPr lvl="1"/>
            <a:r>
              <a:rPr lang="en-US" sz="1400" dirty="0"/>
              <a:t>Run-time instances created from images. Start, Stop, Run, Delete</a:t>
            </a:r>
          </a:p>
          <a:p>
            <a:r>
              <a:rPr lang="en-US" sz="1800" b="1" dirty="0"/>
              <a:t>Docker Registry</a:t>
            </a:r>
          </a:p>
          <a:p>
            <a:pPr lvl="1"/>
            <a:r>
              <a:rPr lang="en-US" sz="1400" dirty="0"/>
              <a:t>Public &amp; Private repositories used to store images</a:t>
            </a:r>
          </a:p>
          <a:p>
            <a:r>
              <a:rPr lang="en-US" sz="1800" b="1" dirty="0" err="1"/>
              <a:t>Dockerfile</a:t>
            </a:r>
            <a:endParaRPr lang="en-US" sz="1800" b="1" dirty="0"/>
          </a:p>
          <a:p>
            <a:pPr lvl="1"/>
            <a:r>
              <a:rPr lang="en-US" sz="1400" dirty="0"/>
              <a:t>Automates image construction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1401381"/>
            <a:ext cx="486999" cy="4099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3" y="2046663"/>
            <a:ext cx="423518" cy="4222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88" y="3429000"/>
            <a:ext cx="595910" cy="2303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077072"/>
            <a:ext cx="580169" cy="310658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157192"/>
            <a:ext cx="361026" cy="333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509120"/>
            <a:ext cx="391130" cy="3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2"/>
            <a:ext cx="3394720" cy="711081"/>
          </a:xfrm>
        </p:spPr>
        <p:txBody>
          <a:bodyPr/>
          <a:lstStyle/>
          <a:p>
            <a:r>
              <a:rPr lang="en-US" b="1" dirty="0"/>
              <a:t>Docker system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8" y="4525363"/>
            <a:ext cx="1152128" cy="115212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7" y="5406726"/>
            <a:ext cx="605223" cy="509447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350102" y="2509139"/>
            <a:ext cx="1728192" cy="20162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702" y="2671818"/>
            <a:ext cx="744271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973" y="2691579"/>
            <a:ext cx="744271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110" y="3979857"/>
            <a:ext cx="710356" cy="38036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866" y="3979857"/>
            <a:ext cx="710356" cy="380368"/>
          </a:xfrm>
          <a:prstGeom prst="rect">
            <a:avLst/>
          </a:prstGeom>
        </p:spPr>
      </p:pic>
      <p:cxnSp>
        <p:nvCxnSpPr>
          <p:cNvPr id="28" name="Elbow Connector 27"/>
          <p:cNvCxnSpPr/>
          <p:nvPr/>
        </p:nvCxnSpPr>
        <p:spPr>
          <a:xfrm rot="5400000">
            <a:off x="3507257" y="3517250"/>
            <a:ext cx="540060" cy="2"/>
          </a:xfrm>
          <a:prstGeom prst="bentConnector3">
            <a:avLst>
              <a:gd name="adj1" fmla="val 71656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Bent Arrow 49"/>
          <p:cNvSpPr/>
          <p:nvPr/>
        </p:nvSpPr>
        <p:spPr>
          <a:xfrm>
            <a:off x="1549902" y="2691579"/>
            <a:ext cx="1656184" cy="1668646"/>
          </a:xfrm>
          <a:prstGeom prst="bentArrow">
            <a:avLst>
              <a:gd name="adj1" fmla="val 4413"/>
              <a:gd name="adj2" fmla="val 8800"/>
              <a:gd name="adj3" fmla="val 13059"/>
              <a:gd name="adj4" fmla="val 48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urved Right Arrow 50"/>
          <p:cNvSpPr/>
          <p:nvPr/>
        </p:nvSpPr>
        <p:spPr>
          <a:xfrm flipH="1" flipV="1">
            <a:off x="5109805" y="3017920"/>
            <a:ext cx="214546" cy="1036273"/>
          </a:xfrm>
          <a:prstGeom prst="curvedRightArrow">
            <a:avLst>
              <a:gd name="adj1" fmla="val 14918"/>
              <a:gd name="adj2" fmla="val 3312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Bent Arrow 54"/>
          <p:cNvSpPr/>
          <p:nvPr/>
        </p:nvSpPr>
        <p:spPr>
          <a:xfrm rot="5400000" flipV="1">
            <a:off x="1818275" y="3148177"/>
            <a:ext cx="1278142" cy="1145954"/>
          </a:xfrm>
          <a:prstGeom prst="bentArrow">
            <a:avLst>
              <a:gd name="adj1" fmla="val 5340"/>
              <a:gd name="adj2" fmla="val 8800"/>
              <a:gd name="adj3" fmla="val 13059"/>
              <a:gd name="adj4" fmla="val 486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438" y="2499725"/>
            <a:ext cx="1285900" cy="116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Left Arrow 52"/>
          <p:cNvSpPr/>
          <p:nvPr/>
        </p:nvSpPr>
        <p:spPr>
          <a:xfrm>
            <a:off x="5324351" y="2745585"/>
            <a:ext cx="802604" cy="1080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19258" y="5952541"/>
            <a:ext cx="2061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Docker Registry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563888" y="4437112"/>
            <a:ext cx="137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Containers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07904" y="2132856"/>
            <a:ext cx="137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Images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74438" y="3664200"/>
            <a:ext cx="137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Dockerfile</a:t>
            </a:r>
            <a:endParaRPr lang="en-US" sz="2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862392" y="3082083"/>
            <a:ext cx="68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pull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113591" y="3448747"/>
            <a:ext cx="916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push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206505" y="3336002"/>
            <a:ext cx="1167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commit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381898" y="2299670"/>
            <a:ext cx="846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build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038142" y="4154643"/>
            <a:ext cx="902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start</a:t>
            </a:r>
          </a:p>
          <a:p>
            <a:r>
              <a:rPr lang="en-US" sz="2000" b="1" dirty="0"/>
              <a:t>stop</a:t>
            </a:r>
          </a:p>
          <a:p>
            <a:r>
              <a:rPr lang="en-US" sz="2000" b="1" dirty="0"/>
              <a:t>restart</a:t>
            </a:r>
          </a:p>
        </p:txBody>
      </p:sp>
    </p:spTree>
    <p:extLst>
      <p:ext uri="{BB962C8B-B14F-4D97-AF65-F5344CB8AC3E}">
        <p14:creationId xmlns:p14="http://schemas.microsoft.com/office/powerpoint/2010/main" val="12746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0" grpId="0" animBg="1"/>
      <p:bldP spid="51" grpId="0" animBg="1"/>
      <p:bldP spid="55" grpId="0" animBg="1"/>
      <p:bldP spid="53" grpId="0" animBg="1"/>
      <p:bldP spid="54" grpId="0"/>
      <p:bldP spid="61" grpId="0"/>
      <p:bldP spid="62" grpId="0"/>
      <p:bldP spid="63" grpId="0"/>
      <p:bldP spid="64" grpId="0"/>
      <p:bldP spid="66" grpId="0"/>
      <p:bldP spid="67" grpId="0"/>
      <p:bldP spid="68" grpId="0"/>
      <p:bldP spid="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Microservice</a:t>
            </a:r>
            <a:r>
              <a:rPr lang="en-US" b="1" dirty="0"/>
              <a:t> Architecture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890972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Microservices</a:t>
            </a:r>
            <a:r>
              <a:rPr lang="en-US" sz="2000" dirty="0"/>
              <a:t> architecture is an approach to develop a single application as a suite of small services, each running in its own process and communicating with lightweight mechanisms</a:t>
            </a:r>
          </a:p>
          <a:p>
            <a:r>
              <a:rPr lang="en-US" sz="2000" dirty="0"/>
              <a:t>Each component is continuously developed and separately maintained, and the application is then simply the sum of its constituent components</a:t>
            </a:r>
          </a:p>
          <a:p>
            <a:pPr marL="0" indent="0">
              <a:buNone/>
            </a:pPr>
            <a:r>
              <a:rPr lang="en-US" sz="2000" dirty="0"/>
              <a:t>Benefits: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/>
              <a:t>Developer independence</a:t>
            </a:r>
            <a:r>
              <a:rPr lang="en-US" sz="2000" dirty="0"/>
              <a:t>: Small teams work in parallel and can iterate faster than large team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/>
              <a:t>Isolation and resilience</a:t>
            </a:r>
            <a:r>
              <a:rPr lang="en-US" sz="2000" dirty="0"/>
              <a:t>: If a component dies, you spin up another while and the rest of the application continues to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/>
              <a:t>Scalability</a:t>
            </a:r>
            <a:r>
              <a:rPr lang="en-US" sz="2000" dirty="0"/>
              <a:t>: Smaller components take up fewer resources and can be scaled to meet increasing demand of that component only.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/>
              <a:t>Lifecycle automation</a:t>
            </a:r>
            <a:r>
              <a:rPr lang="en-US" sz="2000" dirty="0"/>
              <a:t>: Individual components are easier to fit into continuous delivery pipelines and complex deployment scenarios not possible with monoliths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63015">
            <a:off x="5541134" y="-426401"/>
            <a:ext cx="2514724" cy="251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79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Microservice</a:t>
            </a:r>
            <a:r>
              <a:rPr lang="en-US" b="1" dirty="0"/>
              <a:t> solution using 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5723"/>
            <a:ext cx="8229600" cy="6534049"/>
          </a:xfrm>
        </p:spPr>
        <p:txBody>
          <a:bodyPr>
            <a:normAutofit/>
          </a:bodyPr>
          <a:lstStyle/>
          <a:p>
            <a:r>
              <a:rPr lang="en-US" sz="2000" dirty="0"/>
              <a:t>Compose the application using Docker</a:t>
            </a:r>
          </a:p>
          <a:p>
            <a:r>
              <a:rPr lang="en-US" sz="2000" dirty="0"/>
              <a:t>Break the application components into individual containers</a:t>
            </a:r>
          </a:p>
          <a:p>
            <a:r>
              <a:rPr lang="en-US" sz="2000" dirty="0"/>
              <a:t>Split the data that’s shared between services into volumes</a:t>
            </a:r>
          </a:p>
          <a:p>
            <a:r>
              <a:rPr lang="en-US" sz="2000" dirty="0"/>
              <a:t>Separate responsibilities so that each containers runs only one component/executable</a:t>
            </a:r>
          </a:p>
          <a:p>
            <a:r>
              <a:rPr lang="en-US" sz="2000" dirty="0"/>
              <a:t>Store the changeable data (configurations, logs) as Volumes so that they are mounted on various containers</a:t>
            </a:r>
          </a:p>
        </p:txBody>
      </p:sp>
    </p:spTree>
    <p:extLst>
      <p:ext uri="{BB962C8B-B14F-4D97-AF65-F5344CB8AC3E}">
        <p14:creationId xmlns:p14="http://schemas.microsoft.com/office/powerpoint/2010/main" val="1007756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Installing Docker CE (Community Edition)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Windows/OSX </a:t>
            </a:r>
          </a:p>
          <a:p>
            <a:pPr marL="0" indent="0">
              <a:buNone/>
            </a:pPr>
            <a:r>
              <a:rPr lang="en-US" sz="1600" dirty="0"/>
              <a:t>Boot2Docker is a tiny VM which ships with</a:t>
            </a:r>
          </a:p>
          <a:p>
            <a:r>
              <a:rPr lang="en-US" sz="1600" dirty="0" err="1"/>
              <a:t>VirtualBox</a:t>
            </a:r>
            <a:r>
              <a:rPr lang="en-US" sz="1600" dirty="0"/>
              <a:t> </a:t>
            </a:r>
          </a:p>
          <a:p>
            <a:r>
              <a:rPr lang="en-US" sz="1600" dirty="0"/>
              <a:t>Docker client</a:t>
            </a:r>
          </a:p>
          <a:p>
            <a:pPr marL="0" indent="0">
              <a:buNone/>
            </a:pPr>
            <a:r>
              <a:rPr lang="en-US" sz="2400" dirty="0"/>
              <a:t>              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http://boot2docker.io/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/>
              <a:t>CentOS</a:t>
            </a:r>
          </a:p>
          <a:p>
            <a:pPr marL="0" indent="0">
              <a:buNone/>
            </a:pPr>
            <a:r>
              <a:rPr lang="en-US" sz="1600" dirty="0"/>
              <a:t>Set up the Docker CE repository</a:t>
            </a:r>
          </a:p>
          <a:p>
            <a:pPr marL="0" indent="0">
              <a:buNone/>
            </a:pPr>
            <a:r>
              <a:rPr lang="en-US" sz="1600" dirty="0"/>
              <a:t>% </a:t>
            </a:r>
            <a:r>
              <a:rPr lang="en-US" sz="1600" b="1" dirty="0"/>
              <a:t>yum install -y yum-</a:t>
            </a:r>
            <a:r>
              <a:rPr lang="en-US" sz="1600" b="1" dirty="0" err="1"/>
              <a:t>utils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% </a:t>
            </a:r>
            <a:r>
              <a:rPr lang="en-US" sz="1600" b="1" dirty="0"/>
              <a:t>yum-</a:t>
            </a:r>
            <a:r>
              <a:rPr lang="en-US" sz="1600" b="1" dirty="0" err="1"/>
              <a:t>config</a:t>
            </a:r>
            <a:r>
              <a:rPr lang="en-US" sz="1600" b="1" dirty="0"/>
              <a:t>-manager --add-repo https://download.docker.com/linux/centos/docker-ce.repo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Installing the Docker package</a:t>
            </a:r>
          </a:p>
          <a:p>
            <a:pPr marL="0" indent="0">
              <a:buNone/>
            </a:pPr>
            <a:r>
              <a:rPr lang="en-US" sz="1600" dirty="0"/>
              <a:t>% </a:t>
            </a:r>
            <a:r>
              <a:rPr lang="en-US" sz="1600" b="1" dirty="0"/>
              <a:t>yum -y install </a:t>
            </a:r>
            <a:r>
              <a:rPr lang="en-US" sz="1600" b="1" dirty="0" err="1"/>
              <a:t>docker-ce</a:t>
            </a:r>
            <a:r>
              <a:rPr lang="en-US" sz="1600" b="1" dirty="0"/>
              <a:t> (</a:t>
            </a:r>
            <a:r>
              <a:rPr lang="en-US" sz="1600" dirty="0"/>
              <a:t> use </a:t>
            </a:r>
            <a:r>
              <a:rPr lang="en-US" sz="1600" b="1" dirty="0" err="1"/>
              <a:t>docker</a:t>
            </a:r>
            <a:r>
              <a:rPr lang="en-US" sz="1600" b="1" dirty="0"/>
              <a:t> </a:t>
            </a:r>
            <a:r>
              <a:rPr lang="en-US" sz="1600" dirty="0"/>
              <a:t>as the package for </a:t>
            </a:r>
            <a:r>
              <a:rPr lang="en-US" sz="1600" b="1" dirty="0"/>
              <a:t>AWS AMI )</a:t>
            </a: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/>
              <a:t>Starting the Docker daemon</a:t>
            </a:r>
          </a:p>
          <a:p>
            <a:pPr marL="0" indent="0">
              <a:buNone/>
            </a:pPr>
            <a:r>
              <a:rPr lang="en-US" sz="1600" dirty="0"/>
              <a:t>% </a:t>
            </a:r>
            <a:r>
              <a:rPr lang="en-US" sz="1600" b="1" dirty="0"/>
              <a:t>service start </a:t>
            </a:r>
            <a:r>
              <a:rPr lang="en-US" sz="1600" b="1" dirty="0" err="1"/>
              <a:t>docker</a:t>
            </a:r>
            <a:r>
              <a:rPr lang="en-US" sz="1600" b="1" dirty="0"/>
              <a:t> or </a:t>
            </a:r>
            <a:r>
              <a:rPr lang="en-US" sz="1600" b="1" dirty="0" err="1"/>
              <a:t>systemctl</a:t>
            </a:r>
            <a:r>
              <a:rPr lang="en-US" sz="1600" b="1" dirty="0"/>
              <a:t> start </a:t>
            </a:r>
            <a:r>
              <a:rPr lang="en-US" sz="1600" b="1" dirty="0" err="1"/>
              <a:t>docker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4246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Installing Docker CE on office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CentOS</a:t>
            </a:r>
          </a:p>
          <a:p>
            <a:pPr marL="0" indent="0">
              <a:buNone/>
            </a:pPr>
            <a:r>
              <a:rPr lang="en-US" sz="1400" dirty="0"/>
              <a:t>Run below command to get root access.</a:t>
            </a:r>
          </a:p>
          <a:p>
            <a:pPr marL="0" indent="0">
              <a:buNone/>
            </a:pPr>
            <a:r>
              <a:rPr lang="en-US" sz="1200" b="1" dirty="0"/>
              <a:t>$ </a:t>
            </a:r>
            <a:r>
              <a:rPr lang="en-US" sz="1200" b="1" dirty="0" err="1"/>
              <a:t>dzdo</a:t>
            </a:r>
            <a:r>
              <a:rPr lang="en-US" sz="1200" b="1" dirty="0"/>
              <a:t> </a:t>
            </a:r>
            <a:r>
              <a:rPr lang="en-US" sz="1200" b="1" dirty="0" err="1"/>
              <a:t>su</a:t>
            </a:r>
            <a:r>
              <a:rPr lang="en-US" sz="1200" b="1" dirty="0"/>
              <a:t> –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400" dirty="0"/>
              <a:t>Set up the Docker CE repository</a:t>
            </a:r>
          </a:p>
          <a:p>
            <a:pPr marL="0" indent="0">
              <a:buNone/>
            </a:pPr>
            <a:r>
              <a:rPr lang="en-US" sz="1200" b="1" dirty="0"/>
              <a:t>$</a:t>
            </a:r>
            <a:r>
              <a:rPr lang="en-US" sz="1200" dirty="0"/>
              <a:t> </a:t>
            </a:r>
            <a:r>
              <a:rPr lang="en-US" sz="1200" b="1" dirty="0" err="1"/>
              <a:t>sudo</a:t>
            </a:r>
            <a:r>
              <a:rPr lang="en-US" sz="1200" dirty="0"/>
              <a:t> </a:t>
            </a:r>
            <a:r>
              <a:rPr lang="en-US" sz="1200" b="1" dirty="0"/>
              <a:t>yum install -y yum-</a:t>
            </a:r>
            <a:r>
              <a:rPr lang="en-US" sz="1200" b="1" dirty="0" err="1"/>
              <a:t>utils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$</a:t>
            </a:r>
            <a:r>
              <a:rPr lang="en-US" sz="1200" dirty="0"/>
              <a:t> </a:t>
            </a:r>
            <a:r>
              <a:rPr lang="en-US" sz="1200" b="1" dirty="0" err="1"/>
              <a:t>sudo</a:t>
            </a:r>
            <a:r>
              <a:rPr lang="en-US" sz="1200" b="1" dirty="0"/>
              <a:t> yum-config-manager --add-repo https://download.docker.com/linux/centos/docker-ce.repo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adjust the below parameter in file /</a:t>
            </a:r>
            <a:r>
              <a:rPr lang="en-US" sz="1400" b="1" dirty="0" err="1"/>
              <a:t>etc</a:t>
            </a:r>
            <a:r>
              <a:rPr lang="en-US" sz="1400" b="1" dirty="0"/>
              <a:t>/</a:t>
            </a:r>
            <a:r>
              <a:rPr lang="en-US" sz="1400" b="1" dirty="0" err="1"/>
              <a:t>yum.repos.d</a:t>
            </a:r>
            <a:r>
              <a:rPr lang="en-US" sz="1400" b="1" dirty="0"/>
              <a:t>/docker-</a:t>
            </a:r>
            <a:r>
              <a:rPr lang="en-US" sz="1400" b="1" dirty="0" err="1"/>
              <a:t>ce.repo</a:t>
            </a:r>
            <a:endParaRPr lang="en-US" sz="1400" b="1" dirty="0"/>
          </a:p>
          <a:p>
            <a:pPr marL="0" indent="0">
              <a:buNone/>
            </a:pPr>
            <a:r>
              <a:rPr lang="en-IN" sz="1200" b="1" dirty="0"/>
              <a:t>From:</a:t>
            </a:r>
            <a:br>
              <a:rPr lang="en-IN" sz="1200" b="1" dirty="0"/>
            </a:br>
            <a:r>
              <a:rPr lang="en-IN" sz="1200" dirty="0"/>
              <a:t>[docker-</a:t>
            </a:r>
            <a:r>
              <a:rPr lang="en-IN" sz="1200" dirty="0" err="1"/>
              <a:t>ce</a:t>
            </a:r>
            <a:r>
              <a:rPr lang="en-IN" sz="1200" dirty="0"/>
              <a:t>-stable]</a:t>
            </a:r>
            <a:endParaRPr lang="en-US" sz="1200" dirty="0"/>
          </a:p>
          <a:p>
            <a:pPr marL="0" indent="0">
              <a:buNone/>
            </a:pPr>
            <a:r>
              <a:rPr lang="en-IN" sz="1200" dirty="0"/>
              <a:t>name=Docker CE Stable - $</a:t>
            </a:r>
            <a:r>
              <a:rPr lang="en-IN" sz="1200" dirty="0" err="1"/>
              <a:t>basearch</a:t>
            </a:r>
            <a:endParaRPr lang="en-US" sz="1200" dirty="0"/>
          </a:p>
          <a:p>
            <a:pPr marL="0" indent="0">
              <a:buNone/>
            </a:pPr>
            <a:r>
              <a:rPr lang="en-IN" sz="1200" dirty="0" err="1"/>
              <a:t>baseurl</a:t>
            </a:r>
            <a:r>
              <a:rPr lang="en-IN" sz="1200" dirty="0"/>
              <a:t>=https://download.docker.com/linux/centos</a:t>
            </a:r>
            <a:r>
              <a:rPr lang="en-IN" sz="1200" dirty="0">
                <a:highlight>
                  <a:srgbClr val="FFFF00"/>
                </a:highlight>
              </a:rPr>
              <a:t>/$releasever</a:t>
            </a:r>
            <a:r>
              <a:rPr lang="en-IN" sz="1200" dirty="0"/>
              <a:t>/$basearch/stable</a:t>
            </a:r>
            <a:endParaRPr lang="en-US" sz="1200" dirty="0"/>
          </a:p>
          <a:p>
            <a:pPr marL="0" indent="0">
              <a:buNone/>
            </a:pPr>
            <a:r>
              <a:rPr lang="en-IN" sz="1200" dirty="0"/>
              <a:t>enabled=1</a:t>
            </a:r>
            <a:endParaRPr lang="en-US" sz="1200" dirty="0"/>
          </a:p>
          <a:p>
            <a:pPr marL="0" indent="0">
              <a:buNone/>
            </a:pPr>
            <a:r>
              <a:rPr lang="en-IN" sz="1200" dirty="0" err="1"/>
              <a:t>gpgcheck</a:t>
            </a:r>
            <a:r>
              <a:rPr lang="en-IN" sz="1200" dirty="0"/>
              <a:t>=1</a:t>
            </a:r>
            <a:endParaRPr lang="en-US" sz="1200" dirty="0"/>
          </a:p>
          <a:p>
            <a:pPr marL="0" indent="0">
              <a:buNone/>
            </a:pPr>
            <a:r>
              <a:rPr lang="en-IN" sz="1200" dirty="0" err="1"/>
              <a:t>gpgkey</a:t>
            </a:r>
            <a:r>
              <a:rPr lang="en-IN" sz="1200" dirty="0"/>
              <a:t>=https://download.docker.com/linux/centos/gpg</a:t>
            </a:r>
            <a:endParaRPr lang="en-US" sz="1200" dirty="0"/>
          </a:p>
          <a:p>
            <a:pPr marL="0" indent="0">
              <a:buNone/>
            </a:pPr>
            <a:r>
              <a:rPr lang="en-IN" sz="1200" b="1" dirty="0"/>
              <a:t> TO:</a:t>
            </a:r>
            <a:endParaRPr lang="en-US" sz="1200" b="1" dirty="0"/>
          </a:p>
          <a:p>
            <a:pPr marL="0" indent="0">
              <a:buNone/>
            </a:pPr>
            <a:r>
              <a:rPr lang="en-IN" sz="1200" dirty="0"/>
              <a:t>[docker-</a:t>
            </a:r>
            <a:r>
              <a:rPr lang="en-IN" sz="1200" dirty="0" err="1"/>
              <a:t>ce</a:t>
            </a:r>
            <a:r>
              <a:rPr lang="en-IN" sz="1200" dirty="0"/>
              <a:t>-stable]</a:t>
            </a:r>
            <a:endParaRPr lang="en-US" sz="1200" dirty="0"/>
          </a:p>
          <a:p>
            <a:pPr marL="0" indent="0">
              <a:buNone/>
            </a:pPr>
            <a:r>
              <a:rPr lang="en-IN" sz="1200" dirty="0"/>
              <a:t>name=Docker CE Stable - $</a:t>
            </a:r>
            <a:r>
              <a:rPr lang="en-IN" sz="1200" dirty="0" err="1"/>
              <a:t>basearch</a:t>
            </a:r>
            <a:endParaRPr lang="en-US" sz="1200" dirty="0"/>
          </a:p>
          <a:p>
            <a:pPr marL="0" indent="0">
              <a:buNone/>
            </a:pPr>
            <a:r>
              <a:rPr lang="en-IN" sz="1200" dirty="0" err="1"/>
              <a:t>baseurl</a:t>
            </a:r>
            <a:r>
              <a:rPr lang="en-IN" sz="1200" dirty="0"/>
              <a:t>=https://download.docker.com/linux/centos/</a:t>
            </a:r>
            <a:r>
              <a:rPr lang="en-IN" sz="1200" dirty="0">
                <a:highlight>
                  <a:srgbClr val="FFFF00"/>
                </a:highlight>
              </a:rPr>
              <a:t>8</a:t>
            </a:r>
            <a:r>
              <a:rPr lang="en-IN" sz="1200" dirty="0"/>
              <a:t>/$basearch/stable</a:t>
            </a:r>
            <a:endParaRPr lang="en-US" sz="1200" dirty="0"/>
          </a:p>
          <a:p>
            <a:pPr marL="0" indent="0">
              <a:buNone/>
            </a:pPr>
            <a:r>
              <a:rPr lang="en-IN" sz="1200" dirty="0"/>
              <a:t>enabled=1</a:t>
            </a:r>
            <a:endParaRPr lang="en-US" sz="1200" dirty="0"/>
          </a:p>
          <a:p>
            <a:pPr marL="0" indent="0">
              <a:buNone/>
            </a:pPr>
            <a:r>
              <a:rPr lang="en-IN" sz="1200" dirty="0" err="1"/>
              <a:t>gpgcheck</a:t>
            </a:r>
            <a:r>
              <a:rPr lang="en-IN" sz="1200" dirty="0"/>
              <a:t>=1</a:t>
            </a:r>
            <a:endParaRPr lang="en-US" sz="1200" dirty="0"/>
          </a:p>
          <a:p>
            <a:pPr marL="0" indent="0">
              <a:buNone/>
            </a:pPr>
            <a:r>
              <a:rPr lang="en-IN" sz="1200" dirty="0" err="1"/>
              <a:t>gpgkey</a:t>
            </a:r>
            <a:r>
              <a:rPr lang="en-IN" sz="1200" dirty="0"/>
              <a:t>=https://download.docker.com/linux/centos/gpg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34745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95A9-B291-4A69-9650-24A2AEC3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Installing Docker CE on office VM continued…..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F0056-1C4C-4F20-A19D-B6A197DD7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Installing the Docker package</a:t>
            </a:r>
          </a:p>
          <a:p>
            <a:pPr marL="0" indent="0">
              <a:buNone/>
            </a:pPr>
            <a:r>
              <a:rPr lang="en-US" sz="1400" b="1" dirty="0"/>
              <a:t>$</a:t>
            </a:r>
            <a:r>
              <a:rPr lang="en-US" sz="1400" dirty="0"/>
              <a:t> </a:t>
            </a:r>
            <a:r>
              <a:rPr lang="en-US" sz="1400" b="1" dirty="0"/>
              <a:t>yum -y install docker-</a:t>
            </a:r>
            <a:r>
              <a:rPr lang="en-US" sz="1400" b="1" dirty="0" err="1"/>
              <a:t>ce</a:t>
            </a:r>
            <a:r>
              <a:rPr lang="en-US" sz="1400" b="1" dirty="0"/>
              <a:t> docker-</a:t>
            </a:r>
            <a:r>
              <a:rPr lang="en-US" sz="1400" b="1" dirty="0" err="1"/>
              <a:t>ce</a:t>
            </a:r>
            <a:r>
              <a:rPr lang="en-US" sz="1400" b="1" dirty="0"/>
              <a:t>-cli containerd.io</a:t>
            </a:r>
          </a:p>
          <a:p>
            <a:pPr marL="0" indent="0">
              <a:buNone/>
            </a:pPr>
            <a:r>
              <a:rPr lang="en-US" sz="1400" dirty="0"/>
              <a:t>If prompted to accept the GPG key, verify that the fingerprint matches 060A 61C5 1B55 8A7F 742B 77AA C52F EB6B 621E 9F35, and if so, accept it.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Starting the Docker daemon</a:t>
            </a:r>
          </a:p>
          <a:p>
            <a:pPr marL="0" indent="0">
              <a:buNone/>
            </a:pPr>
            <a:r>
              <a:rPr lang="en-US" sz="1400" b="1" dirty="0"/>
              <a:t>$</a:t>
            </a:r>
            <a:r>
              <a:rPr lang="en-US" sz="1400" dirty="0"/>
              <a:t> </a:t>
            </a:r>
            <a:r>
              <a:rPr lang="en-US" sz="1400" b="1" dirty="0" err="1"/>
              <a:t>sudo</a:t>
            </a:r>
            <a:r>
              <a:rPr lang="en-US" sz="1400" b="1" dirty="0"/>
              <a:t> </a:t>
            </a:r>
            <a:r>
              <a:rPr lang="en-US" sz="1400" b="1" dirty="0" err="1"/>
              <a:t>systemctl</a:t>
            </a:r>
            <a:r>
              <a:rPr lang="en-US" sz="1400" b="1" dirty="0"/>
              <a:t> start docker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dirty="0"/>
              <a:t>Verify that Docker Engine is installed correctly by running the hello-world image.</a:t>
            </a:r>
          </a:p>
          <a:p>
            <a:pPr marL="0" indent="0">
              <a:buNone/>
            </a:pPr>
            <a:r>
              <a:rPr lang="en-US" sz="1400" b="1" dirty="0"/>
              <a:t>$ </a:t>
            </a:r>
            <a:r>
              <a:rPr lang="en-US" sz="1400" b="1" dirty="0" err="1"/>
              <a:t>sudo</a:t>
            </a:r>
            <a:r>
              <a:rPr lang="en-US" sz="1400" b="1" dirty="0"/>
              <a:t> docker run hello-world</a:t>
            </a:r>
          </a:p>
          <a:p>
            <a:pPr marL="0" indent="0">
              <a:buNone/>
            </a:pPr>
            <a:r>
              <a:rPr lang="en-US" sz="1400" dirty="0"/>
              <a:t>This command downloads a test image and runs it in a container. When the container runs, it prints an informational message and exits.</a:t>
            </a:r>
          </a:p>
          <a:p>
            <a:pPr marL="0" indent="0">
              <a:buNone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05921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9860" y="2492896"/>
            <a:ext cx="4670251" cy="3600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9592" y="1772816"/>
            <a:ext cx="1800200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First steps with Docker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544" y="612845"/>
            <a:ext cx="87849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endParaRPr lang="en-US" b="1" dirty="0"/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Ensuring Docker is ready</a:t>
            </a:r>
          </a:p>
          <a:p>
            <a:r>
              <a:rPr lang="en-US" dirty="0"/>
              <a:t>      $ </a:t>
            </a:r>
            <a:r>
              <a:rPr lang="de-DE" b="1" dirty="0"/>
              <a:t>docker info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Docker run command</a:t>
            </a:r>
          </a:p>
          <a:p>
            <a:r>
              <a:rPr lang="en-US" dirty="0"/>
              <a:t>      $ </a:t>
            </a:r>
            <a:r>
              <a:rPr lang="de-DE" b="1" dirty="0"/>
              <a:t>docker run -i -t ubuntu //bin/bash</a:t>
            </a:r>
          </a:p>
          <a:p>
            <a:r>
              <a:rPr lang="de-DE" b="1" dirty="0"/>
              <a:t>   -i  </a:t>
            </a:r>
            <a:r>
              <a:rPr lang="de-DE" dirty="0"/>
              <a:t>= keeps STDIN open from the container</a:t>
            </a:r>
          </a:p>
          <a:p>
            <a:r>
              <a:rPr lang="de-DE" b="1" dirty="0"/>
              <a:t>   -t</a:t>
            </a:r>
            <a:r>
              <a:rPr lang="de-DE" dirty="0"/>
              <a:t>  = assings a pseudo tty to the container</a:t>
            </a:r>
          </a:p>
          <a:p>
            <a:r>
              <a:rPr lang="de-DE" b="1" dirty="0"/>
              <a:t>     % hostname</a:t>
            </a:r>
          </a:p>
          <a:p>
            <a:r>
              <a:rPr lang="de-DE" b="1" dirty="0"/>
              <a:t>     % cat /etc/hosts</a:t>
            </a:r>
          </a:p>
          <a:p>
            <a:r>
              <a:rPr lang="de-DE" b="1" dirty="0"/>
              <a:t>     % ps –aux</a:t>
            </a:r>
          </a:p>
          <a:p>
            <a:r>
              <a:rPr lang="de-DE" b="1" dirty="0"/>
              <a:t>     % apt-get update</a:t>
            </a:r>
          </a:p>
          <a:p>
            <a:r>
              <a:rPr lang="de-DE" b="1" dirty="0"/>
              <a:t>     % apt-get install vim</a:t>
            </a:r>
          </a:p>
          <a:p>
            <a:r>
              <a:rPr lang="de-DE" b="1" dirty="0"/>
              <a:t>     % exit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8090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5576" y="692696"/>
            <a:ext cx="80648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5576" y="1916832"/>
            <a:ext cx="45365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5576" y="3068960"/>
            <a:ext cx="47525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1560" y="4293096"/>
            <a:ext cx="792088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71600" y="5877272"/>
            <a:ext cx="36004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9155360" cy="648072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+mn-lt"/>
              </a:rPr>
              <a:t>Container naming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    $ </a:t>
            </a:r>
            <a:r>
              <a:rPr lang="en-US" sz="2400" b="1" dirty="0">
                <a:latin typeface="+mn-lt"/>
              </a:rPr>
              <a:t>docker run --name </a:t>
            </a:r>
            <a:r>
              <a:rPr lang="en-US" sz="2400" b="1" dirty="0" err="1">
                <a:latin typeface="+mn-lt"/>
              </a:rPr>
              <a:t>adam_the_container</a:t>
            </a:r>
            <a:r>
              <a:rPr lang="en-US" sz="2400" b="1" dirty="0">
                <a:latin typeface="+mn-lt"/>
              </a:rPr>
              <a:t>  -it ubuntu //bin/bash  </a:t>
            </a:r>
          </a:p>
          <a:p>
            <a:pPr marL="0" indent="0">
              <a:buNone/>
            </a:pPr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Starting a stopped container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    $ </a:t>
            </a:r>
            <a:r>
              <a:rPr lang="en-US" sz="2400" b="1" dirty="0" err="1">
                <a:latin typeface="+mn-lt"/>
              </a:rPr>
              <a:t>docker</a:t>
            </a:r>
            <a:r>
              <a:rPr lang="en-US" sz="2400" b="1" dirty="0">
                <a:latin typeface="+mn-lt"/>
              </a:rPr>
              <a:t> start </a:t>
            </a:r>
            <a:r>
              <a:rPr lang="en-US" sz="2400" b="1" dirty="0" err="1">
                <a:latin typeface="+mn-lt"/>
              </a:rPr>
              <a:t>adam_the_container</a:t>
            </a:r>
            <a:endParaRPr lang="en-US" sz="2400" b="1" dirty="0">
              <a:latin typeface="+mn-lt"/>
            </a:endParaRPr>
          </a:p>
          <a:p>
            <a:pPr marL="0" indent="0">
              <a:buNone/>
            </a:pPr>
            <a:endParaRPr lang="en-US" sz="2400" b="1" dirty="0">
              <a:latin typeface="+mn-lt"/>
            </a:endParaRPr>
          </a:p>
          <a:p>
            <a:r>
              <a:rPr lang="en-US" sz="2400" dirty="0">
                <a:latin typeface="+mn-lt"/>
              </a:rPr>
              <a:t>Attaching a container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    $ </a:t>
            </a:r>
            <a:r>
              <a:rPr lang="en-US" sz="2400" b="1" dirty="0" err="1">
                <a:latin typeface="+mn-lt"/>
              </a:rPr>
              <a:t>docker</a:t>
            </a:r>
            <a:r>
              <a:rPr lang="en-US" sz="2400" b="1" dirty="0">
                <a:latin typeface="+mn-lt"/>
              </a:rPr>
              <a:t> attach </a:t>
            </a:r>
            <a:r>
              <a:rPr lang="en-US" sz="2400" b="1" dirty="0" err="1">
                <a:latin typeface="+mn-lt"/>
              </a:rPr>
              <a:t>adam_the_container</a:t>
            </a:r>
            <a:endParaRPr lang="en-US" sz="2400" b="1" dirty="0">
              <a:latin typeface="+mn-lt"/>
            </a:endParaRPr>
          </a:p>
          <a:p>
            <a:pPr marL="0" indent="0">
              <a:buNone/>
            </a:pPr>
            <a:endParaRPr lang="en-US" sz="2400" dirty="0">
              <a:latin typeface="+mn-lt"/>
            </a:endParaRPr>
          </a:p>
          <a:p>
            <a:r>
              <a:rPr lang="en-US" sz="2400" dirty="0"/>
              <a:t>Creating </a:t>
            </a:r>
            <a:r>
              <a:rPr lang="en-US" sz="2400" dirty="0" err="1"/>
              <a:t>daemonized</a:t>
            </a:r>
            <a:r>
              <a:rPr lang="en-US" sz="2400" dirty="0"/>
              <a:t> containers</a:t>
            </a:r>
          </a:p>
          <a:p>
            <a:pPr marL="0" indent="0">
              <a:buNone/>
            </a:pPr>
            <a:r>
              <a:rPr lang="en-US" sz="2400" b="1" dirty="0">
                <a:latin typeface="+mn-lt"/>
              </a:rPr>
              <a:t>     </a:t>
            </a:r>
            <a:r>
              <a:rPr lang="en-US" sz="2400" dirty="0">
                <a:latin typeface="+mn-lt"/>
              </a:rPr>
              <a:t>$ </a:t>
            </a:r>
            <a:r>
              <a:rPr lang="en-US" sz="2400" b="1" dirty="0"/>
              <a:t>docker run --name </a:t>
            </a:r>
            <a:r>
              <a:rPr lang="en-US" sz="2400" b="1" dirty="0" err="1"/>
              <a:t>adam_new</a:t>
            </a:r>
            <a:r>
              <a:rPr lang="en-US" sz="2400" b="1" dirty="0"/>
              <a:t> -d ubuntu //bin/</a:t>
            </a:r>
            <a:r>
              <a:rPr lang="en-US" sz="2400" b="1" dirty="0" err="1"/>
              <a:t>sh</a:t>
            </a:r>
            <a:r>
              <a:rPr lang="en-US" sz="2400" b="1" dirty="0"/>
              <a:t> -c "while true; do echo hello world; sleep 5; done"</a:t>
            </a:r>
          </a:p>
          <a:p>
            <a:pPr marL="0" indent="0">
              <a:buNone/>
            </a:pPr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Fetch logs of a container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      $ </a:t>
            </a:r>
            <a:r>
              <a:rPr lang="en-US" sz="2400" b="1" dirty="0">
                <a:latin typeface="+mn-lt"/>
              </a:rPr>
              <a:t>docker logs –f </a:t>
            </a:r>
            <a:r>
              <a:rPr lang="en-US" sz="2400" b="1" dirty="0" err="1">
                <a:latin typeface="+mn-lt"/>
              </a:rPr>
              <a:t>adam_new</a:t>
            </a:r>
            <a:endParaRPr 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705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9ED5-9CB2-49EC-BD1D-05B79AF40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7698"/>
            <a:ext cx="8229600" cy="608025"/>
          </a:xfrm>
        </p:spPr>
        <p:txBody>
          <a:bodyPr/>
          <a:lstStyle/>
          <a:p>
            <a:r>
              <a:rPr lang="en-US" dirty="0"/>
              <a:t>Monolith 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890E79-C751-4170-9CF8-6AD83B90F243}"/>
              </a:ext>
            </a:extLst>
          </p:cNvPr>
          <p:cNvSpPr/>
          <p:nvPr/>
        </p:nvSpPr>
        <p:spPr>
          <a:xfrm>
            <a:off x="1664752" y="2509596"/>
            <a:ext cx="1956456" cy="264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07C848-2066-4691-8A7B-115A3DEE6758}"/>
              </a:ext>
            </a:extLst>
          </p:cNvPr>
          <p:cNvSpPr/>
          <p:nvPr/>
        </p:nvSpPr>
        <p:spPr>
          <a:xfrm>
            <a:off x="5027125" y="2509596"/>
            <a:ext cx="1935827" cy="264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0E2D62-076E-49CF-A521-C7FA17A1A415}"/>
              </a:ext>
            </a:extLst>
          </p:cNvPr>
          <p:cNvSpPr/>
          <p:nvPr/>
        </p:nvSpPr>
        <p:spPr>
          <a:xfrm>
            <a:off x="1893016" y="3126387"/>
            <a:ext cx="1368152" cy="445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8DB6B0-0846-4A79-B51B-3ECC3587B786}"/>
              </a:ext>
            </a:extLst>
          </p:cNvPr>
          <p:cNvSpPr/>
          <p:nvPr/>
        </p:nvSpPr>
        <p:spPr>
          <a:xfrm>
            <a:off x="1893016" y="3931764"/>
            <a:ext cx="1368152" cy="445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48C204-6FCC-4088-A4E4-546CF009F1A2}"/>
              </a:ext>
            </a:extLst>
          </p:cNvPr>
          <p:cNvSpPr/>
          <p:nvPr/>
        </p:nvSpPr>
        <p:spPr>
          <a:xfrm>
            <a:off x="5387165" y="3134776"/>
            <a:ext cx="1368152" cy="432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08D03C-8CDB-46FD-9724-8A17A02FC1E7}"/>
              </a:ext>
            </a:extLst>
          </p:cNvPr>
          <p:cNvSpPr/>
          <p:nvPr/>
        </p:nvSpPr>
        <p:spPr>
          <a:xfrm>
            <a:off x="5387165" y="3911147"/>
            <a:ext cx="1368152" cy="432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F66E5E-05B3-44F2-BBF5-543C9022D764}"/>
              </a:ext>
            </a:extLst>
          </p:cNvPr>
          <p:cNvSpPr txBox="1"/>
          <p:nvPr/>
        </p:nvSpPr>
        <p:spPr>
          <a:xfrm>
            <a:off x="2145044" y="3089398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IdP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A6158A-0C10-4C78-8495-06A0643BD92E}"/>
              </a:ext>
            </a:extLst>
          </p:cNvPr>
          <p:cNvSpPr txBox="1"/>
          <p:nvPr/>
        </p:nvSpPr>
        <p:spPr>
          <a:xfrm>
            <a:off x="2062543" y="3904056"/>
            <a:ext cx="109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Config 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8E037F-67AC-4C6E-A4C7-5A43ACFABCA4}"/>
              </a:ext>
            </a:extLst>
          </p:cNvPr>
          <p:cNvSpPr txBox="1"/>
          <p:nvPr/>
        </p:nvSpPr>
        <p:spPr>
          <a:xfrm>
            <a:off x="5647284" y="3118226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BCD406-4AC6-453D-9F92-34CF98C59BBC}"/>
              </a:ext>
            </a:extLst>
          </p:cNvPr>
          <p:cNvSpPr txBox="1"/>
          <p:nvPr/>
        </p:nvSpPr>
        <p:spPr>
          <a:xfrm>
            <a:off x="5611071" y="3871555"/>
            <a:ext cx="930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DA7798-4124-4B44-A4CD-300200863E02}"/>
              </a:ext>
            </a:extLst>
          </p:cNvPr>
          <p:cNvCxnSpPr>
            <a:cxnSpLocks/>
          </p:cNvCxnSpPr>
          <p:nvPr/>
        </p:nvCxnSpPr>
        <p:spPr>
          <a:xfrm>
            <a:off x="3419872" y="3372416"/>
            <a:ext cx="1607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CA1029-7E73-45A5-8216-1B20DD68DC6D}"/>
              </a:ext>
            </a:extLst>
          </p:cNvPr>
          <p:cNvCxnSpPr>
            <a:cxnSpLocks/>
          </p:cNvCxnSpPr>
          <p:nvPr/>
        </p:nvCxnSpPr>
        <p:spPr>
          <a:xfrm flipH="1">
            <a:off x="3621208" y="4165666"/>
            <a:ext cx="1598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7BD00D1-FC30-453F-AA59-E170968B22D7}"/>
              </a:ext>
            </a:extLst>
          </p:cNvPr>
          <p:cNvSpPr/>
          <p:nvPr/>
        </p:nvSpPr>
        <p:spPr>
          <a:xfrm>
            <a:off x="1316953" y="2237790"/>
            <a:ext cx="2606976" cy="3373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D5D491-F5F7-4A2B-A258-0C2D3B8EA47A}"/>
              </a:ext>
            </a:extLst>
          </p:cNvPr>
          <p:cNvSpPr/>
          <p:nvPr/>
        </p:nvSpPr>
        <p:spPr>
          <a:xfrm>
            <a:off x="4716015" y="2276872"/>
            <a:ext cx="2534969" cy="3373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A1D620-A9B3-4071-B770-FB7AA89107D7}"/>
              </a:ext>
            </a:extLst>
          </p:cNvPr>
          <p:cNvSpPr txBox="1"/>
          <p:nvPr/>
        </p:nvSpPr>
        <p:spPr>
          <a:xfrm>
            <a:off x="2073036" y="514939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VM1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75C204-00D5-4E10-B774-C069A68E62C3}"/>
              </a:ext>
            </a:extLst>
          </p:cNvPr>
          <p:cNvSpPr txBox="1"/>
          <p:nvPr/>
        </p:nvSpPr>
        <p:spPr>
          <a:xfrm>
            <a:off x="5513418" y="5188475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VM2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0F1483-6097-4441-94B2-60B130258A92}"/>
              </a:ext>
            </a:extLst>
          </p:cNvPr>
          <p:cNvSpPr/>
          <p:nvPr/>
        </p:nvSpPr>
        <p:spPr>
          <a:xfrm>
            <a:off x="1115616" y="1844824"/>
            <a:ext cx="6480720" cy="41764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F518F8-7BDB-49E4-B7BF-AE6966BAC21E}"/>
              </a:ext>
            </a:extLst>
          </p:cNvPr>
          <p:cNvSpPr txBox="1"/>
          <p:nvPr/>
        </p:nvSpPr>
        <p:spPr>
          <a:xfrm>
            <a:off x="3643569" y="1801745"/>
            <a:ext cx="1454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783822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3908" y="5243648"/>
            <a:ext cx="8422588" cy="1211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91601" y="523923"/>
            <a:ext cx="3384376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3909" y="3429000"/>
            <a:ext cx="3384376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3909" y="1686360"/>
            <a:ext cx="1692188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1601" y="4523117"/>
            <a:ext cx="3168352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9512" y="115756"/>
            <a:ext cx="1036915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Stopping a container</a:t>
            </a:r>
          </a:p>
          <a:p>
            <a:r>
              <a:rPr lang="en-US" dirty="0"/>
              <a:t>      $ </a:t>
            </a:r>
            <a:r>
              <a:rPr lang="en-US" b="1" dirty="0" err="1"/>
              <a:t>docker</a:t>
            </a:r>
            <a:r>
              <a:rPr lang="en-US" b="1" dirty="0"/>
              <a:t> stop </a:t>
            </a:r>
            <a:r>
              <a:rPr lang="en-US" b="1" dirty="0" err="1"/>
              <a:t>adam_new</a:t>
            </a:r>
            <a:endParaRPr lang="en-US" b="1" dirty="0"/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List containers</a:t>
            </a:r>
          </a:p>
          <a:p>
            <a:r>
              <a:rPr lang="en-US" dirty="0"/>
              <a:t>      $ </a:t>
            </a:r>
            <a:r>
              <a:rPr lang="en-US" b="1" dirty="0" err="1"/>
              <a:t>docker</a:t>
            </a:r>
            <a:r>
              <a:rPr lang="en-US" b="1" dirty="0"/>
              <a:t> </a:t>
            </a:r>
            <a:r>
              <a:rPr lang="en-US" b="1" dirty="0" err="1"/>
              <a:t>ps</a:t>
            </a:r>
            <a:endParaRPr lang="en-US" b="1" dirty="0"/>
          </a:p>
          <a:p>
            <a:r>
              <a:rPr lang="en-US" b="1" dirty="0"/>
              <a:t>   -a </a:t>
            </a:r>
            <a:r>
              <a:rPr lang="en-US" dirty="0"/>
              <a:t> = lists all containers</a:t>
            </a:r>
          </a:p>
          <a:p>
            <a:r>
              <a:rPr lang="en-US" dirty="0"/>
              <a:t> </a:t>
            </a:r>
            <a:r>
              <a:rPr lang="en-US" b="1" dirty="0"/>
              <a:t>  -q</a:t>
            </a:r>
            <a:r>
              <a:rPr lang="en-US" dirty="0"/>
              <a:t> = shows only container ID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Deleting a container</a:t>
            </a:r>
          </a:p>
          <a:p>
            <a:r>
              <a:rPr lang="en-US" dirty="0"/>
              <a:t>      $ </a:t>
            </a:r>
            <a:r>
              <a:rPr lang="en-US" b="1" dirty="0" err="1"/>
              <a:t>docker</a:t>
            </a:r>
            <a:r>
              <a:rPr lang="en-US" b="1" dirty="0"/>
              <a:t> </a:t>
            </a:r>
            <a:r>
              <a:rPr lang="en-US" b="1" dirty="0" err="1"/>
              <a:t>rm</a:t>
            </a:r>
            <a:r>
              <a:rPr lang="en-US" b="1" dirty="0"/>
              <a:t> </a:t>
            </a:r>
            <a:r>
              <a:rPr lang="en-US" b="1" dirty="0" err="1"/>
              <a:t>adam_new</a:t>
            </a:r>
            <a:endParaRPr lang="en-US" b="1" dirty="0"/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Inspecting the container's processes</a:t>
            </a:r>
          </a:p>
          <a:p>
            <a:r>
              <a:rPr lang="en-US" b="1" dirty="0"/>
              <a:t>      </a:t>
            </a:r>
            <a:r>
              <a:rPr lang="en-US" dirty="0"/>
              <a:t>$ </a:t>
            </a:r>
            <a:r>
              <a:rPr lang="en-US" b="1" dirty="0" err="1"/>
              <a:t>docker</a:t>
            </a:r>
            <a:r>
              <a:rPr lang="en-US" b="1" dirty="0"/>
              <a:t> top </a:t>
            </a:r>
            <a:r>
              <a:rPr lang="en-US" b="1" dirty="0" err="1"/>
              <a:t>adam_new</a:t>
            </a:r>
            <a:endParaRPr lang="en-US" b="1" dirty="0"/>
          </a:p>
          <a:p>
            <a:endParaRPr lang="en-US" sz="2200" b="1" dirty="0"/>
          </a:p>
          <a:p>
            <a:r>
              <a:rPr lang="en-US" sz="2200" b="1" dirty="0"/>
              <a:t>      $ </a:t>
            </a:r>
            <a:r>
              <a:rPr lang="en-US" sz="2200" b="1" dirty="0" err="1"/>
              <a:t>docker</a:t>
            </a:r>
            <a:r>
              <a:rPr lang="en-US" sz="2200" b="1" dirty="0"/>
              <a:t> inspect &lt;</a:t>
            </a:r>
            <a:r>
              <a:rPr lang="en-US" sz="2200" b="1" dirty="0" err="1"/>
              <a:t>containerid</a:t>
            </a:r>
            <a:r>
              <a:rPr lang="en-US" sz="2200" b="1" dirty="0"/>
              <a:t>&gt;</a:t>
            </a:r>
          </a:p>
          <a:p>
            <a:r>
              <a:rPr lang="en-US" sz="2200" b="1" dirty="0"/>
              <a:t>      $ docker inspect --format '{{ .</a:t>
            </a:r>
            <a:r>
              <a:rPr lang="en-US" sz="2200" b="1" dirty="0" err="1"/>
              <a:t>NetworkSettings.IPAddress</a:t>
            </a:r>
            <a:r>
              <a:rPr lang="en-US" sz="2200" b="1" dirty="0"/>
              <a:t> }}’ &lt;</a:t>
            </a:r>
            <a:r>
              <a:rPr lang="en-US" sz="2200" b="1" dirty="0" err="1"/>
              <a:t>containerid</a:t>
            </a:r>
            <a:r>
              <a:rPr lang="en-US" sz="2200" b="1" dirty="0"/>
              <a:t>&gt;</a:t>
            </a:r>
          </a:p>
          <a:p>
            <a:r>
              <a:rPr lang="en-US" sz="2200" b="1" dirty="0"/>
              <a:t>      $ </a:t>
            </a:r>
            <a:r>
              <a:rPr lang="en-US" sz="2200" b="1" dirty="0" err="1"/>
              <a:t>docker</a:t>
            </a:r>
            <a:r>
              <a:rPr lang="en-US" sz="2200" b="1" dirty="0"/>
              <a:t> inspect --format='{{ .</a:t>
            </a:r>
            <a:r>
              <a:rPr lang="en-US" sz="2200" b="1" dirty="0" err="1"/>
              <a:t>State.Running</a:t>
            </a:r>
            <a:r>
              <a:rPr lang="en-US" sz="2200" b="1" dirty="0"/>
              <a:t> }}‘ &lt;</a:t>
            </a:r>
            <a:r>
              <a:rPr lang="en-US" sz="2200" b="1" dirty="0" err="1"/>
              <a:t>containerid</a:t>
            </a:r>
            <a:r>
              <a:rPr lang="en-US" sz="2200" b="1" dirty="0"/>
              <a:t>&gt;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1296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40662" y="6165304"/>
            <a:ext cx="7068355" cy="6926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7504" y="2991842"/>
            <a:ext cx="7708043" cy="13012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1253" y="2060848"/>
            <a:ext cx="3603587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7544" y="332656"/>
            <a:ext cx="6480720" cy="10801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4404"/>
            <a:ext cx="9252520" cy="7283028"/>
          </a:xfrm>
        </p:spPr>
        <p:txBody>
          <a:bodyPr>
            <a:normAutofit fontScale="85000" lnSpcReduction="20000"/>
          </a:bodyPr>
          <a:lstStyle/>
          <a:p>
            <a:pPr marL="342900" indent="-342900"/>
            <a:r>
              <a:rPr lang="en-US" sz="2600" dirty="0">
                <a:latin typeface="+mn-lt"/>
              </a:rPr>
              <a:t>Run a command in a running container without attaching to it</a:t>
            </a:r>
          </a:p>
          <a:p>
            <a:pPr marL="0" indent="0">
              <a:buNone/>
            </a:pPr>
            <a:r>
              <a:rPr lang="en-US" sz="2400" b="1" dirty="0"/>
              <a:t>       </a:t>
            </a:r>
            <a:r>
              <a:rPr lang="en-US" sz="2600" b="1" dirty="0">
                <a:latin typeface="+mn-lt"/>
              </a:rPr>
              <a:t>$ </a:t>
            </a:r>
            <a:r>
              <a:rPr lang="en-US" sz="2600" b="1" dirty="0" err="1">
                <a:latin typeface="+mn-lt"/>
              </a:rPr>
              <a:t>docker</a:t>
            </a:r>
            <a:r>
              <a:rPr lang="en-US" sz="2600" b="1" dirty="0">
                <a:latin typeface="+mn-lt"/>
              </a:rPr>
              <a:t> exec &lt;</a:t>
            </a:r>
            <a:r>
              <a:rPr lang="en-US" sz="2600" b="1" dirty="0" err="1">
                <a:latin typeface="+mn-lt"/>
              </a:rPr>
              <a:t>containerID</a:t>
            </a:r>
            <a:r>
              <a:rPr lang="en-US" sz="2600" b="1" dirty="0">
                <a:latin typeface="+mn-lt"/>
              </a:rPr>
              <a:t>&gt; </a:t>
            </a:r>
          </a:p>
          <a:p>
            <a:pPr marL="0" indent="0">
              <a:buNone/>
            </a:pPr>
            <a:r>
              <a:rPr lang="en-US" sz="2600" b="1" dirty="0">
                <a:latin typeface="+mn-lt"/>
              </a:rPr>
              <a:t>        % </a:t>
            </a:r>
            <a:r>
              <a:rPr lang="en-US" sz="2600" b="1" dirty="0" err="1">
                <a:latin typeface="+mn-lt"/>
              </a:rPr>
              <a:t>docker</a:t>
            </a:r>
            <a:r>
              <a:rPr lang="en-US" sz="2600" b="1" dirty="0">
                <a:latin typeface="+mn-lt"/>
              </a:rPr>
              <a:t> exec </a:t>
            </a:r>
            <a:r>
              <a:rPr lang="en-US" sz="2600" b="1" dirty="0" err="1">
                <a:latin typeface="+mn-lt"/>
              </a:rPr>
              <a:t>adam_new</a:t>
            </a:r>
            <a:r>
              <a:rPr lang="en-US" sz="2600" b="1" dirty="0">
                <a:latin typeface="+mn-lt"/>
              </a:rPr>
              <a:t> hostname</a:t>
            </a:r>
          </a:p>
          <a:p>
            <a:pPr marL="0" indent="0">
              <a:buNone/>
            </a:pPr>
            <a:r>
              <a:rPr lang="en-US" sz="2600" b="1" dirty="0">
                <a:latin typeface="+mn-lt"/>
              </a:rPr>
              <a:t>        % docker exec </a:t>
            </a:r>
            <a:r>
              <a:rPr lang="en-US" sz="2600" b="1" dirty="0" err="1">
                <a:latin typeface="+mn-lt"/>
              </a:rPr>
              <a:t>adam_new</a:t>
            </a:r>
            <a:r>
              <a:rPr lang="en-US" sz="2600" b="1" dirty="0">
                <a:latin typeface="+mn-lt"/>
              </a:rPr>
              <a:t> ls</a:t>
            </a:r>
          </a:p>
          <a:p>
            <a:pPr marL="0" indent="0">
              <a:buNone/>
            </a:pPr>
            <a:endParaRPr lang="en-US" sz="2600" b="1" dirty="0">
              <a:latin typeface="+mn-lt"/>
            </a:endParaRPr>
          </a:p>
          <a:p>
            <a:pPr marL="342900" indent="-342900"/>
            <a:r>
              <a:rPr lang="en-US" sz="2600" dirty="0">
                <a:latin typeface="+mn-lt"/>
              </a:rPr>
              <a:t>Display a live stream of container(s) resource usage statistics</a:t>
            </a:r>
          </a:p>
          <a:p>
            <a:pPr marL="0" indent="0">
              <a:buNone/>
            </a:pPr>
            <a:r>
              <a:rPr lang="en-US" sz="2600" b="1" dirty="0">
                <a:latin typeface="+mn-lt"/>
              </a:rPr>
              <a:t>       $ </a:t>
            </a:r>
            <a:r>
              <a:rPr lang="en-US" sz="2600" b="1" dirty="0" err="1">
                <a:latin typeface="+mn-lt"/>
              </a:rPr>
              <a:t>docker</a:t>
            </a:r>
            <a:r>
              <a:rPr lang="en-US" sz="2600" b="1" dirty="0">
                <a:latin typeface="+mn-lt"/>
              </a:rPr>
              <a:t> stats [</a:t>
            </a:r>
            <a:r>
              <a:rPr lang="en-US" sz="2600" b="1" dirty="0" err="1">
                <a:latin typeface="+mn-lt"/>
              </a:rPr>
              <a:t>containerIDs</a:t>
            </a:r>
            <a:r>
              <a:rPr lang="en-US" sz="2600" b="1" dirty="0">
                <a:latin typeface="+mn-lt"/>
              </a:rPr>
              <a:t>]   apt-get update or apt-get install –y apache2</a:t>
            </a:r>
          </a:p>
          <a:p>
            <a:endParaRPr lang="en-US" sz="2400" b="1" dirty="0"/>
          </a:p>
          <a:p>
            <a:r>
              <a:rPr lang="en-US" sz="2600" dirty="0">
                <a:latin typeface="+mn-lt"/>
              </a:rPr>
              <a:t>Get real time events from the server</a:t>
            </a:r>
          </a:p>
          <a:p>
            <a:pPr marL="0" indent="0">
              <a:buFont typeface="Arial" pitchFamily="34" charset="0"/>
              <a:buNone/>
            </a:pPr>
            <a:r>
              <a:rPr lang="en-US" sz="2600" b="1" dirty="0">
                <a:latin typeface="+mn-lt"/>
              </a:rPr>
              <a:t>       $ </a:t>
            </a:r>
            <a:r>
              <a:rPr lang="en-US" sz="2600" b="1" dirty="0" err="1">
                <a:latin typeface="+mn-lt"/>
              </a:rPr>
              <a:t>docker</a:t>
            </a:r>
            <a:r>
              <a:rPr lang="en-US" sz="2600" b="1" dirty="0">
                <a:latin typeface="+mn-lt"/>
              </a:rPr>
              <a:t> events --filter    [</a:t>
            </a:r>
            <a:r>
              <a:rPr lang="en-US" sz="2600" b="1" dirty="0" err="1">
                <a:latin typeface="+mn-lt"/>
              </a:rPr>
              <a:t>container|event|image|label|type|volume|network|daemon</a:t>
            </a:r>
            <a:endParaRPr lang="en-US" sz="2600" b="1" dirty="0">
              <a:latin typeface="+mn-lt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600" b="1" dirty="0">
                <a:latin typeface="+mn-lt"/>
              </a:rPr>
              <a:t>       % </a:t>
            </a:r>
            <a:r>
              <a:rPr lang="en-US" sz="2600" b="1" dirty="0" err="1">
                <a:latin typeface="+mn-lt"/>
              </a:rPr>
              <a:t>docker</a:t>
            </a:r>
            <a:r>
              <a:rPr lang="en-US" sz="2600" b="1" dirty="0">
                <a:latin typeface="+mn-lt"/>
              </a:rPr>
              <a:t> events --filter event=attach --filter event=die</a:t>
            </a:r>
          </a:p>
          <a:p>
            <a:pPr marL="0" indent="0">
              <a:buFont typeface="Arial" pitchFamily="34" charset="0"/>
              <a:buNone/>
            </a:pPr>
            <a:r>
              <a:rPr lang="en-US" sz="2600" b="1" dirty="0">
                <a:latin typeface="+mn-lt"/>
              </a:rPr>
              <a:t>       % docker events --since ‘1h’</a:t>
            </a:r>
          </a:p>
          <a:p>
            <a:pPr marL="0" indent="0">
              <a:buFont typeface="Arial" pitchFamily="34" charset="0"/>
              <a:buNone/>
            </a:pPr>
            <a:endParaRPr lang="en-US" sz="2600" b="1" dirty="0">
              <a:latin typeface="+mn-lt"/>
            </a:endParaRPr>
          </a:p>
          <a:p>
            <a:r>
              <a:rPr lang="en-US" sz="2600" dirty="0">
                <a:latin typeface="+mn-lt"/>
              </a:rPr>
              <a:t>Exposing Our Container With Port Redirects</a:t>
            </a:r>
          </a:p>
          <a:p>
            <a:pPr marL="0" indent="0">
              <a:buNone/>
            </a:pPr>
            <a:r>
              <a:rPr lang="en-US" sz="2400" dirty="0"/>
              <a:t>      - All ports are private by default</a:t>
            </a:r>
          </a:p>
          <a:p>
            <a:pPr marL="0" indent="0">
              <a:buNone/>
            </a:pPr>
            <a:r>
              <a:rPr lang="en-US" sz="2400" dirty="0"/>
              <a:t>      - When you </a:t>
            </a:r>
            <a:r>
              <a:rPr lang="en-US" sz="2400" dirty="0" err="1"/>
              <a:t>docker</a:t>
            </a:r>
            <a:r>
              <a:rPr lang="en-US" sz="2400" dirty="0"/>
              <a:t> run -p &lt;port&gt; ..., that port becomes public</a:t>
            </a:r>
          </a:p>
          <a:p>
            <a:pPr marL="0" indent="0">
              <a:buNone/>
            </a:pPr>
            <a:r>
              <a:rPr lang="en-US" sz="2400" dirty="0"/>
              <a:t>       - When you </a:t>
            </a:r>
            <a:r>
              <a:rPr lang="en-US" sz="2400" dirty="0" err="1"/>
              <a:t>docker</a:t>
            </a:r>
            <a:r>
              <a:rPr lang="en-US" sz="2400" dirty="0"/>
              <a:t> run -P ... (without port number), Publish all exposed ports to random ports</a:t>
            </a:r>
          </a:p>
          <a:p>
            <a:pPr marL="0" indent="0">
              <a:buNone/>
            </a:pPr>
            <a:r>
              <a:rPr lang="en-US" sz="2600" b="1" dirty="0">
                <a:latin typeface="+mn-lt"/>
              </a:rPr>
              <a:t>       $ </a:t>
            </a:r>
            <a:r>
              <a:rPr lang="en-US" sz="2600" b="1" dirty="0" err="1">
                <a:latin typeface="+mn-lt"/>
              </a:rPr>
              <a:t>docker</a:t>
            </a:r>
            <a:r>
              <a:rPr lang="en-US" sz="2600" b="1" dirty="0">
                <a:latin typeface="+mn-lt"/>
              </a:rPr>
              <a:t> run -p &lt;</a:t>
            </a:r>
            <a:r>
              <a:rPr lang="en-US" sz="2600" b="1" dirty="0" err="1">
                <a:latin typeface="+mn-lt"/>
              </a:rPr>
              <a:t>hostport</a:t>
            </a:r>
            <a:r>
              <a:rPr lang="en-US" sz="2600" b="1" dirty="0">
                <a:latin typeface="+mn-lt"/>
              </a:rPr>
              <a:t>&gt;:&lt;</a:t>
            </a:r>
            <a:r>
              <a:rPr lang="en-US" sz="2600" b="1" dirty="0" err="1">
                <a:latin typeface="+mn-lt"/>
              </a:rPr>
              <a:t>containerport</a:t>
            </a:r>
            <a:r>
              <a:rPr lang="en-US" sz="2600" b="1" dirty="0">
                <a:latin typeface="+mn-lt"/>
              </a:rPr>
              <a:t>&gt; </a:t>
            </a:r>
            <a:r>
              <a:rPr lang="en-US" sz="2600" b="1" dirty="0" err="1">
                <a:latin typeface="+mn-lt"/>
              </a:rPr>
              <a:t>nginx:latest</a:t>
            </a:r>
            <a:r>
              <a:rPr lang="en-US" sz="2600" b="1" dirty="0">
                <a:latin typeface="+mn-lt"/>
              </a:rPr>
              <a:t> </a:t>
            </a:r>
          </a:p>
          <a:p>
            <a:pPr marL="0" indent="0">
              <a:buNone/>
            </a:pPr>
            <a:r>
              <a:rPr lang="en-US" sz="2600" b="1" dirty="0">
                <a:latin typeface="+mn-lt"/>
              </a:rPr>
              <a:t>       % docker run –d -p 80:80 </a:t>
            </a:r>
            <a:r>
              <a:rPr lang="en-US" sz="2600" b="1" dirty="0" err="1">
                <a:latin typeface="+mn-lt"/>
              </a:rPr>
              <a:t>nginx:latest</a:t>
            </a:r>
            <a:endParaRPr lang="en-US" sz="2600" b="1" dirty="0">
              <a:latin typeface="+mn-lt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4147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0423" y="6329686"/>
            <a:ext cx="7097772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0423" y="4869160"/>
            <a:ext cx="8913482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2097" y="3767326"/>
            <a:ext cx="4001428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-22034"/>
            <a:ext cx="9406949" cy="6741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Data Volumes :</a:t>
            </a:r>
          </a:p>
          <a:p>
            <a:pPr marL="0" indent="0">
              <a:buNone/>
            </a:pPr>
            <a:r>
              <a:rPr lang="en-US" sz="2000" dirty="0"/>
              <a:t>A volume is a specially designated directory within one or more containers that bypasses the Union File System </a:t>
            </a:r>
          </a:p>
          <a:p>
            <a:pPr marL="0" indent="0">
              <a:buNone/>
            </a:pPr>
            <a:r>
              <a:rPr lang="en-US" sz="2000" dirty="0"/>
              <a:t>• Volumes can be shared and reused between containers.</a:t>
            </a:r>
          </a:p>
          <a:p>
            <a:pPr marL="0" indent="0">
              <a:buNone/>
            </a:pPr>
            <a:r>
              <a:rPr lang="en-US" sz="2000" dirty="0"/>
              <a:t>• A container doesn't have to be running to share its volumes.</a:t>
            </a:r>
          </a:p>
          <a:p>
            <a:pPr marL="0" indent="0">
              <a:buNone/>
            </a:pPr>
            <a:r>
              <a:rPr lang="en-US" sz="2000" dirty="0"/>
              <a:t>• Changes to a volume are made directly.</a:t>
            </a:r>
          </a:p>
          <a:p>
            <a:pPr marL="0" indent="0">
              <a:buNone/>
            </a:pPr>
            <a:r>
              <a:rPr lang="en-US" sz="2000" dirty="0"/>
              <a:t>• Changes to a volume will not be included when you update an image.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Volumes declared from </a:t>
            </a:r>
            <a:r>
              <a:rPr lang="en-US" sz="2000" dirty="0" err="1"/>
              <a:t>cmd</a:t>
            </a:r>
            <a:r>
              <a:rPr lang="en-US" sz="2000" dirty="0"/>
              <a:t>-line </a:t>
            </a:r>
          </a:p>
          <a:p>
            <a:pPr marL="0" indent="0">
              <a:buNone/>
            </a:pPr>
            <a:r>
              <a:rPr lang="en-US" sz="2000" b="1" dirty="0"/>
              <a:t>     $ </a:t>
            </a:r>
            <a:r>
              <a:rPr lang="en-US" sz="2000" b="1" dirty="0" err="1"/>
              <a:t>docker</a:t>
            </a:r>
            <a:r>
              <a:rPr lang="en-US" sz="2000" b="1" dirty="0"/>
              <a:t> run –it –v /</a:t>
            </a:r>
            <a:r>
              <a:rPr lang="en-US" sz="2000" b="1" dirty="0" err="1"/>
              <a:t>usr</a:t>
            </a:r>
            <a:r>
              <a:rPr lang="en-US" sz="2000" b="1" dirty="0"/>
              <a:t>/data </a:t>
            </a:r>
            <a:r>
              <a:rPr lang="en-US" sz="2000" b="1" dirty="0" err="1"/>
              <a:t>ubuntu</a:t>
            </a:r>
            <a:endParaRPr lang="en-US" sz="2000" b="1" dirty="0"/>
          </a:p>
          <a:p>
            <a:r>
              <a:rPr lang="en-US" sz="2000" dirty="0"/>
              <a:t> Sharing Volumes across containers [ Data containers ]</a:t>
            </a:r>
          </a:p>
          <a:p>
            <a:pPr>
              <a:buFontTx/>
              <a:buChar char="-"/>
            </a:pPr>
            <a:r>
              <a:rPr lang="en-US" sz="2000" dirty="0"/>
              <a:t>This is done using the --volumes-from flag for </a:t>
            </a:r>
            <a:r>
              <a:rPr lang="en-US" sz="2000" dirty="0" err="1"/>
              <a:t>docker</a:t>
            </a:r>
            <a:r>
              <a:rPr lang="en-US" sz="2000" dirty="0"/>
              <a:t> run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$ </a:t>
            </a:r>
            <a:r>
              <a:rPr lang="en-US" sz="2000" b="1" dirty="0" err="1"/>
              <a:t>docker</a:t>
            </a:r>
            <a:r>
              <a:rPr lang="en-US" sz="2000" b="1" dirty="0"/>
              <a:t> run --privileged=true –it –volumes-from test1 </a:t>
            </a:r>
            <a:r>
              <a:rPr lang="en-US" sz="2000" b="1" dirty="0" err="1"/>
              <a:t>ubuntu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    $ </a:t>
            </a:r>
            <a:r>
              <a:rPr lang="en-US" sz="2000" b="1" dirty="0" err="1"/>
              <a:t>docker</a:t>
            </a:r>
            <a:r>
              <a:rPr lang="en-US" sz="2000" b="1" dirty="0"/>
              <a:t> run --privileged=true –it –volumes-from test1 –volumes-from test2 </a:t>
            </a:r>
            <a:r>
              <a:rPr lang="en-US" sz="2000" b="1" dirty="0" err="1"/>
              <a:t>ubuntu</a:t>
            </a: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dirty="0"/>
              <a:t>Sharing a directory between the host and a container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b="1" dirty="0"/>
              <a:t>$ </a:t>
            </a:r>
            <a:r>
              <a:rPr lang="en-US" sz="2000" b="1" dirty="0" err="1"/>
              <a:t>docker</a:t>
            </a:r>
            <a:r>
              <a:rPr lang="en-US" sz="2000" b="1" dirty="0"/>
              <a:t> run –it –name test1 -v /home/user/Docker:/data </a:t>
            </a:r>
            <a:r>
              <a:rPr lang="en-US" sz="2000" b="1" dirty="0" err="1"/>
              <a:t>ubuntu</a:t>
            </a:r>
            <a:r>
              <a:rPr lang="en-US" sz="2000" b="1" dirty="0"/>
              <a:t> </a:t>
            </a:r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4969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55576" y="1772816"/>
            <a:ext cx="2636163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7584" y="2755941"/>
            <a:ext cx="3024336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7584" y="3568270"/>
            <a:ext cx="3456384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55576" y="548680"/>
            <a:ext cx="4104456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2034"/>
            <a:ext cx="8373616" cy="6597352"/>
          </a:xfrm>
        </p:spPr>
        <p:txBody>
          <a:bodyPr>
            <a:normAutofit/>
          </a:bodyPr>
          <a:lstStyle/>
          <a:p>
            <a:r>
              <a:rPr lang="en-US" sz="2400" dirty="0"/>
              <a:t>Rename a container</a:t>
            </a:r>
          </a:p>
          <a:p>
            <a:pPr marL="0" indent="0">
              <a:buNone/>
            </a:pPr>
            <a:r>
              <a:rPr lang="en-US" sz="2400" b="1" dirty="0"/>
              <a:t>       $ </a:t>
            </a:r>
            <a:r>
              <a:rPr lang="en-US" sz="2400" b="1" dirty="0" err="1"/>
              <a:t>docker</a:t>
            </a:r>
            <a:r>
              <a:rPr lang="en-US" sz="2400" b="1" dirty="0"/>
              <a:t> rename &lt;</a:t>
            </a:r>
            <a:r>
              <a:rPr lang="en-US" sz="2400" b="1" dirty="0" err="1"/>
              <a:t>src</a:t>
            </a:r>
            <a:r>
              <a:rPr lang="en-US" sz="2400" b="1" dirty="0"/>
              <a:t>&gt; &lt;</a:t>
            </a:r>
            <a:r>
              <a:rPr lang="en-US" sz="2400" b="1" dirty="0" err="1"/>
              <a:t>dest</a:t>
            </a:r>
            <a:r>
              <a:rPr lang="en-US" sz="2400" b="1" dirty="0"/>
              <a:t>&gt;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Show current available images</a:t>
            </a:r>
          </a:p>
          <a:p>
            <a:pPr marL="0" indent="0">
              <a:buNone/>
            </a:pPr>
            <a:r>
              <a:rPr lang="en-US" sz="2400" b="1" dirty="0"/>
              <a:t>        $ </a:t>
            </a:r>
            <a:r>
              <a:rPr lang="en-US" sz="2400" b="1" dirty="0" err="1"/>
              <a:t>docker</a:t>
            </a:r>
            <a:r>
              <a:rPr lang="en-US" sz="2400" b="1" dirty="0"/>
              <a:t> images </a:t>
            </a:r>
          </a:p>
          <a:p>
            <a:r>
              <a:rPr lang="en-US" sz="2400" dirty="0"/>
              <a:t>Search for images</a:t>
            </a:r>
          </a:p>
          <a:p>
            <a:pPr marL="0" indent="0">
              <a:buNone/>
            </a:pPr>
            <a:r>
              <a:rPr lang="en-US" sz="2400" b="1" dirty="0"/>
              <a:t>        $ </a:t>
            </a:r>
            <a:r>
              <a:rPr lang="en-US" sz="2400" b="1" dirty="0" err="1"/>
              <a:t>docker</a:t>
            </a:r>
            <a:r>
              <a:rPr lang="en-US" sz="2400" b="1" dirty="0"/>
              <a:t> search </a:t>
            </a:r>
            <a:r>
              <a:rPr lang="en-US" sz="2400" b="1" dirty="0" err="1"/>
              <a:t>ubuntu</a:t>
            </a:r>
            <a:endParaRPr lang="en-US" sz="2400" b="1" dirty="0"/>
          </a:p>
          <a:p>
            <a:r>
              <a:rPr lang="en-US" sz="2400" dirty="0"/>
              <a:t>Download images</a:t>
            </a:r>
          </a:p>
          <a:p>
            <a:pPr marL="0" indent="0">
              <a:buNone/>
            </a:pPr>
            <a:r>
              <a:rPr lang="en-US" sz="2400" b="1" dirty="0"/>
              <a:t>        $ </a:t>
            </a:r>
            <a:r>
              <a:rPr lang="en-US" sz="2400" b="1" dirty="0" err="1"/>
              <a:t>docker</a:t>
            </a:r>
            <a:r>
              <a:rPr lang="en-US" sz="2400" b="1" dirty="0"/>
              <a:t> pull </a:t>
            </a:r>
            <a:r>
              <a:rPr lang="en-US" sz="2400" b="1" dirty="0" err="1"/>
              <a:t>debian:jessie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0321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624" y="1484784"/>
            <a:ext cx="6264696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1163" y="2905403"/>
            <a:ext cx="4086901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1163" y="3645024"/>
            <a:ext cx="6175133" cy="11521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19590" y="5517232"/>
            <a:ext cx="4892570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Images Interactively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3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 Create a new container and make some changes</a:t>
            </a:r>
          </a:p>
          <a:p>
            <a:pPr marL="0" indent="0">
              <a:buNone/>
            </a:pPr>
            <a:r>
              <a:rPr lang="en-US" sz="2400" dirty="0"/>
              <a:t>          $ </a:t>
            </a:r>
            <a:r>
              <a:rPr lang="en-US" sz="2400" b="1" dirty="0" err="1"/>
              <a:t>docker</a:t>
            </a:r>
            <a:r>
              <a:rPr lang="en-US" sz="2400" b="1" dirty="0"/>
              <a:t> run --name </a:t>
            </a:r>
            <a:r>
              <a:rPr lang="en-US" sz="2400" b="1" dirty="0" err="1"/>
              <a:t>adam_the_container</a:t>
            </a:r>
            <a:r>
              <a:rPr lang="en-US" sz="2400" b="1" dirty="0"/>
              <a:t> -</a:t>
            </a:r>
            <a:r>
              <a:rPr lang="en-US" sz="2400" b="1" dirty="0" err="1"/>
              <a:t>i</a:t>
            </a:r>
            <a:r>
              <a:rPr lang="en-US" sz="2400" b="1" dirty="0"/>
              <a:t> -t </a:t>
            </a:r>
            <a:r>
              <a:rPr lang="en-US" sz="2400" b="1" dirty="0" err="1"/>
              <a:t>ubuntu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              % apt-get install vim</a:t>
            </a:r>
          </a:p>
          <a:p>
            <a:pPr marL="0" indent="0">
              <a:buNone/>
            </a:pPr>
            <a:r>
              <a:rPr lang="en-US" sz="2400" b="1" dirty="0"/>
              <a:t>               % exit</a:t>
            </a:r>
          </a:p>
          <a:p>
            <a:r>
              <a:rPr lang="en-US" sz="2400" dirty="0"/>
              <a:t>Inspect the changes</a:t>
            </a:r>
          </a:p>
          <a:p>
            <a:pPr marL="0" indent="0">
              <a:buNone/>
            </a:pPr>
            <a:r>
              <a:rPr lang="en-US" sz="2400" dirty="0"/>
              <a:t>         $ </a:t>
            </a:r>
            <a:r>
              <a:rPr lang="en-US" sz="2400" b="1" dirty="0" err="1"/>
              <a:t>docker</a:t>
            </a:r>
            <a:r>
              <a:rPr lang="en-US" sz="2400" b="1" dirty="0"/>
              <a:t> diff </a:t>
            </a:r>
            <a:r>
              <a:rPr lang="en-US" sz="2400" b="1" dirty="0" err="1"/>
              <a:t>adam_the_container</a:t>
            </a:r>
            <a:endParaRPr lang="en-US" sz="2400" b="1" dirty="0"/>
          </a:p>
          <a:p>
            <a:r>
              <a:rPr lang="en-US" sz="2400" dirty="0"/>
              <a:t>Commit &amp; run your image</a:t>
            </a:r>
          </a:p>
          <a:p>
            <a:pPr marL="0" indent="0">
              <a:buNone/>
            </a:pPr>
            <a:r>
              <a:rPr lang="en-US" sz="2400" dirty="0"/>
              <a:t>         $ </a:t>
            </a:r>
            <a:r>
              <a:rPr lang="en-US" sz="2400" b="1" dirty="0" err="1"/>
              <a:t>docker</a:t>
            </a:r>
            <a:r>
              <a:rPr lang="en-US" sz="2400" b="1" dirty="0"/>
              <a:t> commit </a:t>
            </a:r>
            <a:r>
              <a:rPr lang="en-US" sz="2400" b="1" dirty="0" err="1"/>
              <a:t>adam_the_container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         $ </a:t>
            </a:r>
            <a:r>
              <a:rPr lang="en-US" sz="2400" b="1" dirty="0" err="1"/>
              <a:t>docker</a:t>
            </a:r>
            <a:r>
              <a:rPr lang="en-US" sz="2400" b="1" dirty="0"/>
              <a:t> commit </a:t>
            </a:r>
            <a:r>
              <a:rPr lang="en-US" sz="2400" b="1" dirty="0" err="1"/>
              <a:t>adam_the_container</a:t>
            </a:r>
            <a:r>
              <a:rPr lang="en-US" sz="2400" b="1" dirty="0"/>
              <a:t> </a:t>
            </a:r>
            <a:r>
              <a:rPr lang="en-US" sz="2400" b="1" dirty="0" err="1"/>
              <a:t>myfirstImage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         $ </a:t>
            </a:r>
            <a:r>
              <a:rPr lang="en-US" sz="2400" b="1" dirty="0" err="1"/>
              <a:t>docker</a:t>
            </a:r>
            <a:r>
              <a:rPr lang="en-US" sz="2400" b="1" dirty="0"/>
              <a:t> run -it &lt;</a:t>
            </a:r>
            <a:r>
              <a:rPr lang="en-US" sz="2400" b="1" dirty="0" err="1"/>
              <a:t>newImageId</a:t>
            </a:r>
            <a:r>
              <a:rPr lang="en-US" sz="2400" b="1" dirty="0"/>
              <a:t>&gt; 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Tagging images</a:t>
            </a:r>
          </a:p>
          <a:p>
            <a:pPr marL="0" indent="0">
              <a:buNone/>
            </a:pPr>
            <a:r>
              <a:rPr lang="en-US" sz="2400" b="1" dirty="0"/>
              <a:t>         $ </a:t>
            </a:r>
            <a:r>
              <a:rPr lang="en-US" sz="2400" b="1" dirty="0" err="1"/>
              <a:t>docker</a:t>
            </a:r>
            <a:r>
              <a:rPr lang="en-US" sz="2400" b="1" dirty="0"/>
              <a:t> tag &lt;</a:t>
            </a:r>
            <a:r>
              <a:rPr lang="en-US" sz="2400" b="1" dirty="0" err="1"/>
              <a:t>newImageId</a:t>
            </a:r>
            <a:r>
              <a:rPr lang="en-US" sz="2400" b="1" dirty="0"/>
              <a:t>&gt; </a:t>
            </a:r>
            <a:r>
              <a:rPr lang="en-US" sz="2400" b="1" dirty="0" err="1"/>
              <a:t>myfirstImage</a:t>
            </a: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3670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47664" y="5013176"/>
            <a:ext cx="2592288" cy="288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03648" y="3789040"/>
            <a:ext cx="2880320" cy="288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03648" y="2060848"/>
            <a:ext cx="2448272" cy="288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99592" y="5589240"/>
            <a:ext cx="3960440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9592" y="2348880"/>
            <a:ext cx="3960440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Dockerfile</a:t>
            </a:r>
            <a:r>
              <a:rPr lang="en-US" b="1" dirty="0"/>
              <a:t>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8428"/>
            <a:ext cx="8686800" cy="4987739"/>
          </a:xfrm>
        </p:spPr>
        <p:txBody>
          <a:bodyPr>
            <a:normAutofit fontScale="85000" lnSpcReduction="20000"/>
          </a:bodyPr>
          <a:lstStyle/>
          <a:p>
            <a:r>
              <a:rPr lang="en-US" sz="2000" b="1" dirty="0"/>
              <a:t>RUN : </a:t>
            </a:r>
            <a:r>
              <a:rPr lang="en-US" sz="2000" dirty="0"/>
              <a:t>Run the command when the container is being built</a:t>
            </a:r>
          </a:p>
          <a:p>
            <a:r>
              <a:rPr lang="en-US" sz="2000" b="1" dirty="0"/>
              <a:t>CMD :</a:t>
            </a:r>
          </a:p>
          <a:p>
            <a:pPr marL="0" indent="0">
              <a:buNone/>
            </a:pPr>
            <a:r>
              <a:rPr lang="en-US" sz="1800" dirty="0"/>
              <a:t>Specifies the command to run when a container is launched, if values are specified during launch it will override the </a:t>
            </a:r>
            <a:r>
              <a:rPr lang="en-US" sz="1800" dirty="0" err="1"/>
              <a:t>Dockerfile</a:t>
            </a:r>
            <a:r>
              <a:rPr lang="en-US" sz="1800" dirty="0"/>
              <a:t> value</a:t>
            </a:r>
          </a:p>
          <a:p>
            <a:pPr marL="0" indent="0">
              <a:buNone/>
            </a:pPr>
            <a:r>
              <a:rPr lang="en-US" sz="2000" b="1" dirty="0"/>
              <a:t>                    % CMD ["echo", "Hi"]</a:t>
            </a:r>
          </a:p>
          <a:p>
            <a:pPr marL="0" indent="0">
              <a:buNone/>
            </a:pPr>
            <a:r>
              <a:rPr lang="en-US" sz="2000" b="1" dirty="0"/>
              <a:t>         $ </a:t>
            </a:r>
            <a:r>
              <a:rPr lang="en-US" sz="2000" b="1" dirty="0" err="1"/>
              <a:t>docker</a:t>
            </a:r>
            <a:r>
              <a:rPr lang="en-US" sz="2000" b="1" dirty="0"/>
              <a:t> build -</a:t>
            </a:r>
            <a:r>
              <a:rPr lang="en-US" sz="2000" b="1" dirty="0" err="1"/>
              <a:t>rm</a:t>
            </a:r>
            <a:r>
              <a:rPr lang="en-US" sz="2000" b="1" dirty="0"/>
              <a:t> -t="</a:t>
            </a:r>
            <a:r>
              <a:rPr lang="en-US" sz="2000" b="1" dirty="0" err="1"/>
              <a:t>adam</a:t>
            </a:r>
            <a:r>
              <a:rPr lang="en-US" sz="2000" b="1" dirty="0"/>
              <a:t>/</a:t>
            </a:r>
            <a:r>
              <a:rPr lang="en-US" sz="2000" b="1" dirty="0" err="1"/>
              <a:t>dockerfiles</a:t>
            </a:r>
            <a:r>
              <a:rPr lang="en-US" sz="2000" b="1" dirty="0"/>
              <a:t>" .</a:t>
            </a:r>
          </a:p>
          <a:p>
            <a:pPr marL="0" indent="0">
              <a:buNone/>
            </a:pPr>
            <a:r>
              <a:rPr lang="en-US" sz="2000" b="1" dirty="0"/>
              <a:t>         $ </a:t>
            </a:r>
            <a:r>
              <a:rPr lang="en-US" sz="2000" b="1" dirty="0" err="1"/>
              <a:t>docker</a:t>
            </a:r>
            <a:r>
              <a:rPr lang="en-US" sz="2000" b="1" dirty="0"/>
              <a:t> run -it </a:t>
            </a:r>
            <a:r>
              <a:rPr lang="en-US" sz="2000" b="1" dirty="0" err="1"/>
              <a:t>adam</a:t>
            </a:r>
            <a:r>
              <a:rPr lang="en-US" sz="2000" b="1" dirty="0"/>
              <a:t>/</a:t>
            </a:r>
            <a:r>
              <a:rPr lang="en-US" sz="2000" b="1" dirty="0" err="1"/>
              <a:t>dockerfiles</a:t>
            </a: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/>
              <a:t>ENTRYPOINT : </a:t>
            </a:r>
          </a:p>
          <a:p>
            <a:pPr marL="0" indent="0">
              <a:buNone/>
            </a:pPr>
            <a:r>
              <a:rPr lang="en-US" sz="1800" dirty="0"/>
              <a:t>Same as RUN, arguments we specify on the </a:t>
            </a:r>
            <a:r>
              <a:rPr lang="en-US" sz="1800" dirty="0" err="1"/>
              <a:t>docker</a:t>
            </a:r>
            <a:r>
              <a:rPr lang="en-US" sz="1800" dirty="0"/>
              <a:t> run command line will be passed as arguments to the command specified in the ENTRYPOINT</a:t>
            </a:r>
          </a:p>
          <a:p>
            <a:pPr marL="0" indent="0">
              <a:buNone/>
            </a:pPr>
            <a:r>
              <a:rPr lang="en-US" sz="2000" b="1" dirty="0"/>
              <a:t>                   % ENTRYPOINT ["echo", "Hi"]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/>
              <a:t>WORKDIR : </a:t>
            </a:r>
          </a:p>
          <a:p>
            <a:pPr marL="0" indent="0">
              <a:buNone/>
            </a:pPr>
            <a:r>
              <a:rPr lang="en-US" sz="2000" dirty="0"/>
              <a:t>Provides a way to set the working directory for the container and the ENTRYPOINT and/or CMD to be executed when a container is launched from the image.</a:t>
            </a:r>
          </a:p>
          <a:p>
            <a:pPr marL="0" indent="0">
              <a:buNone/>
            </a:pPr>
            <a:r>
              <a:rPr lang="en-US" sz="2000" b="1" dirty="0"/>
              <a:t>                   % WORKDIR /</a:t>
            </a:r>
            <a:r>
              <a:rPr lang="en-US" sz="2000" b="1" dirty="0" err="1"/>
              <a:t>usr</a:t>
            </a:r>
            <a:r>
              <a:rPr lang="en-US" sz="2000" b="1" dirty="0"/>
              <a:t>/bin</a:t>
            </a:r>
          </a:p>
          <a:p>
            <a:pPr marL="0" indent="0">
              <a:buNone/>
            </a:pPr>
            <a:r>
              <a:rPr lang="en-US" sz="2000" dirty="0"/>
              <a:t>- You can override the working directory at runtime with the -w flag 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b="1" dirty="0"/>
              <a:t>       $ </a:t>
            </a:r>
            <a:r>
              <a:rPr lang="en-US" sz="2000" b="1" dirty="0" err="1"/>
              <a:t>docker</a:t>
            </a:r>
            <a:r>
              <a:rPr lang="en-US" sz="2000" b="1" dirty="0"/>
              <a:t> run -it -w /</a:t>
            </a:r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b="1" dirty="0" err="1"/>
              <a:t>adam</a:t>
            </a:r>
            <a:r>
              <a:rPr lang="en-US" sz="2000" b="1" dirty="0"/>
              <a:t>/</a:t>
            </a:r>
            <a:r>
              <a:rPr lang="en-US" sz="2000" b="1" dirty="0" err="1"/>
              <a:t>dockerfiles</a:t>
            </a: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1163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79612" y="6021288"/>
            <a:ext cx="3564396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79612" y="4869160"/>
            <a:ext cx="3384376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43608" y="3820900"/>
            <a:ext cx="3384376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31640" y="2204864"/>
            <a:ext cx="2880320" cy="936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Docker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Create a test </a:t>
            </a:r>
            <a:r>
              <a:rPr lang="en-US" sz="2000" dirty="0" err="1"/>
              <a:t>dir</a:t>
            </a:r>
            <a:r>
              <a:rPr lang="en-US" sz="2000" dirty="0"/>
              <a:t> &amp; a </a:t>
            </a:r>
            <a:r>
              <a:rPr lang="en-US" sz="2000" dirty="0" err="1"/>
              <a:t>Dockerfile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% </a:t>
            </a:r>
            <a:r>
              <a:rPr lang="en-US" sz="2000" dirty="0" err="1"/>
              <a:t>mkdir</a:t>
            </a:r>
            <a:r>
              <a:rPr lang="en-US" sz="2000" dirty="0"/>
              <a:t> Test; cd test &amp;&amp; vim </a:t>
            </a:r>
            <a:r>
              <a:rPr lang="en-US" sz="2000" dirty="0" err="1"/>
              <a:t>Dockerfile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                  FROM </a:t>
            </a:r>
            <a:r>
              <a:rPr lang="en-US" sz="2000" b="1" dirty="0" err="1"/>
              <a:t>ubuntu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                  RUN </a:t>
            </a:r>
            <a:r>
              <a:rPr lang="en-US" sz="2000" b="1"/>
              <a:t>apt-get -y install </a:t>
            </a:r>
            <a:r>
              <a:rPr lang="en-US" sz="2000" b="1" dirty="0"/>
              <a:t>vim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Build the image</a:t>
            </a:r>
          </a:p>
          <a:p>
            <a:pPr marL="0" indent="0">
              <a:buNone/>
            </a:pPr>
            <a:r>
              <a:rPr lang="en-US" sz="2000" b="1" dirty="0"/>
              <a:t>         $ </a:t>
            </a:r>
            <a:r>
              <a:rPr lang="en-US" sz="2000" b="1" dirty="0" err="1"/>
              <a:t>docker</a:t>
            </a:r>
            <a:r>
              <a:rPr lang="en-US" sz="2000" b="1" dirty="0"/>
              <a:t> build -t </a:t>
            </a:r>
            <a:r>
              <a:rPr lang="en-US" sz="2000" b="1" dirty="0" err="1"/>
              <a:t>myFirstImage</a:t>
            </a:r>
            <a:r>
              <a:rPr lang="en-US" sz="2000" b="1" dirty="0"/>
              <a:t> 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Running the built image</a:t>
            </a:r>
          </a:p>
          <a:p>
            <a:pPr marL="0" indent="0">
              <a:buNone/>
            </a:pPr>
            <a:r>
              <a:rPr lang="en-US" sz="2000" b="1" dirty="0"/>
              <a:t>         $ </a:t>
            </a:r>
            <a:r>
              <a:rPr lang="en-US" sz="2000" b="1" dirty="0" err="1"/>
              <a:t>docker</a:t>
            </a:r>
            <a:r>
              <a:rPr lang="en-US" sz="2000" b="1" dirty="0"/>
              <a:t> run -it </a:t>
            </a:r>
            <a:r>
              <a:rPr lang="en-US" sz="2000" b="1" dirty="0" err="1"/>
              <a:t>myFirstImage</a:t>
            </a:r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List all the layers composing an image</a:t>
            </a:r>
          </a:p>
          <a:p>
            <a:pPr marL="0" indent="0">
              <a:buNone/>
            </a:pPr>
            <a:r>
              <a:rPr lang="en-US" sz="2000" b="1" dirty="0"/>
              <a:t>         $ </a:t>
            </a:r>
            <a:r>
              <a:rPr lang="en-US" sz="2000" b="1" dirty="0" err="1"/>
              <a:t>docker</a:t>
            </a:r>
            <a:r>
              <a:rPr lang="en-US" sz="2000" b="1" dirty="0"/>
              <a:t> history </a:t>
            </a:r>
            <a:r>
              <a:rPr lang="en-US" sz="2000" b="1" dirty="0" err="1"/>
              <a:t>myFirstImage</a:t>
            </a:r>
            <a:endParaRPr lang="en-US" sz="2000" b="1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953743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2564904"/>
            <a:ext cx="4464496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45276" y="980728"/>
            <a:ext cx="2762628" cy="288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9272" y="1988840"/>
            <a:ext cx="1934536" cy="288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7584" y="3920851"/>
            <a:ext cx="3672408" cy="288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579296" cy="6336704"/>
          </a:xfrm>
        </p:spPr>
        <p:txBody>
          <a:bodyPr>
            <a:noAutofit/>
          </a:bodyPr>
          <a:lstStyle/>
          <a:p>
            <a:r>
              <a:rPr lang="en-US" sz="1800" b="1" dirty="0"/>
              <a:t>ENV : </a:t>
            </a:r>
          </a:p>
          <a:p>
            <a:pPr marL="0" indent="0">
              <a:buNone/>
            </a:pPr>
            <a:r>
              <a:rPr lang="en-US" sz="1800" dirty="0"/>
              <a:t>set environment variables during the image build process</a:t>
            </a:r>
          </a:p>
          <a:p>
            <a:pPr marL="0" indent="0">
              <a:buNone/>
            </a:pPr>
            <a:r>
              <a:rPr lang="en-US" sz="1800" b="1" dirty="0"/>
              <a:t>         % ENV ORACLE_HOME /</a:t>
            </a:r>
            <a:r>
              <a:rPr lang="en-US" sz="1800" b="1" dirty="0" err="1"/>
              <a:t>var</a:t>
            </a:r>
            <a:endParaRPr lang="en-US" sz="1800" b="1" dirty="0"/>
          </a:p>
          <a:p>
            <a:r>
              <a:rPr lang="en-US" sz="1800" b="1" dirty="0"/>
              <a:t>USER : </a:t>
            </a:r>
          </a:p>
          <a:p>
            <a:pPr marL="0" indent="0">
              <a:buNone/>
            </a:pPr>
            <a:r>
              <a:rPr lang="en-US" sz="1800" dirty="0"/>
              <a:t>specifies a user that the image should be run as</a:t>
            </a:r>
          </a:p>
          <a:p>
            <a:pPr marL="0" indent="0">
              <a:buNone/>
            </a:pPr>
            <a:r>
              <a:rPr lang="en-US" sz="1800" b="1" dirty="0"/>
              <a:t>          % USER nobody</a:t>
            </a:r>
          </a:p>
          <a:p>
            <a:pPr marL="0" indent="0">
              <a:buNone/>
            </a:pPr>
            <a:r>
              <a:rPr lang="en-US" sz="1800" dirty="0"/>
              <a:t> - You can override this at runtime by specifying the -u flag with</a:t>
            </a:r>
          </a:p>
          <a:p>
            <a:pPr marL="0" indent="0">
              <a:buNone/>
            </a:pPr>
            <a:r>
              <a:rPr lang="en-US" sz="1800" b="1" dirty="0"/>
              <a:t>   $ </a:t>
            </a:r>
            <a:r>
              <a:rPr lang="en-US" sz="1800" b="1" dirty="0" err="1"/>
              <a:t>docker</a:t>
            </a:r>
            <a:r>
              <a:rPr lang="en-US" sz="1800" b="1" dirty="0"/>
              <a:t> run -it -u nobody </a:t>
            </a:r>
            <a:r>
              <a:rPr lang="en-US" sz="1800" b="1" dirty="0" err="1"/>
              <a:t>adam</a:t>
            </a:r>
            <a:r>
              <a:rPr lang="en-US" sz="1800" b="1" dirty="0"/>
              <a:t>/</a:t>
            </a:r>
            <a:r>
              <a:rPr lang="en-US" sz="1800" b="1" dirty="0" err="1"/>
              <a:t>dockerfile</a:t>
            </a:r>
            <a:endParaRPr lang="en-US" sz="1800" b="1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/>
              <a:t>VOLUME (data volumes) 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      % VOLUME ["/data" ]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44917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624" y="4365104"/>
            <a:ext cx="1502488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43608" y="3284984"/>
            <a:ext cx="5040560" cy="288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97304" y="2060848"/>
            <a:ext cx="3158672" cy="288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97304" y="764704"/>
            <a:ext cx="1934536" cy="288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6480720"/>
          </a:xfrm>
        </p:spPr>
        <p:txBody>
          <a:bodyPr>
            <a:noAutofit/>
          </a:bodyPr>
          <a:lstStyle/>
          <a:p>
            <a:r>
              <a:rPr lang="en-US" sz="1400" b="1" dirty="0"/>
              <a:t>COPY : </a:t>
            </a:r>
          </a:p>
          <a:p>
            <a:pPr marL="0" indent="0">
              <a:buNone/>
            </a:pPr>
            <a:r>
              <a:rPr lang="en-US" sz="1400" dirty="0"/>
              <a:t>Adds files and directories from our build environment into our image</a:t>
            </a:r>
          </a:p>
          <a:p>
            <a:pPr marL="0" indent="0">
              <a:buNone/>
            </a:pPr>
            <a:r>
              <a:rPr lang="en-US" sz="1400" dirty="0"/>
              <a:t>                 </a:t>
            </a:r>
            <a:r>
              <a:rPr lang="en-US" sz="1400" b="1" dirty="0"/>
              <a:t>% COPY readme /data1</a:t>
            </a:r>
          </a:p>
          <a:p>
            <a:pPr marL="0" indent="0">
              <a:buNone/>
            </a:pPr>
            <a:r>
              <a:rPr lang="en-US" sz="1400" dirty="0"/>
              <a:t>    - this will add the readme file from the build </a:t>
            </a:r>
            <a:r>
              <a:rPr lang="en-US" sz="1400" dirty="0" err="1"/>
              <a:t>dir</a:t>
            </a:r>
            <a:r>
              <a:rPr lang="en-US" sz="1400" dirty="0"/>
              <a:t> to /data in the image</a:t>
            </a:r>
          </a:p>
          <a:p>
            <a:endParaRPr lang="en-US" sz="1400" dirty="0"/>
          </a:p>
          <a:p>
            <a:r>
              <a:rPr lang="en-US" sz="1400" b="1" dirty="0"/>
              <a:t>ADD: </a:t>
            </a:r>
          </a:p>
          <a:p>
            <a:pPr marL="0" indent="0">
              <a:buNone/>
            </a:pPr>
            <a:r>
              <a:rPr lang="en-US" sz="1400" dirty="0"/>
              <a:t>Similar to COPY, whereas it can extract archives</a:t>
            </a:r>
          </a:p>
          <a:p>
            <a:pPr marL="0" indent="0">
              <a:buNone/>
            </a:pPr>
            <a:r>
              <a:rPr lang="en-US" sz="1400" dirty="0"/>
              <a:t>                 </a:t>
            </a:r>
            <a:r>
              <a:rPr lang="en-US" sz="1400" b="1" dirty="0"/>
              <a:t>% ADD latest.tar.gz /</a:t>
            </a:r>
            <a:r>
              <a:rPr lang="en-US" sz="1400" b="1" dirty="0" err="1"/>
              <a:t>var</a:t>
            </a:r>
            <a:r>
              <a:rPr lang="en-US" sz="1400" b="1" dirty="0"/>
              <a:t>/www/</a:t>
            </a:r>
            <a:r>
              <a:rPr lang="en-US" sz="1400" b="1" dirty="0" err="1"/>
              <a:t>wordpress</a:t>
            </a:r>
            <a:endParaRPr lang="en-US" sz="1400" b="1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1400" b="1" dirty="0"/>
              <a:t>MAINTAINER :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dirty="0"/>
              <a:t>Tells you who wrote the </a:t>
            </a:r>
            <a:r>
              <a:rPr lang="en-US" sz="1400" dirty="0" err="1"/>
              <a:t>Dockerfile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     </a:t>
            </a:r>
            <a:r>
              <a:rPr lang="en-US" sz="1400" b="1" dirty="0"/>
              <a:t>% MAINTAINER ADAM TRAVIS "scmlearningcentre@gmail.com"</a:t>
            </a:r>
          </a:p>
          <a:p>
            <a:endParaRPr lang="en-US" sz="1400" dirty="0"/>
          </a:p>
          <a:p>
            <a:r>
              <a:rPr lang="en-US" sz="1400" dirty="0"/>
              <a:t> </a:t>
            </a:r>
            <a:r>
              <a:rPr lang="en-US" sz="1400" b="1" dirty="0"/>
              <a:t>EXPOSE : </a:t>
            </a:r>
          </a:p>
          <a:p>
            <a:pPr marL="0" indent="0">
              <a:buNone/>
            </a:pPr>
            <a:r>
              <a:rPr lang="en-US" sz="1400" dirty="0"/>
              <a:t>Tells Docker what ports are to be published in this image</a:t>
            </a:r>
          </a:p>
          <a:p>
            <a:pPr marL="0" indent="0">
              <a:buNone/>
            </a:pPr>
            <a:r>
              <a:rPr lang="en-US" sz="1400" dirty="0"/>
              <a:t>                  </a:t>
            </a:r>
            <a:r>
              <a:rPr lang="en-US" sz="1400" b="1" dirty="0"/>
              <a:t>% EXPOSE 8080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66342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5013176"/>
            <a:ext cx="8784976" cy="11521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85452"/>
            <a:ext cx="9001000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FROM ubuntu:12.04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MAINTAINER ADAM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RUN apt-get update &amp;&amp; apt-get install -y apache2 &amp;&amp; apt-get clean &amp;&amp; </a:t>
            </a:r>
            <a:r>
              <a:rPr lang="en-US" sz="2400" b="1" dirty="0" err="1">
                <a:solidFill>
                  <a:srgbClr val="0070C0"/>
                </a:solidFill>
              </a:rPr>
              <a:t>rm</a:t>
            </a:r>
            <a:r>
              <a:rPr lang="en-US" sz="2400" b="1" dirty="0">
                <a:solidFill>
                  <a:srgbClr val="0070C0"/>
                </a:solidFill>
              </a:rPr>
              <a:t> -</a:t>
            </a:r>
            <a:r>
              <a:rPr lang="en-US" sz="2400" b="1" dirty="0" err="1">
                <a:solidFill>
                  <a:srgbClr val="0070C0"/>
                </a:solidFill>
              </a:rPr>
              <a:t>rf</a:t>
            </a:r>
            <a:r>
              <a:rPr lang="en-US" sz="2400" b="1" dirty="0">
                <a:solidFill>
                  <a:srgbClr val="0070C0"/>
                </a:solidFill>
              </a:rPr>
              <a:t> /</a:t>
            </a:r>
            <a:r>
              <a:rPr lang="en-US" sz="2400" b="1" dirty="0" err="1">
                <a:solidFill>
                  <a:srgbClr val="0070C0"/>
                </a:solidFill>
              </a:rPr>
              <a:t>var</a:t>
            </a:r>
            <a:r>
              <a:rPr lang="en-US" sz="2400" b="1" dirty="0">
                <a:solidFill>
                  <a:srgbClr val="0070C0"/>
                </a:solidFill>
              </a:rPr>
              <a:t>/lib/apt/lists/*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ENV APACHE_RUN_USER www-data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ENV APACHE_RUN_GROUP www-data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ENV APACHE_LOG_DIR /</a:t>
            </a:r>
            <a:r>
              <a:rPr lang="en-US" sz="2400" b="1" dirty="0" err="1">
                <a:solidFill>
                  <a:srgbClr val="0070C0"/>
                </a:solidFill>
              </a:rPr>
              <a:t>var</a:t>
            </a:r>
            <a:r>
              <a:rPr lang="en-US" sz="2400" b="1" dirty="0">
                <a:solidFill>
                  <a:srgbClr val="0070C0"/>
                </a:solidFill>
              </a:rPr>
              <a:t>/log/apache2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EXPOSE 80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CMD ["/</a:t>
            </a:r>
            <a:r>
              <a:rPr lang="en-US" sz="2400" b="1" dirty="0" err="1">
                <a:solidFill>
                  <a:srgbClr val="0070C0"/>
                </a:solidFill>
              </a:rPr>
              <a:t>usr</a:t>
            </a:r>
            <a:r>
              <a:rPr lang="en-US" sz="2400" b="1" dirty="0">
                <a:solidFill>
                  <a:srgbClr val="0070C0"/>
                </a:solidFill>
              </a:rPr>
              <a:t>/</a:t>
            </a:r>
            <a:r>
              <a:rPr lang="en-US" sz="2400" b="1" dirty="0" err="1">
                <a:solidFill>
                  <a:srgbClr val="0070C0"/>
                </a:solidFill>
              </a:rPr>
              <a:t>sbin</a:t>
            </a:r>
            <a:r>
              <a:rPr lang="en-US" sz="2400" b="1" dirty="0">
                <a:solidFill>
                  <a:srgbClr val="0070C0"/>
                </a:solidFill>
              </a:rPr>
              <a:t>/apache2", "-D", "FOREGROUND"]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5536" y="0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Sample </a:t>
            </a:r>
            <a:r>
              <a:rPr lang="en-US" b="1" dirty="0" err="1"/>
              <a:t>Dockerfile</a:t>
            </a:r>
            <a:r>
              <a:rPr lang="en-US" b="1" dirty="0"/>
              <a:t> to setup Apache2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5013176"/>
            <a:ext cx="936104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>
                <a:latin typeface="+mj-lt"/>
              </a:rPr>
              <a:t>$ </a:t>
            </a:r>
            <a:r>
              <a:rPr lang="en-US" sz="2300" b="1" dirty="0" err="1">
                <a:latin typeface="+mj-lt"/>
              </a:rPr>
              <a:t>docker</a:t>
            </a:r>
            <a:r>
              <a:rPr lang="en-US" sz="2300" b="1" dirty="0">
                <a:latin typeface="+mj-lt"/>
              </a:rPr>
              <a:t> build -t </a:t>
            </a:r>
            <a:r>
              <a:rPr lang="en-US" sz="2300" b="1" dirty="0" err="1">
                <a:latin typeface="+mj-lt"/>
              </a:rPr>
              <a:t>apacheimg</a:t>
            </a:r>
            <a:r>
              <a:rPr lang="en-US" sz="2300" b="1" dirty="0">
                <a:latin typeface="+mj-lt"/>
              </a:rPr>
              <a:t> -f ./</a:t>
            </a:r>
            <a:r>
              <a:rPr lang="en-US" sz="2300" b="1" dirty="0" err="1">
                <a:latin typeface="+mj-lt"/>
              </a:rPr>
              <a:t>Dockerfileapache</a:t>
            </a:r>
            <a:r>
              <a:rPr lang="en-US" sz="2300" b="1" dirty="0">
                <a:latin typeface="+mj-lt"/>
              </a:rPr>
              <a:t> .</a:t>
            </a:r>
          </a:p>
          <a:p>
            <a:endParaRPr lang="en-US" sz="2300" b="1" dirty="0">
              <a:latin typeface="+mj-lt"/>
            </a:endParaRPr>
          </a:p>
          <a:p>
            <a:r>
              <a:rPr lang="en-US" sz="2300" b="1" dirty="0">
                <a:latin typeface="+mj-lt"/>
              </a:rPr>
              <a:t>$ </a:t>
            </a:r>
            <a:r>
              <a:rPr lang="en-US" sz="2300" b="1" dirty="0" err="1">
                <a:latin typeface="+mj-lt"/>
              </a:rPr>
              <a:t>docker</a:t>
            </a:r>
            <a:r>
              <a:rPr lang="en-US" sz="2300" b="1" dirty="0">
                <a:latin typeface="+mj-lt"/>
              </a:rPr>
              <a:t> run -d -p 80:80 -v /</a:t>
            </a:r>
            <a:r>
              <a:rPr lang="en-US" sz="2300" b="1" dirty="0" err="1">
                <a:latin typeface="+mj-lt"/>
              </a:rPr>
              <a:t>var</a:t>
            </a:r>
            <a:r>
              <a:rPr lang="en-US" sz="2300" b="1" dirty="0">
                <a:latin typeface="+mj-lt"/>
              </a:rPr>
              <a:t>/www:/</a:t>
            </a:r>
            <a:r>
              <a:rPr lang="en-US" sz="2300" b="1" dirty="0" err="1">
                <a:latin typeface="+mj-lt"/>
              </a:rPr>
              <a:t>var</a:t>
            </a:r>
            <a:r>
              <a:rPr lang="en-US" sz="2300" b="1" dirty="0">
                <a:latin typeface="+mj-lt"/>
              </a:rPr>
              <a:t>/www </a:t>
            </a:r>
            <a:r>
              <a:rPr lang="en-US" sz="2300" b="1" dirty="0" err="1">
                <a:latin typeface="+mj-lt"/>
              </a:rPr>
              <a:t>apacheimg</a:t>
            </a:r>
            <a:r>
              <a:rPr lang="en-US" sz="2300" b="1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9870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16632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97500"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Monolithic Applications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9512" y="853401"/>
            <a:ext cx="8373616" cy="58909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100" dirty="0"/>
              <a:t>In a monolithic application, the core problem is this: scaling monolithic is difficult. The resultant application ends up having a very large code base and poses challenges in regard to maintainability, deployment, and modifications</a:t>
            </a:r>
          </a:p>
          <a:p>
            <a:r>
              <a:rPr lang="en-US" sz="2000" dirty="0"/>
              <a:t>Monolithic Applications are</a:t>
            </a:r>
            <a:r>
              <a:rPr lang="en-US" sz="2000" b="1" dirty="0"/>
              <a:t> huge</a:t>
            </a:r>
            <a:r>
              <a:rPr lang="en-US" sz="2000" dirty="0"/>
              <a:t>, difficult to manage all the components like UI, database, message queue server, load balancers, web servers, storage</a:t>
            </a:r>
          </a:p>
          <a:p>
            <a:r>
              <a:rPr lang="en-US" sz="2000" b="1" dirty="0"/>
              <a:t>Frequent downtime </a:t>
            </a:r>
            <a:r>
              <a:rPr lang="en-US" sz="2000" dirty="0"/>
              <a:t>as even a single module failure brings the system down due to the cascading effect</a:t>
            </a:r>
          </a:p>
          <a:p>
            <a:r>
              <a:rPr lang="en-US" sz="2000" dirty="0"/>
              <a:t>In order to do an </a:t>
            </a:r>
            <a:r>
              <a:rPr lang="en-US" sz="2000" b="1" dirty="0"/>
              <a:t>Technology adoption</a:t>
            </a:r>
            <a:r>
              <a:rPr lang="en-US" sz="2000" dirty="0"/>
              <a:t> or upgrade a technology stack, it would require the whole application to be upgraded, tested, and deployed</a:t>
            </a:r>
          </a:p>
          <a:p>
            <a:r>
              <a:rPr lang="en-US" sz="2000" dirty="0"/>
              <a:t>Server costs go high as its </a:t>
            </a:r>
            <a:r>
              <a:rPr lang="en-US" sz="2000" b="1" dirty="0"/>
              <a:t>more expensive </a:t>
            </a:r>
            <a:r>
              <a:rPr lang="en-US" sz="2000" dirty="0"/>
              <a:t>to buy bigger capacity hardware</a:t>
            </a:r>
          </a:p>
          <a:p>
            <a:r>
              <a:rPr lang="en-US" sz="2000" dirty="0"/>
              <a:t>Horizontal Scaling increases </a:t>
            </a:r>
            <a:r>
              <a:rPr lang="en-US" sz="2000" b="1" dirty="0"/>
              <a:t>operational costs</a:t>
            </a:r>
          </a:p>
          <a:p>
            <a:r>
              <a:rPr lang="en-US" sz="2100" b="1" dirty="0"/>
              <a:t>High-risk in deployments</a:t>
            </a:r>
            <a:r>
              <a:rPr lang="en-US" sz="2100" dirty="0"/>
              <a:t> as deploying an entire solution or application in one go poses a high risk as all modules are going to be deployed even for a single change in one of the modules</a:t>
            </a:r>
          </a:p>
          <a:p>
            <a:r>
              <a:rPr lang="en-US" sz="2100" b="1" dirty="0"/>
              <a:t>Higher testing time</a:t>
            </a:r>
            <a:r>
              <a:rPr lang="en-US" sz="2100" dirty="0"/>
              <a:t> needed as to deploy the complete application, we will have to test the functionality of the entire application</a:t>
            </a:r>
          </a:p>
          <a:p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6512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85452"/>
            <a:ext cx="8640960" cy="619268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############################################################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</a:t>
            </a:r>
            <a:r>
              <a:rPr lang="en-US" sz="2400" b="1" dirty="0" err="1">
                <a:solidFill>
                  <a:srgbClr val="0070C0"/>
                </a:solidFill>
              </a:rPr>
              <a:t>Dockerfile</a:t>
            </a:r>
            <a:r>
              <a:rPr lang="en-US" sz="2400" b="1" dirty="0">
                <a:solidFill>
                  <a:srgbClr val="0070C0"/>
                </a:solidFill>
              </a:rPr>
              <a:t> to build MongoDB container images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Based on Ubuntu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############################################################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Set the base image to Ubuntu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FROM </a:t>
            </a:r>
            <a:r>
              <a:rPr lang="en-US" sz="2400" b="1" dirty="0" err="1">
                <a:solidFill>
                  <a:srgbClr val="0070C0"/>
                </a:solidFill>
              </a:rPr>
              <a:t>ubuntu</a:t>
            </a: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File Author / Maintainer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MAINTAINER Example ADAM</a:t>
            </a: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Update the repository sources list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RUN apt-get update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################## BEGIN INSTALLATION ######################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Install MongoDB Following the Instructions at MongoDB Docs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Ref: http://docs.mongodb.org/manual/tutorial/install-mongodb-on-ubuntu/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Add the package verification key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RUN apt-key </a:t>
            </a:r>
            <a:r>
              <a:rPr lang="en-US" sz="2400" b="1" dirty="0" err="1">
                <a:solidFill>
                  <a:srgbClr val="0070C0"/>
                </a:solidFill>
              </a:rPr>
              <a:t>adv</a:t>
            </a:r>
            <a:r>
              <a:rPr lang="en-US" sz="2400" b="1" dirty="0">
                <a:solidFill>
                  <a:srgbClr val="0070C0"/>
                </a:solidFill>
              </a:rPr>
              <a:t> --</a:t>
            </a:r>
            <a:r>
              <a:rPr lang="en-US" sz="2400" b="1" dirty="0" err="1">
                <a:solidFill>
                  <a:srgbClr val="0070C0"/>
                </a:solidFill>
              </a:rPr>
              <a:t>keyserver</a:t>
            </a:r>
            <a:r>
              <a:rPr lang="en-US" sz="2400" b="1" dirty="0">
                <a:solidFill>
                  <a:srgbClr val="0070C0"/>
                </a:solidFill>
              </a:rPr>
              <a:t> hkp://keyserver.ubuntu.com:80 --</a:t>
            </a:r>
            <a:r>
              <a:rPr lang="en-US" sz="2400" b="1" dirty="0" err="1">
                <a:solidFill>
                  <a:srgbClr val="0070C0"/>
                </a:solidFill>
              </a:rPr>
              <a:t>recv</a:t>
            </a:r>
            <a:r>
              <a:rPr lang="en-US" sz="2400" b="1" dirty="0">
                <a:solidFill>
                  <a:srgbClr val="0070C0"/>
                </a:solidFill>
              </a:rPr>
              <a:t> 7F0CEB10</a:t>
            </a: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Add MongoDB to the repository sources list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RUN echo 'deb http://downloads-distro.mongodb.org/repo/ubuntu-upstart </a:t>
            </a:r>
            <a:r>
              <a:rPr lang="en-US" sz="2400" b="1" dirty="0" err="1">
                <a:solidFill>
                  <a:srgbClr val="0070C0"/>
                </a:solidFill>
              </a:rPr>
              <a:t>dist</a:t>
            </a:r>
            <a:r>
              <a:rPr lang="en-US" sz="2400" b="1" dirty="0">
                <a:solidFill>
                  <a:srgbClr val="0070C0"/>
                </a:solidFill>
              </a:rPr>
              <a:t> 10gen' | tee /</a:t>
            </a:r>
            <a:r>
              <a:rPr lang="en-US" sz="2400" b="1" dirty="0" err="1">
                <a:solidFill>
                  <a:srgbClr val="0070C0"/>
                </a:solidFill>
              </a:rPr>
              <a:t>etc</a:t>
            </a:r>
            <a:r>
              <a:rPr lang="en-US" sz="2400" b="1" dirty="0">
                <a:solidFill>
                  <a:srgbClr val="0070C0"/>
                </a:solidFill>
              </a:rPr>
              <a:t>/apt/</a:t>
            </a:r>
            <a:r>
              <a:rPr lang="en-US" sz="2400" b="1" dirty="0" err="1">
                <a:solidFill>
                  <a:srgbClr val="0070C0"/>
                </a:solidFill>
              </a:rPr>
              <a:t>sources.list.d</a:t>
            </a:r>
            <a:r>
              <a:rPr lang="en-US" sz="2400" b="1" dirty="0">
                <a:solidFill>
                  <a:srgbClr val="0070C0"/>
                </a:solidFill>
              </a:rPr>
              <a:t>/</a:t>
            </a:r>
            <a:r>
              <a:rPr lang="en-US" sz="2400" b="1" dirty="0" err="1">
                <a:solidFill>
                  <a:srgbClr val="0070C0"/>
                </a:solidFill>
              </a:rPr>
              <a:t>mongodb.list</a:t>
            </a: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Update the repository sources list once more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RUN apt-get update</a:t>
            </a: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Install MongoDB package (.deb)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RUN apt-get install -y mongodb-10gen</a:t>
            </a: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Create the default data directory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RUN </a:t>
            </a:r>
            <a:r>
              <a:rPr lang="en-US" sz="2400" b="1" dirty="0" err="1">
                <a:solidFill>
                  <a:srgbClr val="0070C0"/>
                </a:solidFill>
              </a:rPr>
              <a:t>mkdir</a:t>
            </a:r>
            <a:r>
              <a:rPr lang="en-US" sz="2400" b="1" dirty="0">
                <a:solidFill>
                  <a:srgbClr val="0070C0"/>
                </a:solidFill>
              </a:rPr>
              <a:t> -p /data/</a:t>
            </a:r>
            <a:r>
              <a:rPr lang="en-US" sz="2400" b="1" dirty="0" err="1">
                <a:solidFill>
                  <a:srgbClr val="0070C0"/>
                </a:solidFill>
              </a:rPr>
              <a:t>db</a:t>
            </a: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##################### INSTALLATION END #####################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Expose the default port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EXPOSE 27017</a:t>
            </a: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# Default port to execute the </a:t>
            </a:r>
            <a:r>
              <a:rPr lang="en-US" sz="2400" b="1" dirty="0" err="1">
                <a:solidFill>
                  <a:srgbClr val="0070C0"/>
                </a:solidFill>
              </a:rPr>
              <a:t>entrypoint</a:t>
            </a:r>
            <a:r>
              <a:rPr lang="en-US" sz="2400" b="1" dirty="0">
                <a:solidFill>
                  <a:srgbClr val="0070C0"/>
                </a:solidFill>
              </a:rPr>
              <a:t> (MongoDB)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CMD ["/</a:t>
            </a:r>
            <a:r>
              <a:rPr lang="en-US" sz="2400" b="1" dirty="0" err="1">
                <a:solidFill>
                  <a:srgbClr val="0070C0"/>
                </a:solidFill>
              </a:rPr>
              <a:t>usr</a:t>
            </a:r>
            <a:r>
              <a:rPr lang="en-US" sz="2400" b="1" dirty="0">
                <a:solidFill>
                  <a:srgbClr val="0070C0"/>
                </a:solidFill>
              </a:rPr>
              <a:t>/bin/</a:t>
            </a:r>
            <a:r>
              <a:rPr lang="en-US" sz="2400" b="1" dirty="0" err="1">
                <a:solidFill>
                  <a:srgbClr val="0070C0"/>
                </a:solidFill>
              </a:rPr>
              <a:t>mongod</a:t>
            </a:r>
            <a:r>
              <a:rPr lang="en-US" sz="2400" b="1" dirty="0">
                <a:solidFill>
                  <a:srgbClr val="0070C0"/>
                </a:solidFill>
              </a:rPr>
              <a:t>", "--</a:t>
            </a:r>
            <a:r>
              <a:rPr lang="en-US" sz="2400" b="1" dirty="0" err="1">
                <a:solidFill>
                  <a:srgbClr val="0070C0"/>
                </a:solidFill>
              </a:rPr>
              <a:t>config</a:t>
            </a:r>
            <a:r>
              <a:rPr lang="en-US" sz="2400" b="1" dirty="0">
                <a:solidFill>
                  <a:srgbClr val="0070C0"/>
                </a:solidFill>
              </a:rPr>
              <a:t>", "/</a:t>
            </a:r>
            <a:r>
              <a:rPr lang="en-US" sz="2400" b="1" dirty="0" err="1">
                <a:solidFill>
                  <a:srgbClr val="0070C0"/>
                </a:solidFill>
              </a:rPr>
              <a:t>etc</a:t>
            </a:r>
            <a:r>
              <a:rPr lang="en-US" sz="2400" b="1" dirty="0">
                <a:solidFill>
                  <a:srgbClr val="0070C0"/>
                </a:solidFill>
              </a:rPr>
              <a:t>/</a:t>
            </a:r>
            <a:r>
              <a:rPr lang="en-US" sz="2400" b="1" dirty="0" err="1">
                <a:solidFill>
                  <a:srgbClr val="0070C0"/>
                </a:solidFill>
              </a:rPr>
              <a:t>mongodb.conf</a:t>
            </a:r>
            <a:r>
              <a:rPr lang="en-US" sz="2400" b="1" dirty="0">
                <a:solidFill>
                  <a:srgbClr val="0070C0"/>
                </a:solidFill>
              </a:rPr>
              <a:t>"]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5536" y="0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Sample </a:t>
            </a:r>
            <a:r>
              <a:rPr lang="en-US" b="1" dirty="0" err="1"/>
              <a:t>Dockerfile</a:t>
            </a:r>
            <a:r>
              <a:rPr lang="en-US" b="1" dirty="0"/>
              <a:t> to setup </a:t>
            </a:r>
            <a:r>
              <a:rPr lang="en-US" b="1" dirty="0" err="1"/>
              <a:t>Mongodb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96523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3568" y="4077072"/>
            <a:ext cx="4582913" cy="8640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3528" y="2348880"/>
            <a:ext cx="7848872" cy="8640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5577" y="620688"/>
            <a:ext cx="7056784" cy="8640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6632"/>
            <a:ext cx="8568952" cy="5737635"/>
          </a:xfrm>
        </p:spPr>
        <p:txBody>
          <a:bodyPr>
            <a:normAutofit/>
          </a:bodyPr>
          <a:lstStyle/>
          <a:p>
            <a:r>
              <a:rPr lang="en-US" sz="2400" dirty="0"/>
              <a:t>Build the Image using the new </a:t>
            </a:r>
            <a:r>
              <a:rPr lang="en-US" sz="2400" dirty="0" err="1"/>
              <a:t>Dockerfile</a:t>
            </a:r>
            <a:r>
              <a:rPr lang="en-US" sz="2400" dirty="0"/>
              <a:t> for </a:t>
            </a:r>
            <a:r>
              <a:rPr lang="en-US" sz="2400" dirty="0" err="1"/>
              <a:t>Mongodb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      $ </a:t>
            </a:r>
            <a:r>
              <a:rPr lang="en-US" sz="2400" b="1" dirty="0" err="1"/>
              <a:t>docker</a:t>
            </a:r>
            <a:r>
              <a:rPr lang="en-US" sz="2400" b="1" dirty="0"/>
              <a:t> build  -t </a:t>
            </a:r>
            <a:r>
              <a:rPr lang="en-US" sz="2400" b="1" dirty="0" err="1"/>
              <a:t>mongodbimg</a:t>
            </a:r>
            <a:r>
              <a:rPr lang="en-US" sz="2400" b="1" dirty="0"/>
              <a:t> -f ./</a:t>
            </a:r>
            <a:r>
              <a:rPr lang="en-US" sz="2400" b="1" dirty="0" err="1"/>
              <a:t>DockerfileMongo</a:t>
            </a:r>
            <a:r>
              <a:rPr lang="en-US" sz="2400" b="1" dirty="0"/>
              <a:t>  .</a:t>
            </a:r>
          </a:p>
          <a:p>
            <a:pPr marL="0" indent="0">
              <a:buNone/>
            </a:pPr>
            <a:r>
              <a:rPr lang="en-US" sz="2400" b="1" dirty="0"/>
              <a:t>      $ </a:t>
            </a:r>
            <a:r>
              <a:rPr lang="en-US" sz="2400" b="1" dirty="0" err="1"/>
              <a:t>docker</a:t>
            </a:r>
            <a:r>
              <a:rPr lang="en-US" sz="2400" b="1" dirty="0"/>
              <a:t> run -d -p 28001:27017 </a:t>
            </a:r>
            <a:r>
              <a:rPr lang="en-US" sz="2400" b="1" dirty="0" err="1"/>
              <a:t>mongodbimg</a:t>
            </a:r>
            <a:endParaRPr lang="en-US" sz="2400" b="1" dirty="0"/>
          </a:p>
          <a:p>
            <a:endParaRPr lang="en-US" sz="2400" dirty="0"/>
          </a:p>
          <a:p>
            <a:r>
              <a:rPr lang="en-US" sz="2400" dirty="0"/>
              <a:t>Installing Jenkins with Docker</a:t>
            </a:r>
          </a:p>
          <a:p>
            <a:pPr marL="0" indent="0">
              <a:buNone/>
            </a:pPr>
            <a:r>
              <a:rPr lang="en-US" sz="2400" b="1" dirty="0"/>
              <a:t>      $ </a:t>
            </a:r>
            <a:r>
              <a:rPr lang="en-US" sz="2400" b="1" dirty="0" err="1"/>
              <a:t>docker</a:t>
            </a:r>
            <a:r>
              <a:rPr lang="en-US" sz="2400" b="1" dirty="0"/>
              <a:t> run -p 8080:8080 --name=</a:t>
            </a:r>
            <a:r>
              <a:rPr lang="en-US" sz="2400" b="1" dirty="0" err="1"/>
              <a:t>jenkins</a:t>
            </a:r>
            <a:r>
              <a:rPr lang="en-US" sz="2400" b="1" dirty="0"/>
              <a:t>-master -d --</a:t>
            </a:r>
            <a:r>
              <a:rPr lang="en-US" sz="2400" b="1" dirty="0" err="1"/>
              <a:t>env</a:t>
            </a:r>
            <a:r>
              <a:rPr lang="en-US" sz="2400" b="1" dirty="0"/>
              <a:t> JAVA_OPTS="-Xmx8192m"  </a:t>
            </a:r>
            <a:r>
              <a:rPr lang="en-US" sz="2400" b="1" dirty="0" err="1"/>
              <a:t>jenkins</a:t>
            </a: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Deleting images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b="1" dirty="0"/>
              <a:t>  $ </a:t>
            </a:r>
            <a:r>
              <a:rPr lang="en-US" sz="2400" b="1" dirty="0" err="1"/>
              <a:t>docker</a:t>
            </a:r>
            <a:r>
              <a:rPr lang="en-US" sz="2400" b="1" dirty="0"/>
              <a:t> </a:t>
            </a:r>
            <a:r>
              <a:rPr lang="en-US" sz="2400" b="1" dirty="0" err="1"/>
              <a:t>rmi</a:t>
            </a:r>
            <a:r>
              <a:rPr lang="en-US" sz="2400" b="1" dirty="0"/>
              <a:t> </a:t>
            </a:r>
            <a:r>
              <a:rPr lang="en-US" sz="2400" b="1" dirty="0" err="1"/>
              <a:t>adam</a:t>
            </a:r>
            <a:r>
              <a:rPr lang="en-US" sz="2400" b="1" dirty="0"/>
              <a:t>/</a:t>
            </a:r>
            <a:r>
              <a:rPr lang="en-US" sz="2400" b="1" dirty="0" err="1"/>
              <a:t>dockerfiles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      $ </a:t>
            </a:r>
            <a:r>
              <a:rPr lang="en-US" sz="2400" b="1" dirty="0" err="1"/>
              <a:t>docker</a:t>
            </a:r>
            <a:r>
              <a:rPr lang="en-US" sz="2400" b="1" dirty="0"/>
              <a:t> </a:t>
            </a:r>
            <a:r>
              <a:rPr lang="en-US" sz="2400" b="1" dirty="0" err="1"/>
              <a:t>rmi</a:t>
            </a:r>
            <a:r>
              <a:rPr lang="en-US" sz="2400" b="1" dirty="0"/>
              <a:t> `</a:t>
            </a:r>
            <a:r>
              <a:rPr lang="en-US" sz="2400" b="1" dirty="0" err="1"/>
              <a:t>docker</a:t>
            </a:r>
            <a:r>
              <a:rPr lang="en-US" sz="2400" b="1" dirty="0"/>
              <a:t> images -a -q`</a:t>
            </a:r>
          </a:p>
        </p:txBody>
      </p:sp>
    </p:spTree>
    <p:extLst>
      <p:ext uri="{BB962C8B-B14F-4D97-AF65-F5344CB8AC3E}">
        <p14:creationId xmlns:p14="http://schemas.microsoft.com/office/powerpoint/2010/main" val="3771959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72DD-8378-4419-911F-9A682A8C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httpd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D79B-722F-498D-816E-B74C6264E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Build the Image using the new </a:t>
            </a:r>
            <a:r>
              <a:rPr lang="en-US" sz="2400" dirty="0" err="1"/>
              <a:t>Dockerfile</a:t>
            </a:r>
            <a:r>
              <a:rPr lang="en-US" sz="2400" dirty="0"/>
              <a:t> for simple node app. </a:t>
            </a:r>
          </a:p>
          <a:p>
            <a:r>
              <a:rPr lang="en-US" sz="2400" dirty="0"/>
              <a:t>Create a folder in </a:t>
            </a:r>
            <a:r>
              <a:rPr lang="en-US" sz="2400" dirty="0" err="1"/>
              <a:t>vm</a:t>
            </a:r>
            <a:r>
              <a:rPr lang="en-US" sz="2400" dirty="0"/>
              <a:t> and create </a:t>
            </a:r>
            <a:r>
              <a:rPr lang="en-US" sz="2400" dirty="0" err="1"/>
              <a:t>Dockerfile</a:t>
            </a:r>
            <a:r>
              <a:rPr lang="en-US" sz="2400" dirty="0"/>
              <a:t> &amp; index.html.</a:t>
            </a:r>
          </a:p>
          <a:p>
            <a:r>
              <a:rPr lang="en-US" sz="2400" dirty="0"/>
              <a:t>Run below commands</a:t>
            </a:r>
          </a:p>
          <a:p>
            <a:pPr lvl="1"/>
            <a:r>
              <a:rPr lang="en-US" sz="2000" dirty="0"/>
              <a:t>$ docker build .</a:t>
            </a:r>
          </a:p>
          <a:p>
            <a:pPr lvl="1"/>
            <a:r>
              <a:rPr lang="en-US" sz="2000" dirty="0"/>
              <a:t>$ docker images</a:t>
            </a:r>
          </a:p>
          <a:p>
            <a:pPr lvl="1"/>
            <a:r>
              <a:rPr lang="en-US" sz="2000" dirty="0"/>
              <a:t>$ docker tag [</a:t>
            </a:r>
            <a:r>
              <a:rPr lang="en-US" sz="2000" dirty="0" err="1"/>
              <a:t>img_id</a:t>
            </a:r>
            <a:r>
              <a:rPr lang="en-US" sz="2000" dirty="0"/>
              <a:t>] myhttpd:1.0</a:t>
            </a:r>
          </a:p>
          <a:p>
            <a:pPr lvl="1"/>
            <a:r>
              <a:rPr lang="en-US" sz="2000" dirty="0"/>
              <a:t>$ docker run -d -it --name </a:t>
            </a:r>
            <a:r>
              <a:rPr lang="en-US" sz="2000" dirty="0" err="1"/>
              <a:t>mywebserver</a:t>
            </a:r>
            <a:r>
              <a:rPr lang="en-US" sz="2000" dirty="0"/>
              <a:t> -p &lt;</a:t>
            </a:r>
            <a:r>
              <a:rPr lang="en-US" sz="2000" dirty="0" err="1"/>
              <a:t>vm_ip</a:t>
            </a:r>
            <a:r>
              <a:rPr lang="en-US" sz="2000" dirty="0"/>
              <a:t>&gt;:80:80 </a:t>
            </a:r>
            <a:r>
              <a:rPr lang="en-US" sz="2000" dirty="0" err="1"/>
              <a:t>myhttpd</a:t>
            </a:r>
            <a:endParaRPr lang="en-US" sz="2000" dirty="0"/>
          </a:p>
          <a:p>
            <a:pPr lvl="1"/>
            <a:r>
              <a:rPr lang="en-US" sz="2000" dirty="0"/>
              <a:t>$ docker </a:t>
            </a:r>
            <a:r>
              <a:rPr lang="en-US" sz="2000" dirty="0" err="1"/>
              <a:t>ps</a:t>
            </a:r>
            <a:endParaRPr lang="en-US" sz="2000" dirty="0"/>
          </a:p>
          <a:p>
            <a:pPr lvl="1"/>
            <a:r>
              <a:rPr lang="en-US" sz="2000" dirty="0"/>
              <a:t>$ curl &lt;</a:t>
            </a:r>
            <a:r>
              <a:rPr lang="en-US" sz="2000" dirty="0" err="1"/>
              <a:t>vm_ip</a:t>
            </a:r>
            <a:r>
              <a:rPr lang="en-US" sz="2000" dirty="0"/>
              <a:t>&gt;:80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9E02901-4000-4E8B-B84C-0ABE99F38E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53347"/>
              </p:ext>
            </p:extLst>
          </p:nvPr>
        </p:nvGraphicFramePr>
        <p:xfrm>
          <a:off x="4427984" y="1628800"/>
          <a:ext cx="7524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Packager Shell Object" showAsIcon="1" r:id="rId3" imgW="753120" imgH="481320" progId="Package">
                  <p:embed/>
                </p:oleObj>
              </mc:Choice>
              <mc:Fallback>
                <p:oleObj name="Packager Shell Object" showAsIcon="1" r:id="rId3" imgW="75312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7984" y="1628800"/>
                        <a:ext cx="752475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A7B2A03-F01D-46EA-B99E-1664D6B6B4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219224"/>
              </p:ext>
            </p:extLst>
          </p:nvPr>
        </p:nvGraphicFramePr>
        <p:xfrm>
          <a:off x="5181892" y="1628799"/>
          <a:ext cx="76993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Packager Shell Object" showAsIcon="1" r:id="rId5" imgW="770400" imgH="481320" progId="Package">
                  <p:embed/>
                </p:oleObj>
              </mc:Choice>
              <mc:Fallback>
                <p:oleObj name="Packager Shell Object" showAsIcon="1" r:id="rId5" imgW="77040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81892" y="1628799"/>
                        <a:ext cx="769938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7878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72DD-8378-4419-911F-9A682A8C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node </a:t>
            </a:r>
            <a:r>
              <a:rPr lang="en-US" dirty="0" err="1"/>
              <a:t>js</a:t>
            </a:r>
            <a:r>
              <a:rPr lang="en-US" dirty="0"/>
              <a:t>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D79B-722F-498D-816E-B74C6264E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Build the Image using the new </a:t>
            </a:r>
            <a:r>
              <a:rPr lang="en-US" sz="1600" dirty="0" err="1"/>
              <a:t>Dockerfile</a:t>
            </a:r>
            <a:r>
              <a:rPr lang="en-US" sz="1600" dirty="0"/>
              <a:t> for simple node app. </a:t>
            </a:r>
          </a:p>
          <a:p>
            <a:r>
              <a:rPr lang="en-US" sz="1600" dirty="0"/>
              <a:t>Create a folder in </a:t>
            </a:r>
            <a:r>
              <a:rPr lang="en-US" sz="1600" dirty="0" err="1"/>
              <a:t>vm</a:t>
            </a:r>
            <a:r>
              <a:rPr lang="en-US" sz="1600" dirty="0"/>
              <a:t> and copy contents of the zip file.</a:t>
            </a:r>
          </a:p>
          <a:p>
            <a:r>
              <a:rPr lang="en-US" sz="1600" dirty="0"/>
              <a:t>Run below commands</a:t>
            </a:r>
          </a:p>
          <a:p>
            <a:pPr lvl="1"/>
            <a:r>
              <a:rPr lang="en-US" sz="1600" dirty="0"/>
              <a:t>$ docker build .</a:t>
            </a:r>
          </a:p>
          <a:p>
            <a:pPr lvl="1"/>
            <a:r>
              <a:rPr lang="en-US" sz="1600" dirty="0"/>
              <a:t>$ docker images</a:t>
            </a:r>
          </a:p>
          <a:p>
            <a:pPr lvl="1"/>
            <a:r>
              <a:rPr lang="en-US" sz="1600" dirty="0"/>
              <a:t>$ docker tag [</a:t>
            </a:r>
            <a:r>
              <a:rPr lang="en-US" sz="1600" dirty="0" err="1"/>
              <a:t>img_id</a:t>
            </a:r>
            <a:r>
              <a:rPr lang="en-US" sz="1600" dirty="0"/>
              <a:t>] nodejs_app:1.0 </a:t>
            </a:r>
          </a:p>
          <a:p>
            <a:pPr marL="609494" lvl="1" indent="0">
              <a:buNone/>
            </a:pPr>
            <a:r>
              <a:rPr lang="en-US" sz="1600" b="1" dirty="0"/>
              <a:t>Try running with following command and access it through browser</a:t>
            </a:r>
          </a:p>
          <a:p>
            <a:pPr lvl="1"/>
            <a:r>
              <a:rPr lang="en-US" sz="1600" dirty="0"/>
              <a:t>$ docker run -d -it --name </a:t>
            </a:r>
            <a:r>
              <a:rPr lang="en-US" sz="1600" dirty="0" err="1"/>
              <a:t>nodejs_app</a:t>
            </a:r>
            <a:r>
              <a:rPr lang="en-US" sz="1600" dirty="0"/>
              <a:t> nodejs_app:1.0</a:t>
            </a:r>
          </a:p>
          <a:p>
            <a:pPr marL="609494" lvl="1" indent="0">
              <a:buNone/>
            </a:pPr>
            <a:r>
              <a:rPr lang="en-US" sz="1600" dirty="0"/>
              <a:t>Currently, the app is not accessible from outside of the </a:t>
            </a:r>
            <a:r>
              <a:rPr lang="en-US" sz="1600" dirty="0" err="1"/>
              <a:t>vm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$ docker </a:t>
            </a:r>
            <a:r>
              <a:rPr lang="en-US" sz="1600" dirty="0" err="1"/>
              <a:t>ps</a:t>
            </a:r>
            <a:endParaRPr lang="en-US" sz="1600" dirty="0"/>
          </a:p>
          <a:p>
            <a:pPr lvl="1"/>
            <a:r>
              <a:rPr lang="en-US" sz="1600" dirty="0"/>
              <a:t>$ docker stop [CONTAINER ID]</a:t>
            </a:r>
          </a:p>
          <a:p>
            <a:pPr marL="609494" lvl="1" indent="0">
              <a:buNone/>
            </a:pPr>
            <a:r>
              <a:rPr lang="en-US" sz="1600" dirty="0"/>
              <a:t>Run below command with port forwarding option</a:t>
            </a:r>
          </a:p>
          <a:p>
            <a:pPr lvl="1"/>
            <a:r>
              <a:rPr lang="en-US" sz="1600" dirty="0"/>
              <a:t>$ docker run -d -it --name </a:t>
            </a:r>
            <a:r>
              <a:rPr lang="en-US" sz="1600" dirty="0" err="1"/>
              <a:t>nodejs_app</a:t>
            </a:r>
            <a:r>
              <a:rPr lang="en-US" sz="1600" dirty="0"/>
              <a:t> </a:t>
            </a:r>
            <a:r>
              <a:rPr lang="en-US" sz="1600" b="1" dirty="0"/>
              <a:t>-p &lt;</a:t>
            </a:r>
            <a:r>
              <a:rPr lang="en-US" sz="1600" b="1" dirty="0" err="1"/>
              <a:t>vm_ip</a:t>
            </a:r>
            <a:r>
              <a:rPr lang="en-US" sz="1600" b="1" dirty="0"/>
              <a:t>&gt;:9005:9005</a:t>
            </a:r>
            <a:r>
              <a:rPr lang="en-US" sz="1600" dirty="0"/>
              <a:t> nodejs_app:1.0</a:t>
            </a:r>
          </a:p>
          <a:p>
            <a:pPr lvl="1"/>
            <a:r>
              <a:rPr lang="en-US" sz="1600" dirty="0"/>
              <a:t>$ docker </a:t>
            </a:r>
            <a:r>
              <a:rPr lang="en-US" sz="1600" dirty="0" err="1"/>
              <a:t>ps</a:t>
            </a:r>
            <a:endParaRPr lang="en-US" sz="16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9992F86-CB4F-46DF-AFE9-5A904EC132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346895"/>
              </p:ext>
            </p:extLst>
          </p:nvPr>
        </p:nvGraphicFramePr>
        <p:xfrm>
          <a:off x="5508104" y="1268760"/>
          <a:ext cx="242093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Packager Shell Object" showAsIcon="1" r:id="rId3" imgW="2421720" imgH="481320" progId="Package">
                  <p:embed/>
                </p:oleObj>
              </mc:Choice>
              <mc:Fallback>
                <p:oleObj name="Packager Shell Object" showAsIcon="1" r:id="rId3" imgW="242172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08104" y="1268760"/>
                        <a:ext cx="2420937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6153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39552" y="2447518"/>
            <a:ext cx="5544616" cy="405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83568" y="3570330"/>
            <a:ext cx="4680520" cy="405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7857" y="4581128"/>
            <a:ext cx="4408199" cy="405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42065" y="5805264"/>
            <a:ext cx="2921823" cy="648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3528" y="226955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Deploying a registry 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552" y="1317460"/>
            <a:ext cx="8352928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51520" y="938036"/>
            <a:ext cx="9793088" cy="573763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Start your registry</a:t>
            </a:r>
            <a:r>
              <a:rPr lang="en-US" sz="2400"/>
              <a:t>:  starting </a:t>
            </a:r>
            <a:r>
              <a:rPr lang="en-US" sz="2400" dirty="0"/>
              <a:t>as </a:t>
            </a:r>
            <a:r>
              <a:rPr lang="en-US" sz="2400"/>
              <a:t>a container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b="1" dirty="0"/>
              <a:t>$ docker run –d –p 5000:5000 –restart=always –name registry registry:2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Pull an image from docker registry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b="1" dirty="0"/>
              <a:t>  $  docker pull ubuntu:16.04 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Tag a image in the registry</a:t>
            </a:r>
          </a:p>
          <a:p>
            <a:pPr marL="0" indent="0">
              <a:buNone/>
            </a:pPr>
            <a:r>
              <a:rPr lang="en-US" sz="2400" b="1" dirty="0"/>
              <a:t> $  docker tag ubuntu:16.04 localhost:5000/my-ubuntu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Push image to registry</a:t>
            </a:r>
          </a:p>
          <a:p>
            <a:pPr marL="0" indent="0">
              <a:buNone/>
            </a:pPr>
            <a:r>
              <a:rPr lang="en-US" sz="2400" b="1" dirty="0"/>
              <a:t> $ docker push localhost:5000/my-ubuntu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Pull image from registry</a:t>
            </a:r>
          </a:p>
          <a:p>
            <a:pPr marL="0" indent="0">
              <a:buNone/>
            </a:pPr>
            <a:r>
              <a:rPr lang="en-US" sz="2400" b="1" dirty="0"/>
              <a:t>      </a:t>
            </a:r>
          </a:p>
          <a:p>
            <a:pPr marL="0" indent="0">
              <a:buNone/>
            </a:pPr>
            <a:r>
              <a:rPr lang="en-US" sz="2400" b="1" dirty="0"/>
              <a:t> $ docker pull localhost:5000/my-ubuntu</a:t>
            </a:r>
          </a:p>
        </p:txBody>
      </p:sp>
    </p:spTree>
    <p:extLst>
      <p:ext uri="{BB962C8B-B14F-4D97-AF65-F5344CB8AC3E}">
        <p14:creationId xmlns:p14="http://schemas.microsoft.com/office/powerpoint/2010/main" val="213086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9C93-1506-4C36-88AC-21B9F343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Deploying a registry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18B79-BD5F-4C37-82D3-1BED47EBD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Remove locally-cached image</a:t>
            </a:r>
          </a:p>
          <a:p>
            <a:pPr marL="533307" lvl="1" indent="0">
              <a:buNone/>
            </a:pPr>
            <a:r>
              <a:rPr lang="en-US" sz="2200" b="1" dirty="0"/>
              <a:t>$ docker image remove ubuntu:16.04</a:t>
            </a:r>
          </a:p>
          <a:p>
            <a:pPr marL="533307" lvl="1" indent="0">
              <a:buNone/>
            </a:pPr>
            <a:r>
              <a:rPr lang="en-US" sz="2200" b="1" dirty="0"/>
              <a:t>$ docker image remove localhost:5000/my-ubuntu</a:t>
            </a:r>
          </a:p>
          <a:p>
            <a:pPr lvl="1"/>
            <a:endParaRPr lang="en-US" sz="1800" dirty="0"/>
          </a:p>
          <a:p>
            <a:r>
              <a:rPr lang="en-US" sz="2200" dirty="0"/>
              <a:t>Pull the localhost:5000/my-ubuntu image from your local registry.</a:t>
            </a:r>
          </a:p>
          <a:p>
            <a:pPr marL="533307" lvl="1" indent="0">
              <a:buNone/>
            </a:pPr>
            <a:r>
              <a:rPr lang="en-US" sz="2200" b="1" dirty="0"/>
              <a:t>$ docker pull localhost:5000/my-ubuntu</a:t>
            </a:r>
          </a:p>
          <a:p>
            <a:pPr marL="533307" lvl="1" indent="0">
              <a:buNone/>
            </a:pPr>
            <a:endParaRPr lang="en-US" sz="2200" b="1" dirty="0"/>
          </a:p>
          <a:p>
            <a:r>
              <a:rPr lang="en-US" sz="2200" dirty="0"/>
              <a:t>Stop the registry</a:t>
            </a:r>
          </a:p>
          <a:p>
            <a:pPr marL="533307" lvl="1" indent="0">
              <a:buNone/>
            </a:pPr>
            <a:r>
              <a:rPr lang="en-US" sz="2200" b="1" dirty="0"/>
              <a:t>$ docker stop registry</a:t>
            </a:r>
          </a:p>
          <a:p>
            <a:pPr marL="533307" lvl="1" indent="0">
              <a:buNone/>
            </a:pPr>
            <a:r>
              <a:rPr lang="en-US" sz="2200" b="1" dirty="0"/>
              <a:t>$ docker rm –v registry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181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766" y="0"/>
            <a:ext cx="38924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88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Docker Compose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8428"/>
            <a:ext cx="8507288" cy="498773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Compose is a tool for defining and running multi-container Docker applications</a:t>
            </a:r>
          </a:p>
          <a:p>
            <a:r>
              <a:rPr lang="en-US" sz="2800" dirty="0"/>
              <a:t>With Compose, you use a Compose file to configure your application's services. Then, using a single command, you create and start all the services from your configuration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Compose has commands for managing the whole lifecycle of your application:</a:t>
            </a:r>
          </a:p>
          <a:p>
            <a:r>
              <a:rPr lang="en-US" sz="2800" dirty="0"/>
              <a:t>Start, stop and rebuild services</a:t>
            </a:r>
          </a:p>
          <a:p>
            <a:r>
              <a:rPr lang="en-US" sz="2800" dirty="0"/>
              <a:t>View the status of running services</a:t>
            </a:r>
          </a:p>
          <a:p>
            <a:r>
              <a:rPr lang="en-US" sz="2800" dirty="0"/>
              <a:t>Stream the log output of running services</a:t>
            </a:r>
          </a:p>
          <a:p>
            <a:r>
              <a:rPr lang="en-US" sz="2800" dirty="0"/>
              <a:t>Run a one-off command on a service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18623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60648"/>
            <a:ext cx="8784976" cy="6597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Using Compose is basically a three-step process: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Define your app's environment with a </a:t>
            </a:r>
            <a:r>
              <a:rPr lang="en-US" sz="2800" dirty="0" err="1"/>
              <a:t>Dockerfile</a:t>
            </a:r>
            <a:r>
              <a:rPr lang="en-US" sz="2800" dirty="0"/>
              <a:t> so it can be reproduced anywhere.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Define the services that make up your app in        </a:t>
            </a:r>
            <a:r>
              <a:rPr lang="en-US" sz="2800" dirty="0" err="1"/>
              <a:t>docker-compose.yml</a:t>
            </a:r>
            <a:r>
              <a:rPr lang="en-US" sz="2800" dirty="0"/>
              <a:t> so they can be run together in an isolated environment.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Lastly, run </a:t>
            </a:r>
            <a:r>
              <a:rPr lang="en-US" sz="2800" dirty="0" err="1"/>
              <a:t>docker</a:t>
            </a:r>
            <a:r>
              <a:rPr lang="en-US" sz="2800" dirty="0"/>
              <a:t>-compose up and Compose will start and run your entire app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54786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7504" y="4293096"/>
            <a:ext cx="864096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7504" y="1782396"/>
            <a:ext cx="9001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Install Compose on Linux systems:</a:t>
            </a:r>
          </a:p>
          <a:p>
            <a:endParaRPr lang="en-US" sz="3200" b="1" dirty="0"/>
          </a:p>
          <a:p>
            <a:r>
              <a:rPr lang="en-US" sz="3200" b="1" dirty="0">
                <a:hlinkClick r:id="rId2"/>
              </a:rPr>
              <a:t>https://docs.docker.com/compose/install/#install-compose</a:t>
            </a:r>
            <a:endParaRPr lang="en-US" sz="3200" b="1" dirty="0"/>
          </a:p>
          <a:p>
            <a:endParaRPr lang="en-US" sz="3200" b="1" dirty="0"/>
          </a:p>
          <a:p>
            <a:r>
              <a:rPr lang="en-US" sz="2000" b="1" dirty="0">
                <a:solidFill>
                  <a:schemeClr val="bg1"/>
                </a:solidFill>
              </a:rPr>
              <a:t>curl -L https://github.com/docker/compose/releases/download/1.27.4/docker-compose-`uname -s`-`</a:t>
            </a:r>
            <a:r>
              <a:rPr lang="en-US" sz="2000" b="1" dirty="0" err="1">
                <a:solidFill>
                  <a:schemeClr val="bg1"/>
                </a:solidFill>
              </a:rPr>
              <a:t>uname</a:t>
            </a:r>
            <a:r>
              <a:rPr lang="en-US" sz="2000" b="1" dirty="0">
                <a:solidFill>
                  <a:schemeClr val="bg1"/>
                </a:solidFill>
              </a:rPr>
              <a:t> -m` -o /</a:t>
            </a:r>
            <a:r>
              <a:rPr lang="en-US" sz="2000" b="1" dirty="0" err="1">
                <a:solidFill>
                  <a:schemeClr val="bg1"/>
                </a:solidFill>
              </a:rPr>
              <a:t>usr</a:t>
            </a:r>
            <a:r>
              <a:rPr lang="en-US" sz="2000" b="1" dirty="0">
                <a:solidFill>
                  <a:schemeClr val="bg1"/>
                </a:solidFill>
              </a:rPr>
              <a:t>/local/bin/docker-compose</a:t>
            </a:r>
          </a:p>
          <a:p>
            <a:endParaRPr lang="en-US" sz="3200" b="1" dirty="0"/>
          </a:p>
          <a:p>
            <a:r>
              <a:rPr lang="en-US" sz="3200" b="1" dirty="0" err="1"/>
              <a:t>chmod</a:t>
            </a:r>
            <a:r>
              <a:rPr lang="en-US" sz="3200" b="1" dirty="0"/>
              <a:t> +x /</a:t>
            </a:r>
            <a:r>
              <a:rPr lang="en-US" sz="3200" b="1" dirty="0" err="1"/>
              <a:t>usr</a:t>
            </a:r>
            <a:r>
              <a:rPr lang="en-US" sz="3200" b="1" dirty="0"/>
              <a:t>/local/bin/</a:t>
            </a:r>
            <a:r>
              <a:rPr lang="en-US" sz="3200" b="1" dirty="0" err="1"/>
              <a:t>docker</a:t>
            </a:r>
            <a:r>
              <a:rPr lang="en-US" sz="3200" b="1" dirty="0"/>
              <a:t>-compose</a:t>
            </a:r>
          </a:p>
        </p:txBody>
      </p:sp>
    </p:spTree>
    <p:extLst>
      <p:ext uri="{BB962C8B-B14F-4D97-AF65-F5344CB8AC3E}">
        <p14:creationId xmlns:p14="http://schemas.microsoft.com/office/powerpoint/2010/main" val="422148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Concerns</a:t>
            </a:r>
          </a:p>
        </p:txBody>
      </p:sp>
      <p:sp>
        <p:nvSpPr>
          <p:cNvPr id="4" name="Rectangle 3"/>
          <p:cNvSpPr/>
          <p:nvPr/>
        </p:nvSpPr>
        <p:spPr>
          <a:xfrm>
            <a:off x="3275856" y="4149080"/>
            <a:ext cx="21602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39952" y="4293096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283968" y="4293096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139952" y="4437112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283968" y="4437112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563888" y="4293096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707904" y="4293096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563888" y="4437112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707904" y="4437112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275856" y="3429000"/>
            <a:ext cx="21602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860032" y="3573016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004048" y="3573016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860032" y="3717032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004048" y="3717032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563888" y="3573016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707904" y="3573016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563888" y="3717032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707904" y="3717032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275856" y="2708920"/>
            <a:ext cx="21602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860032" y="2852936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5004048" y="2852936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860032" y="2996952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004048" y="2996952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563888" y="2852936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707904" y="2852936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563888" y="2996952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3707904" y="2996952"/>
            <a:ext cx="144016" cy="1440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131840" y="2348880"/>
            <a:ext cx="24482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4716016" y="4293096"/>
            <a:ext cx="504056" cy="3600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508104" y="2780928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 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508104" y="357301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779912" y="170080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Hotel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508104" y="253528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508104" y="334790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644008" y="494116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Libraries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648934" y="5166275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Kitchen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776389" y="1920287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21611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5536" y="3933056"/>
            <a:ext cx="82809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568952" cy="4824536"/>
          </a:xfrm>
        </p:spPr>
        <p:txBody>
          <a:bodyPr>
            <a:normAutofit/>
          </a:bodyPr>
          <a:lstStyle/>
          <a:p>
            <a:r>
              <a:rPr lang="en-US" sz="2400" dirty="0"/>
              <a:t>Docker compose file is like an configuration file, where you define all the different stuffs we perform on command line into a file.</a:t>
            </a:r>
          </a:p>
          <a:p>
            <a:r>
              <a:rPr lang="en-US" sz="2400" dirty="0"/>
              <a:t>The file is basically an </a:t>
            </a:r>
            <a:r>
              <a:rPr lang="en-US" sz="2400" dirty="0" err="1"/>
              <a:t>Yaml</a:t>
            </a:r>
            <a:r>
              <a:rPr lang="en-US" sz="2400" dirty="0"/>
              <a:t> file (.</a:t>
            </a:r>
            <a:r>
              <a:rPr lang="en-US" sz="2400" dirty="0" err="1"/>
              <a:t>yml</a:t>
            </a:r>
            <a:r>
              <a:rPr lang="en-US" sz="2400" dirty="0"/>
              <a:t>)</a:t>
            </a:r>
          </a:p>
          <a:p>
            <a:r>
              <a:rPr lang="en-US" sz="2400" dirty="0"/>
              <a:t>Default file is </a:t>
            </a:r>
            <a:r>
              <a:rPr lang="en-US" sz="2400" dirty="0" err="1"/>
              <a:t>docker-compose.yml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3200" dirty="0"/>
              <a:t>Examples:  https://github.com/scmlearningcentre/docker.git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858589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980728"/>
            <a:ext cx="6840760" cy="33843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20688"/>
            <a:ext cx="8568952" cy="39604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   $ </a:t>
            </a:r>
            <a:r>
              <a:rPr lang="en-US" sz="2400" b="1" dirty="0" err="1"/>
              <a:t>docker</a:t>
            </a:r>
            <a:r>
              <a:rPr lang="en-US" sz="2400" b="1" dirty="0"/>
              <a:t>-compose -f &lt;</a:t>
            </a:r>
            <a:r>
              <a:rPr lang="en-US" sz="2400" b="1" dirty="0" err="1"/>
              <a:t>composefile</a:t>
            </a:r>
            <a:r>
              <a:rPr lang="en-US" sz="2400" b="1" dirty="0"/>
              <a:t>&gt; &lt;options&gt;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200" b="1" dirty="0"/>
              <a:t>$ </a:t>
            </a:r>
            <a:r>
              <a:rPr lang="en-US" sz="2200" b="1" dirty="0" err="1"/>
              <a:t>docker</a:t>
            </a:r>
            <a:r>
              <a:rPr lang="en-US" sz="2200" b="1" dirty="0"/>
              <a:t>-compose up -d &lt;service&gt;</a:t>
            </a:r>
          </a:p>
          <a:p>
            <a:pPr marL="0" indent="0">
              <a:buNone/>
            </a:pPr>
            <a:r>
              <a:rPr lang="en-US" sz="2200" b="1" dirty="0"/>
              <a:t>    $ </a:t>
            </a:r>
            <a:r>
              <a:rPr lang="en-US" sz="2200" b="1" dirty="0" err="1"/>
              <a:t>docker</a:t>
            </a:r>
            <a:r>
              <a:rPr lang="en-US" sz="2200" b="1" dirty="0"/>
              <a:t>-compose </a:t>
            </a:r>
            <a:r>
              <a:rPr lang="en-US" sz="2200" b="1" dirty="0" err="1"/>
              <a:t>ps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    $ </a:t>
            </a:r>
            <a:r>
              <a:rPr lang="en-US" sz="2200" b="1" dirty="0" err="1"/>
              <a:t>docker</a:t>
            </a:r>
            <a:r>
              <a:rPr lang="en-US" sz="2200" b="1" dirty="0"/>
              <a:t>-compose images</a:t>
            </a:r>
          </a:p>
          <a:p>
            <a:pPr marL="0" indent="0">
              <a:buNone/>
            </a:pPr>
            <a:r>
              <a:rPr lang="en-US" sz="2200" b="1" dirty="0"/>
              <a:t>    $ </a:t>
            </a:r>
            <a:r>
              <a:rPr lang="en-US" sz="2200" b="1" dirty="0" err="1"/>
              <a:t>docker</a:t>
            </a:r>
            <a:r>
              <a:rPr lang="en-US" sz="2200" b="1" dirty="0"/>
              <a:t>-compose logs –f &lt;service&gt;</a:t>
            </a:r>
          </a:p>
          <a:p>
            <a:pPr marL="0" indent="0">
              <a:buNone/>
            </a:pPr>
            <a:r>
              <a:rPr lang="en-US" sz="2200" b="1" dirty="0"/>
              <a:t>    $ </a:t>
            </a:r>
            <a:r>
              <a:rPr lang="en-US" sz="2200" b="1" dirty="0" err="1"/>
              <a:t>docker</a:t>
            </a:r>
            <a:r>
              <a:rPr lang="en-US" sz="2200" b="1" dirty="0"/>
              <a:t>-compose stop &lt;service&gt;</a:t>
            </a:r>
          </a:p>
          <a:p>
            <a:pPr marL="0" indent="0">
              <a:buNone/>
            </a:pPr>
            <a:r>
              <a:rPr lang="en-US" sz="2200" b="1" dirty="0"/>
              <a:t>    $ </a:t>
            </a:r>
            <a:r>
              <a:rPr lang="en-US" sz="2200" b="1" dirty="0" err="1"/>
              <a:t>docker</a:t>
            </a:r>
            <a:r>
              <a:rPr lang="en-US" sz="2200" b="1" dirty="0"/>
              <a:t>-compose </a:t>
            </a:r>
            <a:r>
              <a:rPr lang="en-US" sz="2200" b="1" dirty="0" err="1"/>
              <a:t>rm</a:t>
            </a:r>
            <a:r>
              <a:rPr lang="en-US" sz="2200" b="1" dirty="0"/>
              <a:t> &lt;service&gt;</a:t>
            </a:r>
          </a:p>
          <a:p>
            <a:pPr marL="0" indent="0">
              <a:buNone/>
            </a:pPr>
            <a:r>
              <a:rPr lang="en-US" sz="2200" b="1" dirty="0"/>
              <a:t>    $ </a:t>
            </a:r>
            <a:r>
              <a:rPr lang="en-US" sz="2200" b="1" dirty="0" err="1"/>
              <a:t>docker</a:t>
            </a:r>
            <a:r>
              <a:rPr lang="en-US" sz="2200" b="1" dirty="0"/>
              <a:t>-compose build &lt;service&gt;</a:t>
            </a:r>
          </a:p>
          <a:p>
            <a:pPr marL="0" indent="0">
              <a:buNone/>
            </a:pPr>
            <a:r>
              <a:rPr lang="en-US" sz="2200" b="1" dirty="0"/>
              <a:t>    $ </a:t>
            </a:r>
            <a:r>
              <a:rPr lang="en-US" sz="2200" b="1" dirty="0" err="1"/>
              <a:t>docker</a:t>
            </a:r>
            <a:r>
              <a:rPr lang="en-US" sz="2200" b="1" dirty="0"/>
              <a:t>-compose up --scale &lt;service&gt;=&lt;</a:t>
            </a:r>
            <a:r>
              <a:rPr lang="en-US" sz="2200" b="1" dirty="0" err="1"/>
              <a:t>Num</a:t>
            </a:r>
            <a:r>
              <a:rPr lang="en-US" sz="2200" b="1" dirty="0"/>
              <a:t>&gt;</a:t>
            </a:r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079176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 Sample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138428"/>
            <a:ext cx="8229600" cy="498773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EBEDFF-2FEA-4038-80B0-BAEDC9A3C826}"/>
              </a:ext>
            </a:extLst>
          </p:cNvPr>
          <p:cNvSpPr/>
          <p:nvPr/>
        </p:nvSpPr>
        <p:spPr>
          <a:xfrm>
            <a:off x="1783060" y="2319447"/>
            <a:ext cx="5184576" cy="3528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FE2121-3E8D-44C9-95AA-756F89BA4EFA}"/>
              </a:ext>
            </a:extLst>
          </p:cNvPr>
          <p:cNvSpPr/>
          <p:nvPr/>
        </p:nvSpPr>
        <p:spPr>
          <a:xfrm>
            <a:off x="2276500" y="3068960"/>
            <a:ext cx="1584176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11BC10-ED26-41D5-9706-1D2972D56B95}"/>
              </a:ext>
            </a:extLst>
          </p:cNvPr>
          <p:cNvSpPr txBox="1"/>
          <p:nvPr/>
        </p:nvSpPr>
        <p:spPr>
          <a:xfrm>
            <a:off x="2592338" y="3852811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240484-D858-4806-B682-CA7A6A6B6A1E}"/>
              </a:ext>
            </a:extLst>
          </p:cNvPr>
          <p:cNvSpPr/>
          <p:nvPr/>
        </p:nvSpPr>
        <p:spPr>
          <a:xfrm>
            <a:off x="4940796" y="3046259"/>
            <a:ext cx="1584176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0B6D1E-61E2-4130-9F11-6DF33324D473}"/>
              </a:ext>
            </a:extLst>
          </p:cNvPr>
          <p:cNvSpPr txBox="1"/>
          <p:nvPr/>
        </p:nvSpPr>
        <p:spPr>
          <a:xfrm>
            <a:off x="5266978" y="3852811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db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2B305F-CC73-4528-AACF-1C87C2D4F43F}"/>
              </a:ext>
            </a:extLst>
          </p:cNvPr>
          <p:cNvSpPr txBox="1"/>
          <p:nvPr/>
        </p:nvSpPr>
        <p:spPr>
          <a:xfrm>
            <a:off x="2441848" y="2530942"/>
            <a:ext cx="1296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mynode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225536-4D2D-4DE6-914F-0117943C9F78}"/>
              </a:ext>
            </a:extLst>
          </p:cNvPr>
          <p:cNvSpPr txBox="1"/>
          <p:nvPr/>
        </p:nvSpPr>
        <p:spPr>
          <a:xfrm>
            <a:off x="4848597" y="253094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mymongo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1B4285-8390-4820-A695-20C5461534F5}"/>
              </a:ext>
            </a:extLst>
          </p:cNvPr>
          <p:cNvSpPr/>
          <p:nvPr/>
        </p:nvSpPr>
        <p:spPr>
          <a:xfrm>
            <a:off x="3860676" y="4026444"/>
            <a:ext cx="10801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2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Callout 10"/>
          <p:cNvSpPr/>
          <p:nvPr/>
        </p:nvSpPr>
        <p:spPr>
          <a:xfrm flipH="1">
            <a:off x="755576" y="1268760"/>
            <a:ext cx="3384376" cy="115212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Concerns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76872"/>
            <a:ext cx="6172200" cy="3476625"/>
          </a:xfrm>
        </p:spPr>
      </p:pic>
      <p:sp>
        <p:nvSpPr>
          <p:cNvPr id="6" name="TextBox 5"/>
          <p:cNvSpPr txBox="1"/>
          <p:nvPr/>
        </p:nvSpPr>
        <p:spPr>
          <a:xfrm>
            <a:off x="22693" y="414908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Developer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24328" y="4365104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Tester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5220072" y="1196752"/>
            <a:ext cx="3491880" cy="115212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15616" y="1412776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 works fine on my machine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4128" y="1556792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There is a Bug</a:t>
            </a:r>
          </a:p>
        </p:txBody>
      </p:sp>
    </p:spTree>
    <p:extLst>
      <p:ext uri="{BB962C8B-B14F-4D97-AF65-F5344CB8AC3E}">
        <p14:creationId xmlns:p14="http://schemas.microsoft.com/office/powerpoint/2010/main" val="193721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What developers/tester care about :</a:t>
            </a:r>
          </a:p>
          <a:p>
            <a:r>
              <a:rPr lang="en-US" sz="2800" dirty="0"/>
              <a:t>Portable runtime environment</a:t>
            </a:r>
          </a:p>
          <a:p>
            <a:r>
              <a:rPr lang="en-US" sz="2800" dirty="0"/>
              <a:t>Missing dependencies, packages</a:t>
            </a:r>
          </a:p>
          <a:p>
            <a:r>
              <a:rPr lang="en-US" sz="2800" dirty="0"/>
              <a:t>Run tests faster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What sys-admins care about:</a:t>
            </a:r>
          </a:p>
          <a:p>
            <a:r>
              <a:rPr lang="en-US" sz="2800" dirty="0"/>
              <a:t>Cost &amp; performance</a:t>
            </a:r>
          </a:p>
          <a:p>
            <a:r>
              <a:rPr lang="en-US" sz="2800" dirty="0"/>
              <a:t>Efficient, consistent &amp; repeatable</a:t>
            </a:r>
          </a:p>
          <a:p>
            <a:r>
              <a:rPr lang="en-US" sz="2800" dirty="0"/>
              <a:t>Speed, reliability of CD &amp; CI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658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                          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8428"/>
            <a:ext cx="8507288" cy="4987739"/>
          </a:xfrm>
        </p:spPr>
        <p:txBody>
          <a:bodyPr>
            <a:normAutofit/>
          </a:bodyPr>
          <a:lstStyle/>
          <a:p>
            <a:r>
              <a:rPr lang="en-US" sz="2800" dirty="0"/>
              <a:t>Docker is a platform for developing, shipping &amp; running applications using an open-source container based technology </a:t>
            </a:r>
          </a:p>
          <a:p>
            <a:r>
              <a:rPr lang="en-US" sz="2800" dirty="0"/>
              <a:t>OS level virtualization</a:t>
            </a:r>
          </a:p>
          <a:p>
            <a:r>
              <a:rPr lang="en-US" sz="2800" dirty="0"/>
              <a:t>Run everywhere – physical or virtual or cloud</a:t>
            </a:r>
          </a:p>
          <a:p>
            <a:r>
              <a:rPr lang="en-US" sz="2800" dirty="0"/>
              <a:t>Run anything – if it can run on host, it can run in the container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0683"/>
            <a:ext cx="3255797" cy="110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7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Why 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8428"/>
            <a:ext cx="8507288" cy="4987739"/>
          </a:xfrm>
        </p:spPr>
        <p:txBody>
          <a:bodyPr>
            <a:normAutofit/>
          </a:bodyPr>
          <a:lstStyle/>
          <a:p>
            <a:r>
              <a:rPr lang="en-US" sz="2800" dirty="0"/>
              <a:t>Scalable - lightweight </a:t>
            </a:r>
          </a:p>
          <a:p>
            <a:r>
              <a:rPr lang="en-US" sz="2800" dirty="0"/>
              <a:t>Portable – </a:t>
            </a:r>
            <a:r>
              <a:rPr lang="en-US" sz="2800" dirty="0" err="1"/>
              <a:t>Docker’d</a:t>
            </a:r>
            <a:r>
              <a:rPr lang="en-US" sz="2800" dirty="0"/>
              <a:t> Apps can run anywhere</a:t>
            </a:r>
          </a:p>
          <a:p>
            <a:r>
              <a:rPr lang="en-US" sz="2800" dirty="0"/>
              <a:t>Build any app in any language using any stack</a:t>
            </a:r>
          </a:p>
          <a:p>
            <a:r>
              <a:rPr lang="en-US" sz="2800" dirty="0"/>
              <a:t>You don't have to pre-allocate any RAM</a:t>
            </a:r>
          </a:p>
          <a:p>
            <a:r>
              <a:rPr lang="en-US" sz="2800" dirty="0"/>
              <a:t>Docker ensures your applications and resources are isolated and segregated</a:t>
            </a:r>
          </a:p>
          <a:p>
            <a:r>
              <a:rPr lang="en-US" sz="2800" dirty="0"/>
              <a:t>Environment Standardization and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399451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Virtualization vs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33" y="980647"/>
            <a:ext cx="767715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934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94A26FEC75CF45A36A8EC6C5B99700" ma:contentTypeVersion="2" ma:contentTypeDescription="Create a new document." ma:contentTypeScope="" ma:versionID="bd0dc95d5decd9d0ae9533645b6618c2">
  <xsd:schema xmlns:xsd="http://www.w3.org/2001/XMLSchema" xmlns:xs="http://www.w3.org/2001/XMLSchema" xmlns:p="http://schemas.microsoft.com/office/2006/metadata/properties" xmlns:ns2="79e8e7f5-5e94-4114-a6f7-2ab8131c684a" targetNamespace="http://schemas.microsoft.com/office/2006/metadata/properties" ma:root="true" ma:fieldsID="7ab95e87e3b2dadebc309feee7ac31d2" ns2:_="">
    <xsd:import namespace="79e8e7f5-5e94-4114-a6f7-2ab8131c68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e8e7f5-5e94-4114-a6f7-2ab8131c68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F6EC8B-76D6-47EA-BAA2-0BA401013E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e8e7f5-5e94-4114-a6f7-2ab8131c68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84E1AC4-B474-4E63-BC64-9BB326C112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8A0CB12-0513-467E-B0E3-EAB8FD46EA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3045</Words>
  <Application>Microsoft Office PowerPoint</Application>
  <PresentationFormat>On-screen Show (4:3)</PresentationFormat>
  <Paragraphs>493</Paragraphs>
  <Slides>42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Wingdings</vt:lpstr>
      <vt:lpstr>Office Theme</vt:lpstr>
      <vt:lpstr>Packager Shell Object</vt:lpstr>
      <vt:lpstr>PowerPoint Presentation</vt:lpstr>
      <vt:lpstr>Monolith application</vt:lpstr>
      <vt:lpstr>PowerPoint Presentation</vt:lpstr>
      <vt:lpstr>User Concerns</vt:lpstr>
      <vt:lpstr>User Concerns</vt:lpstr>
      <vt:lpstr>User Concerns</vt:lpstr>
      <vt:lpstr>What is                            ?</vt:lpstr>
      <vt:lpstr>Why Docker</vt:lpstr>
      <vt:lpstr>Virtualization vs Containers</vt:lpstr>
      <vt:lpstr>Docker images</vt:lpstr>
      <vt:lpstr>Docker components</vt:lpstr>
      <vt:lpstr>Docker system</vt:lpstr>
      <vt:lpstr>Microservice Architecture </vt:lpstr>
      <vt:lpstr>Microservice solution using Docker</vt:lpstr>
      <vt:lpstr>Installing Docker CE (Community Edition)</vt:lpstr>
      <vt:lpstr>Installing Docker CE on office VM</vt:lpstr>
      <vt:lpstr>Installing Docker CE on office VM continued…..</vt:lpstr>
      <vt:lpstr>First steps with Docker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Building Images Interactively</vt:lpstr>
      <vt:lpstr>Dockerfile instructions</vt:lpstr>
      <vt:lpstr>Building Docker Images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httpd application</vt:lpstr>
      <vt:lpstr>Sample node js application</vt:lpstr>
      <vt:lpstr>PowerPoint Presentation</vt:lpstr>
      <vt:lpstr>Deploying a registry server</vt:lpstr>
      <vt:lpstr>PowerPoint Presentation</vt:lpstr>
      <vt:lpstr>What is Docker Compose ?</vt:lpstr>
      <vt:lpstr>PowerPoint Presentation</vt:lpstr>
      <vt:lpstr>PowerPoint Presentation</vt:lpstr>
      <vt:lpstr>PowerPoint Presentation</vt:lpstr>
      <vt:lpstr>PowerPoint Presentation</vt:lpstr>
      <vt:lpstr>Docker-compose Sample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2020-11-19T04:16:01Z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0x010100F094A26FEC75CF45A36A8EC6C5B99700</vt:lpwstr>
  </property>
</Properties>
</file>