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ED0D1"/>
          </a:solidFill>
        </a:fill>
      </a:tcStyle>
    </a:wholeTbl>
    <a:band2H>
      <a:tcTxStyle b="def" i="def"/>
      <a:tcStyle>
        <a:tcBdr/>
        <a:fill>
          <a:solidFill>
            <a:srgbClr val="E8E9E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0D1"/>
          </a:solidFill>
        </a:fill>
      </a:tcStyle>
    </a:wholeTbl>
    <a:band2H>
      <a:tcTxStyle b="def" i="def"/>
      <a:tcStyle>
        <a:tcBdr/>
        <a:fill>
          <a:solidFill>
            <a:srgbClr val="E8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CC"/>
          </a:solidFill>
        </a:fill>
      </a:tcStyle>
    </a:wholeTbl>
    <a:band2H>
      <a:tcTxStyle b="def" i="def"/>
      <a:tcStyle>
        <a:tcBdr/>
        <a:fill>
          <a:solidFill>
            <a:srgbClr val="E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F0E2"/>
          </a:solidFill>
        </a:fill>
      </a:tcStyle>
    </a:wholeTbl>
    <a:band2H>
      <a:tcTxStyle b="def" i="def"/>
      <a:tcStyle>
        <a:tcBdr/>
        <a:fill>
          <a:solidFill>
            <a:srgbClr val="F3F7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1600200" y="2492375"/>
            <a:ext cx="6762750" cy="1470025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600200" y="3966881"/>
            <a:ext cx="6762751" cy="175260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1pPr>
            <a:lvl2pPr marL="0" indent="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2pPr>
            <a:lvl3pPr marL="0" indent="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3pPr>
            <a:lvl4pPr marL="0" indent="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4pPr>
            <a:lvl5pPr marL="0" indent="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Footer Placeholder 4"/>
          <p:cNvSpPr txBox="1"/>
          <p:nvPr/>
        </p:nvSpPr>
        <p:spPr>
          <a:xfrm>
            <a:off x="3276598" y="6296341"/>
            <a:ext cx="263898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 defTabSz="914400">
              <a:defRPr sz="1200">
                <a:solidFill>
                  <a:srgbClr val="3C3D40"/>
                </a:solidFill>
              </a:defRPr>
            </a:lvl1pPr>
          </a:lstStyle>
          <a:p>
            <a:pPr/>
            <a:r>
              <a:t>In Time Tec – Company Confidential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3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le Text"/>
          <p:cNvSpPr txBox="1"/>
          <p:nvPr>
            <p:ph type="title"/>
          </p:nvPr>
        </p:nvSpPr>
        <p:spPr>
          <a:xfrm>
            <a:off x="779464" y="590550"/>
            <a:ext cx="3657602" cy="116205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half" idx="1"/>
          </p:nvPr>
        </p:nvSpPr>
        <p:spPr>
          <a:xfrm>
            <a:off x="4693022" y="739586"/>
            <a:ext cx="3657602" cy="530878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7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Text Placeholder 3"/>
          <p:cNvSpPr/>
          <p:nvPr>
            <p:ph type="body" sz="half" idx="21"/>
          </p:nvPr>
        </p:nvSpPr>
        <p:spPr>
          <a:xfrm>
            <a:off x="779463" y="1816100"/>
            <a:ext cx="3657603" cy="38227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4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/>
          <p:nvPr>
            <p:ph type="title"/>
          </p:nvPr>
        </p:nvSpPr>
        <p:spPr>
          <a:xfrm>
            <a:off x="3886200" y="533400"/>
            <a:ext cx="4476750" cy="12525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3886124" y="1828800"/>
            <a:ext cx="4474539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0">
              <a:buSzTx/>
              <a:buNone/>
              <a:defRPr sz="1800"/>
            </a:lvl2pPr>
            <a:lvl3pPr marL="0" indent="0">
              <a:buSzTx/>
              <a:buNone/>
              <a:defRPr sz="1800"/>
            </a:lvl3pPr>
            <a:lvl4pPr marL="0" indent="0">
              <a:buSzTx/>
              <a:buNone/>
              <a:defRPr sz="1800"/>
            </a:lvl4pPr>
            <a:lvl5pPr marL="0" indent="0"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2"/>
          <p:cNvSpPr/>
          <p:nvPr>
            <p:ph type="pic" sz="half" idx="21"/>
          </p:nvPr>
        </p:nvSpPr>
        <p:spPr>
          <a:xfrm flipH="1">
            <a:off x="188252" y="179290"/>
            <a:ext cx="3281089" cy="648310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itle Text"/>
          <p:cNvSpPr txBox="1"/>
          <p:nvPr>
            <p:ph type="title"/>
          </p:nvPr>
        </p:nvSpPr>
        <p:spPr>
          <a:xfrm>
            <a:off x="4710953" y="533400"/>
            <a:ext cx="3657602" cy="12525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64" name="Picture Placeholder 2"/>
          <p:cNvSpPr/>
          <p:nvPr>
            <p:ph type="pic" sz="half" idx="21"/>
          </p:nvPr>
        </p:nvSpPr>
        <p:spPr>
          <a:xfrm flipH="1">
            <a:off x="596153" y="1600199"/>
            <a:ext cx="3657602" cy="3657604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Body Level One…"/>
          <p:cNvSpPr txBox="1"/>
          <p:nvPr>
            <p:ph type="body" sz="half" idx="1"/>
          </p:nvPr>
        </p:nvSpPr>
        <p:spPr>
          <a:xfrm>
            <a:off x="4710412" y="1828800"/>
            <a:ext cx="3657602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0">
              <a:buSzTx/>
              <a:buNone/>
              <a:defRPr sz="1800"/>
            </a:lvl2pPr>
            <a:lvl3pPr marL="0" indent="0">
              <a:buSzTx/>
              <a:buNone/>
              <a:defRPr sz="1800"/>
            </a:lvl3pPr>
            <a:lvl4pPr marL="0" indent="0">
              <a:buSzTx/>
              <a:buNone/>
              <a:defRPr sz="1800"/>
            </a:lvl4pPr>
            <a:lvl5pPr marL="0" indent="0"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7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Text"/>
          <p:cNvSpPr txBox="1"/>
          <p:nvPr>
            <p:ph type="title"/>
          </p:nvPr>
        </p:nvSpPr>
        <p:spPr>
          <a:xfrm>
            <a:off x="808037" y="3778624"/>
            <a:ext cx="7560517" cy="11026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7" name="Picture Placeholder 2"/>
          <p:cNvSpPr/>
          <p:nvPr>
            <p:ph type="pic" sz="half" idx="21"/>
          </p:nvPr>
        </p:nvSpPr>
        <p:spPr>
          <a:xfrm flipH="1">
            <a:off x="871584" y="761998"/>
            <a:ext cx="7427726" cy="2989734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808034" y="4827492"/>
            <a:ext cx="7559979" cy="1220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1800"/>
            </a:lvl1pPr>
            <a:lvl2pPr marL="0" indent="0">
              <a:spcBef>
                <a:spcPts val="600"/>
              </a:spcBef>
              <a:buSzTx/>
              <a:buNone/>
              <a:defRPr sz="1800"/>
            </a:lvl2pPr>
            <a:lvl3pPr marL="0" indent="0">
              <a:spcBef>
                <a:spcPts val="600"/>
              </a:spcBef>
              <a:buSzTx/>
              <a:buNone/>
              <a:defRPr sz="1800"/>
            </a:lvl3pPr>
            <a:lvl4pPr marL="0" indent="0">
              <a:spcBef>
                <a:spcPts val="600"/>
              </a:spcBef>
              <a:buSzTx/>
              <a:buNone/>
              <a:defRPr sz="1800"/>
            </a:lvl4pPr>
            <a:lvl5pPr marL="0" indent="0">
              <a:spcBef>
                <a:spcPts val="600"/>
              </a:spcBef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3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/>
          <p:nvPr>
            <p:ph type="title"/>
          </p:nvPr>
        </p:nvSpPr>
        <p:spPr>
          <a:xfrm>
            <a:off x="779462" y="2591360"/>
            <a:ext cx="7583489" cy="1362077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79462" y="3950353"/>
            <a:ext cx="7583489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1pPr>
            <a:lvl2pPr marL="0" indent="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2pPr>
            <a:lvl3pPr marL="0" indent="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3pPr>
            <a:lvl4pPr marL="0" indent="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4pPr>
            <a:lvl5pPr marL="0" indent="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4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779462" y="1828800"/>
            <a:ext cx="3657602" cy="42195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7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779462" y="1438835"/>
            <a:ext cx="3657602" cy="78983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1pPr>
            <a:lvl2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2pPr>
            <a:lvl3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3pPr>
            <a:lvl4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4pPr>
            <a:lvl5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/>
          <p:nvPr>
            <p:ph type="body" sz="quarter" idx="21"/>
          </p:nvPr>
        </p:nvSpPr>
        <p:spPr>
          <a:xfrm>
            <a:off x="4705350" y="1438835"/>
            <a:ext cx="3657600" cy="78983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6" name="Straight Connector 11"/>
          <p:cNvSpPr/>
          <p:nvPr/>
        </p:nvSpPr>
        <p:spPr>
          <a:xfrm>
            <a:off x="874057" y="2286000"/>
            <a:ext cx="3563005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traight Connector 12"/>
          <p:cNvSpPr/>
          <p:nvPr/>
        </p:nvSpPr>
        <p:spPr>
          <a:xfrm>
            <a:off x="4815839" y="2285999"/>
            <a:ext cx="3566161" cy="159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traight Connector 14"/>
          <p:cNvSpPr/>
          <p:nvPr/>
        </p:nvSpPr>
        <p:spPr>
          <a:xfrm>
            <a:off x="874057" y="2286000"/>
            <a:ext cx="3563005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Straight Connector 15"/>
          <p:cNvSpPr/>
          <p:nvPr/>
        </p:nvSpPr>
        <p:spPr>
          <a:xfrm>
            <a:off x="4815839" y="2285999"/>
            <a:ext cx="3566161" cy="159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7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779462" y="1828800"/>
            <a:ext cx="7585076" cy="20574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7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9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710953" y="1828800"/>
            <a:ext cx="3657602" cy="20574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7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0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779462" y="1828800"/>
            <a:ext cx="3657602" cy="20574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7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6" cy="61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779462" y="381000"/>
            <a:ext cx="7583489" cy="104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779462" y="1828800"/>
            <a:ext cx="7583489" cy="4208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33491" y="267578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3C3D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282575" marR="0" indent="-28257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1pPr>
      <a:lvl2pPr marL="607376" marR="0" indent="-324802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2pPr>
      <a:lvl3pPr marL="923219" marR="0" indent="-34536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3pPr>
      <a:lvl4pPr marL="1205794" marR="0" indent="-34536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4pPr>
      <a:lvl5pPr marL="1488369" marR="0" indent="-34536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5pPr>
      <a:lvl6pPr marL="2537460" marR="0" indent="-25146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6pPr>
      <a:lvl7pPr marL="2994660" marR="0" indent="-25146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7pPr>
      <a:lvl8pPr marL="3451859" marR="0" indent="-25145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8pPr>
      <a:lvl9pPr marL="3909059" marR="0" indent="-25145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3C3D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ctrTitle"/>
          </p:nvPr>
        </p:nvSpPr>
        <p:spPr>
          <a:xfrm>
            <a:off x="1600199" y="2492375"/>
            <a:ext cx="6762751" cy="1470025"/>
          </a:xfrm>
          <a:prstGeom prst="rect">
            <a:avLst/>
          </a:prstGeom>
        </p:spPr>
        <p:txBody>
          <a:bodyPr/>
          <a:lstStyle/>
          <a:p>
            <a:pPr/>
            <a:r>
              <a:t>L&amp;C 2021 Batch 1 Graduation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38"/>
          <p:cNvGrpSpPr/>
          <p:nvPr/>
        </p:nvGrpSpPr>
        <p:grpSpPr>
          <a:xfrm>
            <a:off x="6599154" y="2935004"/>
            <a:ext cx="1887499" cy="1144436"/>
            <a:chOff x="-1" y="0"/>
            <a:chExt cx="1887497" cy="1144434"/>
          </a:xfrm>
        </p:grpSpPr>
        <p:grpSp>
          <p:nvGrpSpPr>
            <p:cNvPr id="192" name="Rectangle 41"/>
            <p:cNvGrpSpPr/>
            <p:nvPr/>
          </p:nvGrpSpPr>
          <p:grpSpPr>
            <a:xfrm>
              <a:off x="-2" y="0"/>
              <a:ext cx="1887499" cy="1144435"/>
              <a:chOff x="0" y="0"/>
              <a:chExt cx="1887497" cy="1144434"/>
            </a:xfrm>
          </p:grpSpPr>
          <p:sp>
            <p:nvSpPr>
              <p:cNvPr id="190" name="Rectangle"/>
              <p:cNvSpPr/>
              <p:nvPr/>
            </p:nvSpPr>
            <p:spPr>
              <a:xfrm>
                <a:off x="-1" y="0"/>
                <a:ext cx="1887499" cy="1144435"/>
              </a:xfrm>
              <a:prstGeom prst="rect">
                <a:avLst/>
              </a:prstGeom>
              <a:gradFill flip="none" rotWithShape="1">
                <a:gsLst>
                  <a:gs pos="0">
                    <a:srgbClr val="354349"/>
                  </a:gs>
                  <a:gs pos="80000">
                    <a:srgbClr val="465860"/>
                  </a:gs>
                  <a:gs pos="100000">
                    <a:srgbClr val="475C64"/>
                  </a:gs>
                </a:gsLst>
                <a:lin ang="16200000" scaled="0"/>
              </a:gradFill>
              <a:ln w="9525" cap="flat">
                <a:solidFill>
                  <a:srgbClr val="49585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/>
              </a:p>
            </p:txBody>
          </p:sp>
          <p:sp>
            <p:nvSpPr>
              <p:cNvPr id="191" name="Node 2"/>
              <p:cNvSpPr txBox="1"/>
              <p:nvPr/>
            </p:nvSpPr>
            <p:spPr>
              <a:xfrm>
                <a:off x="-1" y="0"/>
                <a:ext cx="1887499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/>
              </a:lstStyle>
              <a:p>
                <a:pPr/>
                <a:r>
                  <a:t>Node 2</a:t>
                </a:r>
              </a:p>
            </p:txBody>
          </p:sp>
        </p:grpSp>
        <p:grpSp>
          <p:nvGrpSpPr>
            <p:cNvPr id="195" name="Rounded Rectangle 42"/>
            <p:cNvGrpSpPr/>
            <p:nvPr/>
          </p:nvGrpSpPr>
          <p:grpSpPr>
            <a:xfrm>
              <a:off x="170478" y="361821"/>
              <a:ext cx="1466621" cy="624839"/>
              <a:chOff x="0" y="0"/>
              <a:chExt cx="1466620" cy="624838"/>
            </a:xfrm>
          </p:grpSpPr>
          <p:sp>
            <p:nvSpPr>
              <p:cNvPr id="193" name="Rounded Rectangle"/>
              <p:cNvSpPr/>
              <p:nvPr/>
            </p:nvSpPr>
            <p:spPr>
              <a:xfrm>
                <a:off x="-1" y="77216"/>
                <a:ext cx="1466622" cy="47041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7E371E"/>
                  </a:gs>
                  <a:gs pos="80000">
                    <a:srgbClr val="A54828"/>
                  </a:gs>
                  <a:gs pos="100000">
                    <a:srgbClr val="A94825"/>
                  </a:gs>
                </a:gsLst>
                <a:lin ang="16200000" scaled="0"/>
              </a:gradFill>
              <a:ln w="9525" cap="flat">
                <a:solidFill>
                  <a:srgbClr val="9B4F3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4" name="Task Executor"/>
              <p:cNvSpPr txBox="1"/>
              <p:nvPr/>
            </p:nvSpPr>
            <p:spPr>
              <a:xfrm>
                <a:off x="22961" y="0"/>
                <a:ext cx="1420697" cy="624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pPr/>
                <a:r>
                  <a:t>Task Executor</a:t>
                </a:r>
              </a:p>
            </p:txBody>
          </p:sp>
        </p:grpSp>
      </p:grpSp>
      <p:grpSp>
        <p:nvGrpSpPr>
          <p:cNvPr id="203" name="Group 35"/>
          <p:cNvGrpSpPr/>
          <p:nvPr/>
        </p:nvGrpSpPr>
        <p:grpSpPr>
          <a:xfrm>
            <a:off x="6599154" y="1119777"/>
            <a:ext cx="1887499" cy="1144435"/>
            <a:chOff x="-1" y="0"/>
            <a:chExt cx="1887497" cy="1144434"/>
          </a:xfrm>
        </p:grpSpPr>
        <p:grpSp>
          <p:nvGrpSpPr>
            <p:cNvPr id="199" name="Rectangle 5"/>
            <p:cNvGrpSpPr/>
            <p:nvPr/>
          </p:nvGrpSpPr>
          <p:grpSpPr>
            <a:xfrm>
              <a:off x="-2" y="0"/>
              <a:ext cx="1887499" cy="1144435"/>
              <a:chOff x="0" y="0"/>
              <a:chExt cx="1887497" cy="1144434"/>
            </a:xfrm>
          </p:grpSpPr>
          <p:sp>
            <p:nvSpPr>
              <p:cNvPr id="197" name="Rectangle"/>
              <p:cNvSpPr/>
              <p:nvPr/>
            </p:nvSpPr>
            <p:spPr>
              <a:xfrm>
                <a:off x="-1" y="0"/>
                <a:ext cx="1887499" cy="1144435"/>
              </a:xfrm>
              <a:prstGeom prst="rect">
                <a:avLst/>
              </a:prstGeom>
              <a:gradFill flip="none" rotWithShape="1">
                <a:gsLst>
                  <a:gs pos="0">
                    <a:srgbClr val="354349"/>
                  </a:gs>
                  <a:gs pos="80000">
                    <a:srgbClr val="465860"/>
                  </a:gs>
                  <a:gs pos="100000">
                    <a:srgbClr val="475C64"/>
                  </a:gs>
                </a:gsLst>
                <a:lin ang="16200000" scaled="0"/>
              </a:gradFill>
              <a:ln w="9525" cap="flat">
                <a:solidFill>
                  <a:srgbClr val="49585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/>
              </a:p>
            </p:txBody>
          </p:sp>
          <p:sp>
            <p:nvSpPr>
              <p:cNvPr id="198" name="Node 1"/>
              <p:cNvSpPr txBox="1"/>
              <p:nvPr/>
            </p:nvSpPr>
            <p:spPr>
              <a:xfrm>
                <a:off x="-1" y="0"/>
                <a:ext cx="1887499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/>
              </a:lstStyle>
              <a:p>
                <a:pPr/>
                <a:r>
                  <a:t>Node 1</a:t>
                </a:r>
              </a:p>
            </p:txBody>
          </p:sp>
        </p:grpSp>
        <p:grpSp>
          <p:nvGrpSpPr>
            <p:cNvPr id="202" name="Rounded Rectangle 34"/>
            <p:cNvGrpSpPr/>
            <p:nvPr/>
          </p:nvGrpSpPr>
          <p:grpSpPr>
            <a:xfrm>
              <a:off x="170478" y="361821"/>
              <a:ext cx="1466621" cy="624839"/>
              <a:chOff x="0" y="0"/>
              <a:chExt cx="1466620" cy="624838"/>
            </a:xfrm>
          </p:grpSpPr>
          <p:sp>
            <p:nvSpPr>
              <p:cNvPr id="200" name="Rounded Rectangle"/>
              <p:cNvSpPr/>
              <p:nvPr/>
            </p:nvSpPr>
            <p:spPr>
              <a:xfrm>
                <a:off x="-1" y="77216"/>
                <a:ext cx="1466622" cy="47041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7E371E"/>
                  </a:gs>
                  <a:gs pos="80000">
                    <a:srgbClr val="A54828"/>
                  </a:gs>
                  <a:gs pos="100000">
                    <a:srgbClr val="A94825"/>
                  </a:gs>
                </a:gsLst>
                <a:lin ang="16200000" scaled="0"/>
              </a:gradFill>
              <a:ln w="9525" cap="flat">
                <a:solidFill>
                  <a:srgbClr val="9B4F3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1" name="Task Executor"/>
              <p:cNvSpPr txBox="1"/>
              <p:nvPr/>
            </p:nvSpPr>
            <p:spPr>
              <a:xfrm>
                <a:off x="22961" y="0"/>
                <a:ext cx="1420697" cy="624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pPr/>
                <a:r>
                  <a:t>Task Executor</a:t>
                </a:r>
              </a:p>
            </p:txBody>
          </p:sp>
        </p:grpSp>
      </p:grpSp>
      <p:sp>
        <p:nvSpPr>
          <p:cNvPr id="204" name="Title 1"/>
          <p:cNvSpPr txBox="1"/>
          <p:nvPr>
            <p:ph type="title"/>
          </p:nvPr>
        </p:nvSpPr>
        <p:spPr>
          <a:xfrm>
            <a:off x="779463" y="119117"/>
            <a:ext cx="7583486" cy="685866"/>
          </a:xfrm>
          <a:prstGeom prst="rect">
            <a:avLst/>
          </a:prstGeom>
        </p:spPr>
        <p:txBody>
          <a:bodyPr/>
          <a:lstStyle/>
          <a:p>
            <a:pPr/>
            <a:r>
              <a:t>Task Distribution System</a:t>
            </a:r>
          </a:p>
        </p:txBody>
      </p:sp>
      <p:grpSp>
        <p:nvGrpSpPr>
          <p:cNvPr id="207" name="Rectangle 3"/>
          <p:cNvGrpSpPr/>
          <p:nvPr/>
        </p:nvGrpSpPr>
        <p:grpSpPr>
          <a:xfrm>
            <a:off x="2546156" y="2043595"/>
            <a:ext cx="3312598" cy="1077419"/>
            <a:chOff x="0" y="0"/>
            <a:chExt cx="3312597" cy="1077418"/>
          </a:xfrm>
        </p:grpSpPr>
        <p:sp>
          <p:nvSpPr>
            <p:cNvPr id="205" name="Rectangle"/>
            <p:cNvSpPr/>
            <p:nvPr/>
          </p:nvSpPr>
          <p:spPr>
            <a:xfrm>
              <a:off x="-1" y="-1"/>
              <a:ext cx="3312598" cy="1077420"/>
            </a:xfrm>
            <a:prstGeom prst="rect">
              <a:avLst/>
            </a:prstGeom>
            <a:gradFill flip="none" rotWithShape="1">
              <a:gsLst>
                <a:gs pos="0">
                  <a:srgbClr val="354349"/>
                </a:gs>
                <a:gs pos="80000">
                  <a:srgbClr val="465860"/>
                </a:gs>
                <a:gs pos="100000">
                  <a:srgbClr val="475C64"/>
                </a:gs>
              </a:gsLst>
              <a:lin ang="16200000" scaled="0"/>
            </a:gradFill>
            <a:ln w="9525" cap="flat">
              <a:solidFill>
                <a:srgbClr val="49585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/>
            </a:p>
          </p:txBody>
        </p:sp>
        <p:sp>
          <p:nvSpPr>
            <p:cNvPr id="206" name="Task Coordinator"/>
            <p:cNvSpPr txBox="1"/>
            <p:nvPr/>
          </p:nvSpPr>
          <p:spPr>
            <a:xfrm>
              <a:off x="-1" y="0"/>
              <a:ext cx="331259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/>
            </a:lstStyle>
            <a:p>
              <a:pPr/>
              <a:r>
                <a:t>Task Coordinator</a:t>
              </a:r>
            </a:p>
          </p:txBody>
        </p:sp>
      </p:grpSp>
      <p:grpSp>
        <p:nvGrpSpPr>
          <p:cNvPr id="210" name="Rounded Rectangle 4"/>
          <p:cNvGrpSpPr/>
          <p:nvPr/>
        </p:nvGrpSpPr>
        <p:grpSpPr>
          <a:xfrm>
            <a:off x="628408" y="914521"/>
            <a:ext cx="1061436" cy="2948798"/>
            <a:chOff x="0" y="0"/>
            <a:chExt cx="1061435" cy="2948797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1061436" cy="294879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54349"/>
                </a:gs>
                <a:gs pos="80000">
                  <a:srgbClr val="465860"/>
                </a:gs>
                <a:gs pos="100000">
                  <a:srgbClr val="475C64"/>
                </a:gs>
              </a:gsLst>
              <a:lin ang="16200000" scaled="0"/>
            </a:gradFill>
            <a:ln w="9525" cap="flat">
              <a:solidFill>
                <a:srgbClr val="49585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/>
            </a:p>
          </p:txBody>
        </p:sp>
        <p:sp>
          <p:nvSpPr>
            <p:cNvPr id="209" name="Client Machine…"/>
            <p:cNvSpPr txBox="1"/>
            <p:nvPr/>
          </p:nvSpPr>
          <p:spPr>
            <a:xfrm>
              <a:off x="51814" y="51813"/>
              <a:ext cx="957806" cy="2244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/>
              <a:r>
                <a:t>Client Machine</a:t>
              </a:r>
            </a:p>
            <a:p>
              <a:pPr algn="ctr"/>
            </a:p>
            <a:p>
              <a:pPr algn="ctr"/>
              <a:r>
                <a:t>TASK 1</a:t>
              </a:r>
            </a:p>
            <a:p>
              <a:pPr algn="ctr"/>
              <a:r>
                <a:t>TASK 2</a:t>
              </a:r>
            </a:p>
            <a:p>
              <a:pPr algn="ctr"/>
              <a:r>
                <a:t>TASK 3</a:t>
              </a:r>
            </a:p>
            <a:p>
              <a:pPr algn="ctr"/>
              <a:r>
                <a:t>TASK 4</a:t>
              </a:r>
            </a:p>
            <a:p>
              <a:pPr algn="ctr"/>
              <a:r>
                <a:t>TASK 5</a:t>
              </a:r>
            </a:p>
            <a:p>
              <a:pPr algn="ctr"/>
              <a:r>
                <a:t>TASK 6</a:t>
              </a:r>
            </a:p>
          </p:txBody>
        </p:sp>
      </p:grpSp>
      <p:sp>
        <p:nvSpPr>
          <p:cNvPr id="211" name="Straight Arrow Connector 9"/>
          <p:cNvSpPr/>
          <p:nvPr/>
        </p:nvSpPr>
        <p:spPr>
          <a:xfrm>
            <a:off x="1811492" y="2557535"/>
            <a:ext cx="729904" cy="7562"/>
          </a:xfrm>
          <a:prstGeom prst="line">
            <a:avLst/>
          </a:prstGeom>
          <a:ln w="31750">
            <a:solidFill>
              <a:srgbClr val="55814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traight Arrow Connector 13"/>
          <p:cNvSpPr/>
          <p:nvPr/>
        </p:nvSpPr>
        <p:spPr>
          <a:xfrm>
            <a:off x="5649076" y="2937874"/>
            <a:ext cx="945320" cy="284195"/>
          </a:xfrm>
          <a:prstGeom prst="line">
            <a:avLst/>
          </a:prstGeom>
          <a:ln w="31750">
            <a:solidFill>
              <a:srgbClr val="55814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traight Arrow Connector 11"/>
          <p:cNvSpPr/>
          <p:nvPr/>
        </p:nvSpPr>
        <p:spPr>
          <a:xfrm flipV="1">
            <a:off x="5674328" y="2043595"/>
            <a:ext cx="1095310" cy="667666"/>
          </a:xfrm>
          <a:prstGeom prst="line">
            <a:avLst/>
          </a:prstGeom>
          <a:ln w="31750">
            <a:solidFill>
              <a:srgbClr val="55814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6" name="Rounded Rectangle 28"/>
          <p:cNvGrpSpPr/>
          <p:nvPr/>
        </p:nvGrpSpPr>
        <p:grpSpPr>
          <a:xfrm>
            <a:off x="2662881" y="2398839"/>
            <a:ext cx="1230769" cy="624839"/>
            <a:chOff x="0" y="0"/>
            <a:chExt cx="1230768" cy="624838"/>
          </a:xfrm>
        </p:grpSpPr>
        <p:sp>
          <p:nvSpPr>
            <p:cNvPr id="214" name="Rounded Rectangle"/>
            <p:cNvSpPr/>
            <p:nvPr/>
          </p:nvSpPr>
          <p:spPr>
            <a:xfrm>
              <a:off x="-1" y="70062"/>
              <a:ext cx="1230770" cy="48471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87A27B"/>
                </a:gs>
                <a:gs pos="80000">
                  <a:srgbClr val="B2D5A1"/>
                </a:gs>
                <a:gs pos="100000">
                  <a:srgbClr val="B2D7A1"/>
                </a:gs>
              </a:gsLst>
              <a:lin ang="16200000" scaled="0"/>
            </a:gradFill>
            <a:ln w="9525" cap="flat">
              <a:solidFill>
                <a:srgbClr val="B5D2A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15" name="Task Queue"/>
            <p:cNvSpPr txBox="1"/>
            <p:nvPr/>
          </p:nvSpPr>
          <p:spPr>
            <a:xfrm>
              <a:off x="23662" y="0"/>
              <a:ext cx="1183445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Task Queue</a:t>
              </a:r>
            </a:p>
          </p:txBody>
        </p:sp>
      </p:grpSp>
      <p:grpSp>
        <p:nvGrpSpPr>
          <p:cNvPr id="219" name="Rounded Rectangle 31"/>
          <p:cNvGrpSpPr/>
          <p:nvPr/>
        </p:nvGrpSpPr>
        <p:grpSpPr>
          <a:xfrm>
            <a:off x="4116230" y="2468902"/>
            <a:ext cx="1558100" cy="484717"/>
            <a:chOff x="0" y="0"/>
            <a:chExt cx="1558098" cy="484716"/>
          </a:xfrm>
        </p:grpSpPr>
        <p:sp>
          <p:nvSpPr>
            <p:cNvPr id="217" name="Rounded Rectangle"/>
            <p:cNvSpPr/>
            <p:nvPr/>
          </p:nvSpPr>
          <p:spPr>
            <a:xfrm>
              <a:off x="0" y="-1"/>
              <a:ext cx="1558100" cy="48471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87A27B"/>
                </a:gs>
                <a:gs pos="80000">
                  <a:srgbClr val="B2D5A1"/>
                </a:gs>
                <a:gs pos="100000">
                  <a:srgbClr val="B2D7A1"/>
                </a:gs>
              </a:gsLst>
              <a:lin ang="16200000" scaled="0"/>
            </a:gradFill>
            <a:ln w="9525" cap="flat">
              <a:solidFill>
                <a:srgbClr val="B5D2A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18" name="Distributor"/>
            <p:cNvSpPr txBox="1"/>
            <p:nvPr/>
          </p:nvSpPr>
          <p:spPr>
            <a:xfrm>
              <a:off x="23661" y="63287"/>
              <a:ext cx="151077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Distributor</a:t>
              </a:r>
            </a:p>
          </p:txBody>
        </p:sp>
      </p:grpSp>
      <p:sp>
        <p:nvSpPr>
          <p:cNvPr id="220" name="Straight Arrow Connector 39"/>
          <p:cNvSpPr/>
          <p:nvPr/>
        </p:nvSpPr>
        <p:spPr>
          <a:xfrm flipV="1">
            <a:off x="3898351" y="2711259"/>
            <a:ext cx="213119" cy="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TextBox 40"/>
          <p:cNvSpPr txBox="1"/>
          <p:nvPr/>
        </p:nvSpPr>
        <p:spPr>
          <a:xfrm>
            <a:off x="357710" y="4196419"/>
            <a:ext cx="8786291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/>
            </a:pPr>
            <a:r>
              <a:t>Client Machine</a:t>
            </a:r>
            <a:r>
              <a:rPr b="0"/>
              <a:t>– A PC/ Laptop using which a user can send task for execution.</a:t>
            </a:r>
            <a:endParaRPr b="0"/>
          </a:p>
          <a:p>
            <a:pPr>
              <a:defRPr b="1"/>
            </a:pPr>
            <a:r>
              <a:t>Co-coordinator </a:t>
            </a:r>
            <a:r>
              <a:rPr b="0"/>
              <a:t>– Queues the task and distributes to available node.</a:t>
            </a:r>
            <a:endParaRPr b="0"/>
          </a:p>
          <a:p>
            <a:pPr>
              <a:defRPr b="1"/>
            </a:pPr>
            <a:r>
              <a:t>Node</a:t>
            </a:r>
            <a:r>
              <a:rPr b="0"/>
              <a:t> – A PC/Laptop or a mobile device where a task will be executed.</a:t>
            </a:r>
            <a:endParaRPr b="0"/>
          </a:p>
          <a:p>
            <a:pPr>
              <a:defRPr b="1"/>
            </a:pPr>
            <a:r>
              <a:t>Task Executor </a:t>
            </a:r>
            <a:r>
              <a:rPr b="0"/>
              <a:t>– Every node will have an agent that is responsible for execution of the tasks, will report the node status to the coordinator</a:t>
            </a:r>
            <a:endParaRPr b="0"/>
          </a:p>
          <a:p>
            <a:pPr>
              <a:defRPr b="1"/>
            </a:pPr>
            <a:r>
              <a:t>Task</a:t>
            </a:r>
            <a:r>
              <a:rPr b="0"/>
              <a:t> – is an independent unit of instructions, typically a self contained program.</a:t>
            </a:r>
            <a:endParaRPr b="0"/>
          </a:p>
          <a:p>
            <a:pPr>
              <a:defRPr b="1">
                <a:solidFill>
                  <a:srgbClr val="660066"/>
                </a:solidFill>
              </a:defRPr>
            </a:pPr>
            <a:r>
              <a:t>Communication Protocol – Communication between client machine -&gt; Coordiantor-&gt; Node should be based on TCP/IP.</a:t>
            </a:r>
          </a:p>
        </p:txBody>
      </p:sp>
      <p:grpSp>
        <p:nvGrpSpPr>
          <p:cNvPr id="224" name="Rounded Rectangle 46"/>
          <p:cNvGrpSpPr/>
          <p:nvPr/>
        </p:nvGrpSpPr>
        <p:grpSpPr>
          <a:xfrm>
            <a:off x="3195123" y="871466"/>
            <a:ext cx="1842217" cy="626474"/>
            <a:chOff x="0" y="0"/>
            <a:chExt cx="1842216" cy="626473"/>
          </a:xfrm>
        </p:grpSpPr>
        <p:sp>
          <p:nvSpPr>
            <p:cNvPr id="222" name="Rounded Rectangle"/>
            <p:cNvSpPr/>
            <p:nvPr/>
          </p:nvSpPr>
          <p:spPr>
            <a:xfrm>
              <a:off x="0" y="0"/>
              <a:ext cx="1842217" cy="6264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87A27B"/>
                </a:gs>
                <a:gs pos="80000">
                  <a:srgbClr val="B2D5A1"/>
                </a:gs>
                <a:gs pos="100000">
                  <a:srgbClr val="B2D7A1"/>
                </a:gs>
              </a:gsLst>
              <a:lin ang="16200000" scaled="0"/>
            </a:gradFill>
            <a:ln w="9525" cap="flat">
              <a:solidFill>
                <a:srgbClr val="B5D2A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23" name="Task Database"/>
            <p:cNvSpPr txBox="1"/>
            <p:nvPr/>
          </p:nvSpPr>
          <p:spPr>
            <a:xfrm>
              <a:off x="30581" y="134166"/>
              <a:ext cx="178105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Task Database</a:t>
              </a:r>
            </a:p>
          </p:txBody>
        </p:sp>
      </p:grpSp>
      <p:sp>
        <p:nvSpPr>
          <p:cNvPr id="225" name="Straight Arrow Connector 48"/>
          <p:cNvSpPr/>
          <p:nvPr/>
        </p:nvSpPr>
        <p:spPr>
          <a:xfrm flipV="1">
            <a:off x="4116230" y="2001391"/>
            <a:ext cx="2" cy="42206"/>
          </a:xfrm>
          <a:prstGeom prst="line">
            <a:avLst/>
          </a:prstGeom>
          <a:ln w="3175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TextBox 52"/>
          <p:cNvSpPr txBox="1"/>
          <p:nvPr/>
        </p:nvSpPr>
        <p:spPr>
          <a:xfrm>
            <a:off x="5947559" y="2468901"/>
            <a:ext cx="9108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TCP/IP</a:t>
            </a:r>
          </a:p>
        </p:txBody>
      </p:sp>
      <p:sp>
        <p:nvSpPr>
          <p:cNvPr id="227" name="TextBox 53"/>
          <p:cNvSpPr txBox="1"/>
          <p:nvPr/>
        </p:nvSpPr>
        <p:spPr>
          <a:xfrm>
            <a:off x="1751994" y="2653565"/>
            <a:ext cx="9108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TCP/IP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/>
          <a:p>
            <a:pPr/>
            <a:r>
              <a:t>Task Distribution Interface</a:t>
            </a:r>
          </a:p>
        </p:txBody>
      </p:sp>
      <p:sp>
        <p:nvSpPr>
          <p:cNvPr id="230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700"/>
            </a:pPr>
            <a:r>
              <a:t>C:&gt;taskmgr queue “program1.exe”</a:t>
            </a:r>
          </a:p>
          <a:p>
            <a:pPr marL="0" indent="0">
              <a:lnSpc>
                <a:spcPct val="80000"/>
              </a:lnSpc>
              <a:buSzTx/>
              <a:buNone/>
              <a:defRPr sz="1700"/>
            </a:pPr>
            <a:r>
              <a:t>queued, task ID 1</a:t>
            </a:r>
          </a:p>
          <a:p>
            <a:pPr>
              <a:lnSpc>
                <a:spcPct val="80000"/>
              </a:lnSpc>
              <a:defRPr sz="1700"/>
            </a:pPr>
            <a:r>
              <a:t>C:&gt;taskmgr query 1</a:t>
            </a:r>
          </a:p>
          <a:p>
            <a:pPr>
              <a:lnSpc>
                <a:spcPct val="80000"/>
              </a:lnSpc>
              <a:defRPr sz="1700"/>
            </a:pPr>
            <a:r>
              <a:t>Status: queued or executing or completed</a:t>
            </a:r>
          </a:p>
          <a:p>
            <a:pPr>
              <a:lnSpc>
                <a:spcPct val="80000"/>
              </a:lnSpc>
              <a:defRPr sz="1700"/>
            </a:pPr>
            <a:r>
              <a:t>C:\&gt;taskmgr result 1</a:t>
            </a:r>
          </a:p>
          <a:p>
            <a:pPr marL="0" indent="0">
              <a:lnSpc>
                <a:spcPct val="80000"/>
              </a:lnSpc>
              <a:buSzTx/>
              <a:buNone/>
              <a:defRPr sz="1700"/>
            </a:pPr>
            <a:r>
              <a:t>“Hello World 1”</a:t>
            </a:r>
          </a:p>
          <a:p>
            <a:pPr>
              <a:lnSpc>
                <a:spcPct val="80000"/>
              </a:lnSpc>
              <a:defRPr sz="1700"/>
            </a:pPr>
          </a:p>
          <a:p>
            <a:pPr>
              <a:lnSpc>
                <a:spcPct val="80000"/>
              </a:lnSpc>
              <a:defRPr sz="1700"/>
            </a:pPr>
          </a:p>
          <a:p>
            <a:pPr marL="0" indent="0">
              <a:lnSpc>
                <a:spcPct val="80000"/>
              </a:lnSpc>
              <a:buSzTx/>
              <a:buNone/>
              <a:defRPr sz="1700"/>
            </a:pPr>
            <a:r>
              <a:t>The program that is queued needs to be transferred the node where the execution needs to be performed.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/>
          <a:p>
            <a:pPr/>
            <a:r>
              <a:t>Datbase Layer problem statement</a:t>
            </a:r>
          </a:p>
        </p:txBody>
      </p:sp>
      <p:sp>
        <p:nvSpPr>
          <p:cNvPr id="233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/>
            <a:r>
              <a:t>Database layer allows us to store/retrieve/ the task and it’s parameters(Task Context).</a:t>
            </a:r>
          </a:p>
          <a:p>
            <a:pPr/>
            <a:r>
              <a:t>Database layer allows us to retrieve the task result</a:t>
            </a:r>
          </a:p>
          <a:p>
            <a:pPr/>
            <a:r>
              <a:t>Datbase layer allow us to store/retrieve the Node information(Node Context) and it’s status.</a:t>
            </a:r>
          </a:p>
          <a:p>
            <a:pPr/>
            <a:r>
              <a:t>Database layer allows us to store user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/>
          <a:p>
            <a:pPr/>
            <a:r>
              <a:t>Communication Layer</a:t>
            </a:r>
          </a:p>
        </p:txBody>
      </p:sp>
      <p:sp>
        <p:nvSpPr>
          <p:cNvPr id="236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/>
            <a:r>
              <a:t>Should allow to me send a request and a response back should be sent.</a:t>
            </a:r>
          </a:p>
          <a:p>
            <a:pPr/>
            <a:r>
              <a:t>The various request types can be following</a:t>
            </a:r>
          </a:p>
          <a:p>
            <a:pPr lvl="1" marL="577850" indent="-295275">
              <a:spcBef>
                <a:spcPts val="600"/>
              </a:spcBef>
              <a:defRPr sz="2000"/>
            </a:pPr>
            <a:r>
              <a:t>Send a task for execution</a:t>
            </a:r>
          </a:p>
          <a:p>
            <a:pPr lvl="1" marL="577850" indent="-295275">
              <a:spcBef>
                <a:spcPts val="600"/>
              </a:spcBef>
              <a:defRPr sz="2000"/>
            </a:pPr>
            <a:r>
              <a:t>Send a request for getting the result</a:t>
            </a:r>
          </a:p>
          <a:p>
            <a:pPr lvl="1" marL="577850" indent="-295275">
              <a:spcBef>
                <a:spcPts val="600"/>
              </a:spcBef>
              <a:defRPr sz="2000"/>
            </a:pPr>
            <a:r>
              <a:t>Send a request for checking the status of the node.</a:t>
            </a:r>
          </a:p>
          <a:p>
            <a:pPr/>
            <a:r>
              <a:t>Communication layer protocol should be generic so that any kind of request/response can be sent across.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0000FF"/>
      </a:hlink>
      <a:folHlink>
        <a:srgbClr val="FF00FF"/>
      </a:folHlink>
    </a:clrScheme>
    <a:fontScheme name="Revolution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Revolu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0000FF"/>
      </a:hlink>
      <a:folHlink>
        <a:srgbClr val="FF00FF"/>
      </a:folHlink>
    </a:clrScheme>
    <a:fontScheme name="Revolution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Revolu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