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3F8B36-78FD-4751-A395-95C7C7E5641D}">
  <a:tblStyle styleId="{C03F8B36-78FD-4751-A395-95C7C7E5641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7e7da499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7e7da499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7e7da499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7e7da499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7e7da499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7e7da499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7e7da499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7e7da499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7e7da499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7e7da499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7e7da499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7e7da499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7e7da499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f7e7da499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7e7da4998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7e7da499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7e7da499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7e7da499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7e7da4998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f7e7da4998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f7e7da499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f7e7da499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f7e7da499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f7e7da499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7e7da4998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7e7da4998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f7e7da499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f7e7da49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7e7da499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7e7da499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7e7da499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7e7da499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7e7da499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f7e7da499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7e7da499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7e7da499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7e7da499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7e7da499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7e7da499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7e7da499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64733" y="2748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400"/>
              <a:t>TEXT SUMMARIZATION USING LANG-CHAIN REFINEMENT</a:t>
            </a:r>
            <a:endParaRPr/>
          </a:p>
        </p:txBody>
      </p:sp>
      <p:sp>
        <p:nvSpPr>
          <p:cNvPr id="55" name="Google Shape;55;p13"/>
          <p:cNvSpPr txBox="1"/>
          <p:nvPr>
            <p:ph idx="1" type="subTitle"/>
          </p:nvPr>
        </p:nvSpPr>
        <p:spPr>
          <a:xfrm>
            <a:off x="311700" y="3092475"/>
            <a:ext cx="8520600" cy="1903200"/>
          </a:xfrm>
          <a:prstGeom prst="rect">
            <a:avLst/>
          </a:prstGeom>
        </p:spPr>
        <p:txBody>
          <a:bodyPr anchorCtr="0" anchor="t" bIns="91425" lIns="91425" spcFirstLastPara="1" rIns="91425" wrap="square" tIns="91425">
            <a:normAutofit fontScale="77500" lnSpcReduction="20000"/>
          </a:bodyPr>
          <a:lstStyle/>
          <a:p>
            <a:pPr indent="0" lvl="0" marL="0" rtl="0" algn="ctr">
              <a:lnSpc>
                <a:spcPct val="90000"/>
              </a:lnSpc>
              <a:spcBef>
                <a:spcPts val="0"/>
              </a:spcBef>
              <a:spcAft>
                <a:spcPts val="0"/>
              </a:spcAft>
              <a:buClr>
                <a:schemeClr val="dk1"/>
              </a:buClr>
              <a:buSzPct val="55000"/>
              <a:buFont typeface="Arial"/>
              <a:buNone/>
            </a:pPr>
            <a:r>
              <a:rPr lang="en" sz="2000">
                <a:solidFill>
                  <a:schemeClr val="dk1"/>
                </a:solidFill>
              </a:rPr>
              <a:t>Panel Head : Dr.B.Hariharan</a:t>
            </a:r>
            <a:endParaRPr sz="2000">
              <a:solidFill>
                <a:schemeClr val="dk1"/>
              </a:solidFill>
            </a:endParaRPr>
          </a:p>
          <a:p>
            <a:pPr indent="0" lvl="0" marL="0" rtl="0" algn="ctr">
              <a:lnSpc>
                <a:spcPct val="90000"/>
              </a:lnSpc>
              <a:spcBef>
                <a:spcPts val="1000"/>
              </a:spcBef>
              <a:spcAft>
                <a:spcPts val="0"/>
              </a:spcAft>
              <a:buClr>
                <a:schemeClr val="dk1"/>
              </a:buClr>
              <a:buSzPct val="55000"/>
              <a:buFont typeface="Arial"/>
              <a:buNone/>
            </a:pPr>
            <a:r>
              <a:rPr lang="en" sz="2000">
                <a:solidFill>
                  <a:schemeClr val="dk1"/>
                </a:solidFill>
              </a:rPr>
              <a:t>        	Guide Name : Dr. Kaavya Kanagaraj</a:t>
            </a:r>
            <a:endParaRPr sz="2000">
              <a:solidFill>
                <a:schemeClr val="dk1"/>
              </a:solidFill>
            </a:endParaRPr>
          </a:p>
          <a:p>
            <a:pPr indent="0" lvl="0" marL="0" rtl="0" algn="ctr">
              <a:lnSpc>
                <a:spcPct val="90000"/>
              </a:lnSpc>
              <a:spcBef>
                <a:spcPts val="1000"/>
              </a:spcBef>
              <a:spcAft>
                <a:spcPts val="0"/>
              </a:spcAft>
              <a:buClr>
                <a:schemeClr val="dk1"/>
              </a:buClr>
              <a:buSzPct val="55000"/>
              <a:buFont typeface="Arial"/>
              <a:buNone/>
            </a:pPr>
            <a:r>
              <a:rPr lang="en" sz="2000">
                <a:solidFill>
                  <a:schemeClr val="dk1"/>
                </a:solidFill>
              </a:rPr>
              <a:t>                                                             </a:t>
            </a:r>
            <a:endParaRPr sz="2000">
              <a:solidFill>
                <a:schemeClr val="dk1"/>
              </a:solidFill>
            </a:endParaRPr>
          </a:p>
          <a:p>
            <a:pPr indent="0" lvl="0" marL="0" rtl="0" algn="ctr">
              <a:lnSpc>
                <a:spcPct val="90000"/>
              </a:lnSpc>
              <a:spcBef>
                <a:spcPts val="1000"/>
              </a:spcBef>
              <a:spcAft>
                <a:spcPts val="0"/>
              </a:spcAft>
              <a:buClr>
                <a:schemeClr val="dk1"/>
              </a:buClr>
              <a:buSzPct val="55000"/>
              <a:buFont typeface="Arial"/>
              <a:buNone/>
            </a:pPr>
            <a:r>
              <a:rPr lang="en" sz="2000">
                <a:solidFill>
                  <a:schemeClr val="dk1"/>
                </a:solidFill>
              </a:rPr>
              <a:t> Student Name &amp; Registration Number : A.Sachin Varma(RA2111026010403)</a:t>
            </a:r>
            <a:endParaRPr sz="2000">
              <a:solidFill>
                <a:schemeClr val="dk1"/>
              </a:solidFill>
            </a:endParaRPr>
          </a:p>
          <a:p>
            <a:pPr indent="0" lvl="0" marL="0" rtl="0" algn="ctr">
              <a:lnSpc>
                <a:spcPct val="90000"/>
              </a:lnSpc>
              <a:spcBef>
                <a:spcPts val="1000"/>
              </a:spcBef>
              <a:spcAft>
                <a:spcPts val="0"/>
              </a:spcAft>
              <a:buClr>
                <a:schemeClr val="dk1"/>
              </a:buClr>
              <a:buSzPct val="55000"/>
              <a:buFont typeface="Arial"/>
              <a:buNone/>
            </a:pPr>
            <a:r>
              <a:rPr lang="en" sz="2000">
                <a:solidFill>
                  <a:schemeClr val="dk1"/>
                </a:solidFill>
              </a:rPr>
              <a:t>N.Bharath Chandra (RA2111026010376)</a:t>
            </a:r>
            <a:endParaRPr sz="2000">
              <a:solidFill>
                <a:schemeClr val="dk1"/>
              </a:solidFill>
            </a:endParaRPr>
          </a:p>
          <a:p>
            <a:pPr indent="0" lvl="0" marL="0" rtl="0" algn="ctr">
              <a:spcBef>
                <a:spcPts val="0"/>
              </a:spcBef>
              <a:spcAft>
                <a:spcPts val="0"/>
              </a:spcAft>
              <a:buNone/>
            </a:pPr>
            <a:r>
              <a:t/>
            </a:r>
            <a:endParaRPr/>
          </a:p>
        </p:txBody>
      </p:sp>
      <p:pic>
        <p:nvPicPr>
          <p:cNvPr id="56" name="Google Shape;56;p13"/>
          <p:cNvPicPr preferRelativeResize="0"/>
          <p:nvPr/>
        </p:nvPicPr>
        <p:blipFill>
          <a:blip r:embed="rId3">
            <a:alphaModFix/>
          </a:blip>
          <a:stretch>
            <a:fillRect/>
          </a:stretch>
        </p:blipFill>
        <p:spPr>
          <a:xfrm>
            <a:off x="7495149" y="57699"/>
            <a:ext cx="1484450" cy="1473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graphicFrame>
        <p:nvGraphicFramePr>
          <p:cNvPr id="104" name="Google Shape;104;p22"/>
          <p:cNvGraphicFramePr/>
          <p:nvPr/>
        </p:nvGraphicFramePr>
        <p:xfrm>
          <a:off x="230700" y="608875"/>
          <a:ext cx="3000000" cy="3000000"/>
        </p:xfrm>
        <a:graphic>
          <a:graphicData uri="http://schemas.openxmlformats.org/drawingml/2006/table">
            <a:tbl>
              <a:tblPr>
                <a:noFill/>
                <a:tableStyleId>{C03F8B36-78FD-4751-A395-95C7C7E5641D}</a:tableStyleId>
              </a:tblPr>
              <a:tblGrid>
                <a:gridCol w="717275"/>
                <a:gridCol w="2522650"/>
                <a:gridCol w="2829200"/>
                <a:gridCol w="2613475"/>
              </a:tblGrid>
              <a:tr h="650300">
                <a:tc>
                  <a:txBody>
                    <a:bodyPr/>
                    <a:lstStyle/>
                    <a:p>
                      <a:pPr indent="0" lvl="0" marL="0" rtl="0" algn="l">
                        <a:spcBef>
                          <a:spcPts val="0"/>
                        </a:spcBef>
                        <a:spcAft>
                          <a:spcPts val="0"/>
                        </a:spcAft>
                        <a:buNone/>
                      </a:pPr>
                      <a:r>
                        <a:rPr lang="en"/>
                        <a:t>S.NO</a:t>
                      </a:r>
                      <a:endParaRPr/>
                    </a:p>
                  </a:txBody>
                  <a:tcPr marT="91425" marB="91425" marR="91425" marL="91425"/>
                </a:tc>
                <a:tc>
                  <a:txBody>
                    <a:bodyPr/>
                    <a:lstStyle/>
                    <a:p>
                      <a:pPr indent="0" lvl="0" marL="0" rtl="0" algn="l">
                        <a:spcBef>
                          <a:spcPts val="0"/>
                        </a:spcBef>
                        <a:spcAft>
                          <a:spcPts val="0"/>
                        </a:spcAft>
                        <a:buNone/>
                      </a:pPr>
                      <a:r>
                        <a:rPr lang="en"/>
                        <a:t>TITLE</a:t>
                      </a:r>
                      <a:r>
                        <a:rPr lang="en"/>
                        <a:t> AND YEAR</a:t>
                      </a:r>
                      <a:endParaRPr/>
                    </a:p>
                  </a:txBody>
                  <a:tcPr marT="91425" marB="91425" marR="91425" marL="91425"/>
                </a:tc>
                <a:tc>
                  <a:txBody>
                    <a:bodyPr/>
                    <a:lstStyle/>
                    <a:p>
                      <a:pPr indent="0" lvl="0" marL="0" rtl="0" algn="l">
                        <a:spcBef>
                          <a:spcPts val="0"/>
                        </a:spcBef>
                        <a:spcAft>
                          <a:spcPts val="0"/>
                        </a:spcAft>
                        <a:buNone/>
                      </a:pPr>
                      <a:r>
                        <a:rPr lang="en"/>
                        <a:t>METHODOLOGY</a:t>
                      </a:r>
                      <a:endParaRPr/>
                    </a:p>
                  </a:txBody>
                  <a:tcPr marT="91425" marB="91425" marR="91425" marL="91425"/>
                </a:tc>
                <a:tc>
                  <a:txBody>
                    <a:bodyPr/>
                    <a:lstStyle/>
                    <a:p>
                      <a:pPr indent="0" lvl="0" marL="0" rtl="0" algn="l">
                        <a:spcBef>
                          <a:spcPts val="0"/>
                        </a:spcBef>
                        <a:spcAft>
                          <a:spcPts val="0"/>
                        </a:spcAft>
                        <a:buNone/>
                      </a:pPr>
                      <a:r>
                        <a:rPr lang="en"/>
                        <a:t>GAPS AND LIMITATIONS</a:t>
                      </a:r>
                      <a:endParaRPr/>
                    </a:p>
                  </a:txBody>
                  <a:tcPr marT="91425" marB="91425" marR="91425" marL="91425"/>
                </a:tc>
              </a:tr>
              <a:tr h="1798975">
                <a:tc>
                  <a:txBody>
                    <a:bodyPr/>
                    <a:lstStyle/>
                    <a:p>
                      <a:pPr indent="0" lvl="0" marL="0" rtl="0" algn="l">
                        <a:spcBef>
                          <a:spcPts val="0"/>
                        </a:spcBef>
                        <a:spcAft>
                          <a:spcPts val="0"/>
                        </a:spcAft>
                        <a:buNone/>
                      </a:pPr>
                      <a:r>
                        <a:rPr lang="en"/>
                        <a:t>11</a:t>
                      </a:r>
                      <a:r>
                        <a:rPr lang="en"/>
                        <a:t>.</a:t>
                      </a:r>
                      <a:endParaRPr/>
                    </a:p>
                  </a:txBody>
                  <a:tcPr marT="91425" marB="91425" marR="91425" marL="91425"/>
                </a:tc>
                <a:tc>
                  <a:txBody>
                    <a:bodyPr/>
                    <a:lstStyle/>
                    <a:p>
                      <a:pPr indent="0" lvl="0" marL="0" rtl="0" algn="l">
                        <a:spcBef>
                          <a:spcPts val="0"/>
                        </a:spcBef>
                        <a:spcAft>
                          <a:spcPts val="0"/>
                        </a:spcAft>
                        <a:buNone/>
                      </a:pPr>
                      <a:r>
                        <a:rPr lang="en"/>
                        <a:t>Abstractive Text Summarization using Transformer Models (2018)</a:t>
                      </a:r>
                      <a:endParaRPr/>
                    </a:p>
                  </a:txBody>
                  <a:tcPr marT="91425" marB="91425" marR="91425" marL="91425"/>
                </a:tc>
                <a:tc>
                  <a:txBody>
                    <a:bodyPr/>
                    <a:lstStyle/>
                    <a:p>
                      <a:pPr indent="0" lvl="0" marL="0" rtl="0" algn="l">
                        <a:spcBef>
                          <a:spcPts val="0"/>
                        </a:spcBef>
                        <a:spcAft>
                          <a:spcPts val="0"/>
                        </a:spcAft>
                        <a:buNone/>
                      </a:pPr>
                      <a:r>
                        <a:rPr lang="en"/>
                        <a:t> Utilizes transformer-based models like BERT and GPT-2 for summarization tasks.</a:t>
                      </a:r>
                      <a:endParaRPr/>
                    </a:p>
                  </a:txBody>
                  <a:tcPr marT="91425" marB="91425" marR="91425" marL="91425"/>
                </a:tc>
                <a:tc>
                  <a:txBody>
                    <a:bodyPr/>
                    <a:lstStyle/>
                    <a:p>
                      <a:pPr indent="0" lvl="0" marL="0" rtl="0" algn="l">
                        <a:spcBef>
                          <a:spcPts val="0"/>
                        </a:spcBef>
                        <a:spcAft>
                          <a:spcPts val="0"/>
                        </a:spcAft>
                        <a:buNone/>
                      </a:pPr>
                      <a:r>
                        <a:rPr lang="en"/>
                        <a:t> Computationally intensive, requires large datasets and extensive fine-tuning.</a:t>
                      </a:r>
                      <a:endParaRPr/>
                    </a:p>
                  </a:txBody>
                  <a:tcPr marT="91425" marB="91425" marR="91425" marL="91425"/>
                </a:tc>
              </a:tr>
              <a:tr h="1798975">
                <a:tc>
                  <a:txBody>
                    <a:bodyPr/>
                    <a:lstStyle/>
                    <a:p>
                      <a:pPr indent="0" lvl="0" marL="0" rtl="0" algn="l">
                        <a:spcBef>
                          <a:spcPts val="0"/>
                        </a:spcBef>
                        <a:spcAft>
                          <a:spcPts val="0"/>
                        </a:spcAft>
                        <a:buNone/>
                      </a:pPr>
                      <a:r>
                        <a:rPr lang="en"/>
                        <a:t>12</a:t>
                      </a:r>
                      <a:r>
                        <a:rPr lang="en"/>
                        <a:t>.</a:t>
                      </a:r>
                      <a:endParaRPr/>
                    </a:p>
                  </a:txBody>
                  <a:tcPr marT="91425" marB="91425" marR="91425" marL="91425"/>
                </a:tc>
                <a:tc>
                  <a:txBody>
                    <a:bodyPr/>
                    <a:lstStyle/>
                    <a:p>
                      <a:pPr indent="0" lvl="0" marL="0" rtl="0" algn="l">
                        <a:spcBef>
                          <a:spcPts val="0"/>
                        </a:spcBef>
                        <a:spcAft>
                          <a:spcPts val="0"/>
                        </a:spcAft>
                        <a:buNone/>
                      </a:pPr>
                      <a:r>
                        <a:rPr lang="en"/>
                        <a:t>Advances in Query-Focused Summarization (2021)</a:t>
                      </a:r>
                      <a:endParaRPr/>
                    </a:p>
                  </a:txBody>
                  <a:tcPr marT="91425" marB="91425" marR="91425" marL="91425"/>
                </a:tc>
                <a:tc>
                  <a:txBody>
                    <a:bodyPr/>
                    <a:lstStyle/>
                    <a:p>
                      <a:pPr indent="0" lvl="0" marL="0" rtl="0" algn="l">
                        <a:spcBef>
                          <a:spcPts val="0"/>
                        </a:spcBef>
                        <a:spcAft>
                          <a:spcPts val="0"/>
                        </a:spcAft>
                        <a:buNone/>
                      </a:pPr>
                      <a:r>
                        <a:rPr lang="en"/>
                        <a:t> Explores query-focused summarization methods using a combination of machine learning and natural language processing techniques.</a:t>
                      </a:r>
                      <a:endParaRPr/>
                    </a:p>
                  </a:txBody>
                  <a:tcPr marT="91425" marB="91425" marR="91425" marL="91425"/>
                </a:tc>
                <a:tc>
                  <a:txBody>
                    <a:bodyPr/>
                    <a:lstStyle/>
                    <a:p>
                      <a:pPr indent="0" lvl="0" marL="0" rtl="0" algn="l">
                        <a:spcBef>
                          <a:spcPts val="0"/>
                        </a:spcBef>
                        <a:spcAft>
                          <a:spcPts val="0"/>
                        </a:spcAft>
                        <a:buNone/>
                      </a:pPr>
                      <a:r>
                        <a:rPr lang="en"/>
                        <a:t>Limited performance on highly complex or ambiguous queries.</a:t>
                      </a:r>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aphicFrame>
        <p:nvGraphicFramePr>
          <p:cNvPr id="109" name="Google Shape;109;p23"/>
          <p:cNvGraphicFramePr/>
          <p:nvPr/>
        </p:nvGraphicFramePr>
        <p:xfrm>
          <a:off x="230700" y="661075"/>
          <a:ext cx="3000000" cy="3000000"/>
        </p:xfrm>
        <a:graphic>
          <a:graphicData uri="http://schemas.openxmlformats.org/drawingml/2006/table">
            <a:tbl>
              <a:tblPr>
                <a:noFill/>
                <a:tableStyleId>{C03F8B36-78FD-4751-A395-95C7C7E5641D}</a:tableStyleId>
              </a:tblPr>
              <a:tblGrid>
                <a:gridCol w="717275"/>
                <a:gridCol w="2522650"/>
                <a:gridCol w="2829200"/>
                <a:gridCol w="2613475"/>
              </a:tblGrid>
              <a:tr h="650300">
                <a:tc>
                  <a:txBody>
                    <a:bodyPr/>
                    <a:lstStyle/>
                    <a:p>
                      <a:pPr indent="0" lvl="0" marL="0" rtl="0" algn="l">
                        <a:spcBef>
                          <a:spcPts val="0"/>
                        </a:spcBef>
                        <a:spcAft>
                          <a:spcPts val="0"/>
                        </a:spcAft>
                        <a:buNone/>
                      </a:pPr>
                      <a:r>
                        <a:rPr lang="en"/>
                        <a:t>S.NO</a:t>
                      </a:r>
                      <a:endParaRPr/>
                    </a:p>
                  </a:txBody>
                  <a:tcPr marT="91425" marB="91425" marR="91425" marL="91425"/>
                </a:tc>
                <a:tc>
                  <a:txBody>
                    <a:bodyPr/>
                    <a:lstStyle/>
                    <a:p>
                      <a:pPr indent="0" lvl="0" marL="0" rtl="0" algn="l">
                        <a:spcBef>
                          <a:spcPts val="0"/>
                        </a:spcBef>
                        <a:spcAft>
                          <a:spcPts val="0"/>
                        </a:spcAft>
                        <a:buNone/>
                      </a:pPr>
                      <a:r>
                        <a:rPr lang="en"/>
                        <a:t>TITLE AND YEAR</a:t>
                      </a:r>
                      <a:endParaRPr/>
                    </a:p>
                  </a:txBody>
                  <a:tcPr marT="91425" marB="91425" marR="91425" marL="91425"/>
                </a:tc>
                <a:tc>
                  <a:txBody>
                    <a:bodyPr/>
                    <a:lstStyle/>
                    <a:p>
                      <a:pPr indent="0" lvl="0" marL="0" rtl="0" algn="l">
                        <a:spcBef>
                          <a:spcPts val="0"/>
                        </a:spcBef>
                        <a:spcAft>
                          <a:spcPts val="0"/>
                        </a:spcAft>
                        <a:buNone/>
                      </a:pPr>
                      <a:r>
                        <a:rPr lang="en"/>
                        <a:t>METHODOLOGY</a:t>
                      </a:r>
                      <a:endParaRPr/>
                    </a:p>
                  </a:txBody>
                  <a:tcPr marT="91425" marB="91425" marR="91425" marL="91425"/>
                </a:tc>
                <a:tc>
                  <a:txBody>
                    <a:bodyPr/>
                    <a:lstStyle/>
                    <a:p>
                      <a:pPr indent="0" lvl="0" marL="0" rtl="0" algn="l">
                        <a:spcBef>
                          <a:spcPts val="0"/>
                        </a:spcBef>
                        <a:spcAft>
                          <a:spcPts val="0"/>
                        </a:spcAft>
                        <a:buNone/>
                      </a:pPr>
                      <a:r>
                        <a:rPr lang="en"/>
                        <a:t>GAPS AND LIMITATIONS</a:t>
                      </a:r>
                      <a:endParaRPr/>
                    </a:p>
                  </a:txBody>
                  <a:tcPr marT="91425" marB="91425" marR="91425" marL="91425"/>
                </a:tc>
              </a:tr>
              <a:tr h="1798975">
                <a:tc>
                  <a:txBody>
                    <a:bodyPr/>
                    <a:lstStyle/>
                    <a:p>
                      <a:pPr indent="0" lvl="0" marL="0" rtl="0" algn="l">
                        <a:spcBef>
                          <a:spcPts val="0"/>
                        </a:spcBef>
                        <a:spcAft>
                          <a:spcPts val="0"/>
                        </a:spcAft>
                        <a:buNone/>
                      </a:pPr>
                      <a:r>
                        <a:rPr lang="en"/>
                        <a:t>13.</a:t>
                      </a:r>
                      <a:endParaRPr/>
                    </a:p>
                  </a:txBody>
                  <a:tcPr marT="91425" marB="91425" marR="91425" marL="91425"/>
                </a:tc>
                <a:tc>
                  <a:txBody>
                    <a:bodyPr/>
                    <a:lstStyle/>
                    <a:p>
                      <a:pPr indent="0" lvl="0" marL="0" rtl="0" algn="l">
                        <a:spcBef>
                          <a:spcPts val="0"/>
                        </a:spcBef>
                        <a:spcAft>
                          <a:spcPts val="0"/>
                        </a:spcAft>
                        <a:buNone/>
                      </a:pPr>
                      <a:r>
                        <a:rPr lang="en"/>
                        <a:t>Sentiment-Based Summarization in Customer Feedback Analysis (2019)</a:t>
                      </a:r>
                      <a:endParaRPr/>
                    </a:p>
                  </a:txBody>
                  <a:tcPr marT="91425" marB="91425" marR="91425" marL="91425"/>
                </a:tc>
                <a:tc>
                  <a:txBody>
                    <a:bodyPr/>
                    <a:lstStyle/>
                    <a:p>
                      <a:pPr indent="0" lvl="0" marL="0" rtl="0" algn="l">
                        <a:spcBef>
                          <a:spcPts val="0"/>
                        </a:spcBef>
                        <a:spcAft>
                          <a:spcPts val="0"/>
                        </a:spcAft>
                        <a:buNone/>
                      </a:pPr>
                      <a:r>
                        <a:rPr lang="en"/>
                        <a:t> Leverages sentiment analysis and summarization for processing customer feedback.</a:t>
                      </a:r>
                      <a:endParaRPr/>
                    </a:p>
                  </a:txBody>
                  <a:tcPr marT="91425" marB="91425" marR="91425" marL="91425"/>
                </a:tc>
                <a:tc>
                  <a:txBody>
                    <a:bodyPr/>
                    <a:lstStyle/>
                    <a:p>
                      <a:pPr indent="0" lvl="0" marL="0" rtl="0" algn="l">
                        <a:spcBef>
                          <a:spcPts val="0"/>
                        </a:spcBef>
                        <a:spcAft>
                          <a:spcPts val="0"/>
                        </a:spcAft>
                        <a:buNone/>
                      </a:pPr>
                      <a:r>
                        <a:rPr lang="en"/>
                        <a:t>Over-reliance on sentiment polarity may ignore nuanced feedback and context.</a:t>
                      </a:r>
                      <a:endParaRPr/>
                    </a:p>
                  </a:txBody>
                  <a:tcPr marT="91425" marB="91425" marR="91425" marL="91425"/>
                </a:tc>
              </a:tr>
              <a:tr h="1798975">
                <a:tc>
                  <a:txBody>
                    <a:bodyPr/>
                    <a:lstStyle/>
                    <a:p>
                      <a:pPr indent="0" lvl="0" marL="0" rtl="0" algn="l">
                        <a:spcBef>
                          <a:spcPts val="0"/>
                        </a:spcBef>
                        <a:spcAft>
                          <a:spcPts val="0"/>
                        </a:spcAft>
                        <a:buNone/>
                      </a:pPr>
                      <a:r>
                        <a:rPr lang="en"/>
                        <a:t>14</a:t>
                      </a:r>
                      <a:r>
                        <a:rPr lang="en"/>
                        <a:t>.</a:t>
                      </a:r>
                      <a:endParaRPr/>
                    </a:p>
                  </a:txBody>
                  <a:tcPr marT="91425" marB="91425" marR="91425" marL="91425"/>
                </a:tc>
                <a:tc>
                  <a:txBody>
                    <a:bodyPr/>
                    <a:lstStyle/>
                    <a:p>
                      <a:pPr indent="0" lvl="0" marL="0" rtl="0" algn="l">
                        <a:spcBef>
                          <a:spcPts val="0"/>
                        </a:spcBef>
                        <a:spcAft>
                          <a:spcPts val="0"/>
                        </a:spcAft>
                        <a:buNone/>
                      </a:pPr>
                      <a:r>
                        <a:rPr lang="en"/>
                        <a:t>Real-Time Summarization for Social Media Data (2022)</a:t>
                      </a:r>
                      <a:endParaRPr/>
                    </a:p>
                  </a:txBody>
                  <a:tcPr marT="91425" marB="91425" marR="91425" marL="91425"/>
                </a:tc>
                <a:tc>
                  <a:txBody>
                    <a:bodyPr/>
                    <a:lstStyle/>
                    <a:p>
                      <a:pPr indent="0" lvl="0" marL="0" rtl="0" algn="l">
                        <a:spcBef>
                          <a:spcPts val="0"/>
                        </a:spcBef>
                        <a:spcAft>
                          <a:spcPts val="0"/>
                        </a:spcAft>
                        <a:buNone/>
                      </a:pPr>
                      <a:r>
                        <a:rPr lang="en"/>
                        <a:t> Focuses on summarizing social media posts in real-time using neural networks.</a:t>
                      </a:r>
                      <a:endParaRPr/>
                    </a:p>
                  </a:txBody>
                  <a:tcPr marT="91425" marB="91425" marR="91425" marL="91425"/>
                </a:tc>
                <a:tc>
                  <a:txBody>
                    <a:bodyPr/>
                    <a:lstStyle/>
                    <a:p>
                      <a:pPr indent="0" lvl="0" marL="0" rtl="0" algn="l">
                        <a:spcBef>
                          <a:spcPts val="0"/>
                        </a:spcBef>
                        <a:spcAft>
                          <a:spcPts val="0"/>
                        </a:spcAft>
                        <a:buNone/>
                      </a:pPr>
                      <a:r>
                        <a:rPr lang="en"/>
                        <a:t>Real-time processing constraints and high variability in social media content.</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graphicFrame>
        <p:nvGraphicFramePr>
          <p:cNvPr id="114" name="Google Shape;114;p24"/>
          <p:cNvGraphicFramePr/>
          <p:nvPr/>
        </p:nvGraphicFramePr>
        <p:xfrm>
          <a:off x="873025" y="728600"/>
          <a:ext cx="3000000" cy="3000000"/>
        </p:xfrm>
        <a:graphic>
          <a:graphicData uri="http://schemas.openxmlformats.org/drawingml/2006/table">
            <a:tbl>
              <a:tblPr>
                <a:noFill/>
                <a:tableStyleId>{C03F8B36-78FD-4751-A395-95C7C7E5641D}</a:tableStyleId>
              </a:tblPr>
              <a:tblGrid>
                <a:gridCol w="867350"/>
                <a:gridCol w="2388800"/>
                <a:gridCol w="2173100"/>
                <a:gridCol w="2344725"/>
              </a:tblGrid>
              <a:tr h="892075">
                <a:tc>
                  <a:txBody>
                    <a:bodyPr/>
                    <a:lstStyle/>
                    <a:p>
                      <a:pPr indent="0" lvl="0" marL="0" rtl="0" algn="l">
                        <a:spcBef>
                          <a:spcPts val="0"/>
                        </a:spcBef>
                        <a:spcAft>
                          <a:spcPts val="0"/>
                        </a:spcAft>
                        <a:buNone/>
                      </a:pPr>
                      <a:r>
                        <a:rPr lang="en">
                          <a:solidFill>
                            <a:schemeClr val="dk1"/>
                          </a:solidFill>
                        </a:rPr>
                        <a:t>S.NO</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TITLE AND YEAR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METHODOLOGY</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GAPS AND LIMITATIONS</a:t>
                      </a:r>
                      <a:endParaRPr/>
                    </a:p>
                  </a:txBody>
                  <a:tcPr marT="91425" marB="91425" marR="91425" marL="91425"/>
                </a:tc>
              </a:tr>
              <a:tr h="2158375">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solidFill>
                            <a:schemeClr val="dk1"/>
                          </a:solidFill>
                        </a:rPr>
                        <a:t>Text Summarization using Graph-Based Approaches  (2020)</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 Utilizes graph-based techniques to identify key sentences and themes for summarization.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May struggle with texts that lack clear structure or contain highly interconnected information.</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990"/>
              <a:buFont typeface="Arial"/>
              <a:buNone/>
            </a:pPr>
            <a:r>
              <a:rPr b="1" lang="en" sz="2090"/>
              <a:t>LangChain</a:t>
            </a:r>
            <a:endParaRPr b="1" sz="2090"/>
          </a:p>
          <a:p>
            <a:pPr indent="0" lvl="0" marL="0" rtl="0" algn="l">
              <a:spcBef>
                <a:spcPts val="1200"/>
              </a:spcBef>
              <a:spcAft>
                <a:spcPts val="0"/>
              </a:spcAft>
              <a:buSzPts val="990"/>
              <a:buNone/>
            </a:pPr>
            <a:r>
              <a:t/>
            </a:r>
            <a:endParaRPr sz="2520"/>
          </a:p>
        </p:txBody>
      </p:sp>
      <p:sp>
        <p:nvSpPr>
          <p:cNvPr id="120" name="Google Shape;120;p25"/>
          <p:cNvSpPr txBox="1"/>
          <p:nvPr>
            <p:ph idx="1" type="body"/>
          </p:nvPr>
        </p:nvSpPr>
        <p:spPr>
          <a:xfrm>
            <a:off x="311700" y="1152475"/>
            <a:ext cx="8520600" cy="3813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850">
                <a:solidFill>
                  <a:schemeClr val="dk1"/>
                </a:solidFill>
              </a:rPr>
              <a:t>LangChain</a:t>
            </a:r>
            <a:r>
              <a:rPr lang="en" sz="1850">
                <a:solidFill>
                  <a:schemeClr val="dk1"/>
                </a:solidFill>
              </a:rPr>
              <a:t> is a framework designed to facilitate the development of applications that use language models. It simplifies the process of building applications by providing tools and abstractions to work with large language models (LLMs) like OpenAI's GPT or other similar models.</a:t>
            </a:r>
            <a:endParaRPr sz="1850">
              <a:solidFill>
                <a:schemeClr val="dk1"/>
              </a:solidFill>
            </a:endParaRPr>
          </a:p>
          <a:p>
            <a:pPr indent="0" lvl="0" marL="0" rtl="0" algn="l">
              <a:spcBef>
                <a:spcPts val="1400"/>
              </a:spcBef>
              <a:spcAft>
                <a:spcPts val="0"/>
              </a:spcAft>
              <a:buClr>
                <a:schemeClr val="dk1"/>
              </a:buClr>
              <a:buSzPts val="1100"/>
              <a:buFont typeface="Arial"/>
              <a:buNone/>
            </a:pPr>
            <a:r>
              <a:rPr b="1" lang="en" sz="1850">
                <a:solidFill>
                  <a:schemeClr val="dk1"/>
                </a:solidFill>
              </a:rPr>
              <a:t>Purpose of LangChain</a:t>
            </a:r>
            <a:endParaRPr b="1" sz="1850">
              <a:solidFill>
                <a:schemeClr val="dk1"/>
              </a:solidFill>
            </a:endParaRPr>
          </a:p>
          <a:p>
            <a:pPr indent="0" lvl="0" marL="0" rtl="0" algn="l">
              <a:spcBef>
                <a:spcPts val="1200"/>
              </a:spcBef>
              <a:spcAft>
                <a:spcPts val="0"/>
              </a:spcAft>
              <a:buClr>
                <a:schemeClr val="dk1"/>
              </a:buClr>
              <a:buSzPts val="1100"/>
              <a:buFont typeface="Arial"/>
              <a:buNone/>
            </a:pPr>
            <a:r>
              <a:rPr lang="en" sz="1850">
                <a:solidFill>
                  <a:schemeClr val="dk1"/>
                </a:solidFill>
              </a:rPr>
              <a:t>The primary purpose of LangChain is to make it easier for developers to build and manage complex applications that require natural language processing (NLP) capabilities. It enables developers to focus on the higher-level logic of their applications while abstracting away much of the complexity involved in working directly with LLMs.</a:t>
            </a:r>
            <a:endParaRPr sz="1850">
              <a:solidFill>
                <a:schemeClr val="dk1"/>
              </a:solidFill>
            </a:endParaRPr>
          </a:p>
          <a:p>
            <a:pPr indent="0" lvl="0" marL="0" rtl="0" algn="l">
              <a:spcBef>
                <a:spcPts val="1200"/>
              </a:spcBef>
              <a:spcAft>
                <a:spcPts val="1200"/>
              </a:spcAft>
              <a:buNone/>
            </a:pPr>
            <a:r>
              <a:t/>
            </a:r>
            <a:endParaRPr sz="18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Uses of LangChain</a:t>
            </a:r>
            <a:endParaRPr/>
          </a:p>
        </p:txBody>
      </p:sp>
      <p:sp>
        <p:nvSpPr>
          <p:cNvPr id="126" name="Google Shape;12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sz="1850">
                <a:solidFill>
                  <a:schemeClr val="dk1"/>
                </a:solidFill>
              </a:rPr>
              <a:t>Chaining Language Models</a:t>
            </a:r>
            <a:r>
              <a:rPr lang="en" sz="1850">
                <a:solidFill>
                  <a:schemeClr val="dk1"/>
                </a:solidFill>
              </a:rPr>
              <a:t>: LangChain allows you to create chains or pipelines of different tasks that can be executed     sequentially. For example, you might have one language model generate text, another model summarize it, and a third model translate it into another language.</a:t>
            </a:r>
            <a:endParaRPr sz="1850">
              <a:solidFill>
                <a:schemeClr val="dk1"/>
              </a:solidFill>
            </a:endParaRPr>
          </a:p>
          <a:p>
            <a:pPr indent="0" lvl="0" marL="0" rtl="0" algn="l">
              <a:spcBef>
                <a:spcPts val="1200"/>
              </a:spcBef>
              <a:spcAft>
                <a:spcPts val="0"/>
              </a:spcAft>
              <a:buClr>
                <a:schemeClr val="dk1"/>
              </a:buClr>
              <a:buSzPct val="59459"/>
              <a:buFont typeface="Arial"/>
              <a:buNone/>
            </a:pPr>
            <a:r>
              <a:rPr b="1" lang="en" sz="1850">
                <a:solidFill>
                  <a:schemeClr val="dk1"/>
                </a:solidFill>
              </a:rPr>
              <a:t>Integrating with External Data</a:t>
            </a:r>
            <a:r>
              <a:rPr lang="en" sz="1850">
                <a:solidFill>
                  <a:schemeClr val="dk1"/>
                </a:solidFill>
              </a:rPr>
              <a:t>: LangChain can be used to connect language models with external data sources. For example, it can fetch data from APIs, databases, or other systems and use that data in conjunction with language models.</a:t>
            </a:r>
            <a:endParaRPr sz="1850">
              <a:solidFill>
                <a:schemeClr val="dk1"/>
              </a:solidFill>
            </a:endParaRPr>
          </a:p>
          <a:p>
            <a:pPr indent="0" lvl="0" marL="0" rtl="0" algn="l">
              <a:spcBef>
                <a:spcPts val="1200"/>
              </a:spcBef>
              <a:spcAft>
                <a:spcPts val="0"/>
              </a:spcAft>
              <a:buClr>
                <a:schemeClr val="dk1"/>
              </a:buClr>
              <a:buSzPct val="59459"/>
              <a:buFont typeface="Arial"/>
              <a:buNone/>
            </a:pPr>
            <a:r>
              <a:rPr b="1" lang="en" sz="1850">
                <a:solidFill>
                  <a:schemeClr val="dk1"/>
                </a:solidFill>
              </a:rPr>
              <a:t>Memory Management</a:t>
            </a:r>
            <a:r>
              <a:rPr lang="en" sz="1850">
                <a:solidFill>
                  <a:schemeClr val="dk1"/>
                </a:solidFill>
              </a:rPr>
              <a:t>: LangChain supports memory capabilities, enabling language models to retain information across different interactions. This is particularly useful for building conversational agents that need to remember context over multiple exchanges.</a:t>
            </a:r>
            <a:endParaRPr sz="185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idx="1" type="body"/>
          </p:nvPr>
        </p:nvSpPr>
        <p:spPr>
          <a:xfrm>
            <a:off x="311700" y="629000"/>
            <a:ext cx="8520600" cy="42465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46808"/>
              <a:buFont typeface="Arial"/>
              <a:buNone/>
            </a:pPr>
            <a:r>
              <a:rPr b="1" lang="en" sz="2350">
                <a:solidFill>
                  <a:schemeClr val="dk1"/>
                </a:solidFill>
              </a:rPr>
              <a:t>Tool Use</a:t>
            </a:r>
            <a:r>
              <a:rPr lang="en" sz="2350">
                <a:solidFill>
                  <a:schemeClr val="dk1"/>
                </a:solidFill>
              </a:rPr>
              <a:t>: It provides interfaces for language models to interact with tools such as calculators, search engines, or databases. This extends the capability of LLMs beyond just text generation, allowing them to perform specific tasks using external tools.</a:t>
            </a:r>
            <a:endParaRPr sz="2350">
              <a:solidFill>
                <a:schemeClr val="dk1"/>
              </a:solidFill>
            </a:endParaRPr>
          </a:p>
          <a:p>
            <a:pPr indent="0" lvl="0" marL="0" rtl="0" algn="l">
              <a:spcBef>
                <a:spcPts val="1200"/>
              </a:spcBef>
              <a:spcAft>
                <a:spcPts val="0"/>
              </a:spcAft>
              <a:buNone/>
            </a:pPr>
            <a:r>
              <a:rPr b="1" lang="en" sz="2350">
                <a:solidFill>
                  <a:schemeClr val="dk1"/>
                </a:solidFill>
              </a:rPr>
              <a:t>Application Development</a:t>
            </a:r>
            <a:r>
              <a:rPr lang="en" sz="2350">
                <a:solidFill>
                  <a:schemeClr val="dk1"/>
                </a:solidFill>
              </a:rPr>
              <a:t>: Developers can use LangChain to build applications like chatbots, virtual assistants, or other NLP-based tools by integrating various language models and chaining them together to perform complex tasks.</a:t>
            </a:r>
            <a:endParaRPr sz="2350">
              <a:solidFill>
                <a:schemeClr val="dk1"/>
              </a:solidFill>
            </a:endParaRPr>
          </a:p>
          <a:p>
            <a:pPr indent="0" lvl="0" marL="0" rtl="0" algn="l">
              <a:spcBef>
                <a:spcPts val="1200"/>
              </a:spcBef>
              <a:spcAft>
                <a:spcPts val="0"/>
              </a:spcAft>
              <a:buNone/>
            </a:pPr>
            <a:r>
              <a:rPr lang="en" sz="2350">
                <a:solidFill>
                  <a:schemeClr val="dk1"/>
                </a:solidFill>
              </a:rPr>
              <a:t>In essence, LangChain is a powerful framework that simplifies the development of language model-based applications, making it easier to create sophisticated NLP solutions.</a:t>
            </a:r>
            <a:endParaRPr sz="2350">
              <a:solidFill>
                <a:schemeClr val="dk1"/>
              </a:solidFill>
            </a:endParaRPr>
          </a:p>
          <a:p>
            <a:pPr indent="0" lvl="0" marL="0" rtl="0" algn="l">
              <a:spcBef>
                <a:spcPts val="1200"/>
              </a:spcBef>
              <a:spcAft>
                <a:spcPts val="0"/>
              </a:spcAft>
              <a:buNone/>
            </a:pPr>
            <a:r>
              <a:t/>
            </a:r>
            <a:endParaRPr sz="1850">
              <a:solidFill>
                <a:schemeClr val="dk1"/>
              </a:solidFill>
            </a:endParaRPr>
          </a:p>
          <a:p>
            <a:pPr indent="0" lvl="0" marL="0" rtl="0" algn="l">
              <a:spcBef>
                <a:spcPts val="1200"/>
              </a:spcBef>
              <a:spcAft>
                <a:spcPts val="0"/>
              </a:spcAft>
              <a:buNone/>
            </a:pPr>
            <a:r>
              <a:t/>
            </a:r>
            <a:endParaRPr sz="1850">
              <a:solidFill>
                <a:schemeClr val="dk1"/>
              </a:solidFill>
            </a:endParaRPr>
          </a:p>
          <a:p>
            <a:pPr indent="0" lvl="0" marL="0" rtl="0" algn="l">
              <a:spcBef>
                <a:spcPts val="0"/>
              </a:spcBef>
              <a:spcAft>
                <a:spcPts val="0"/>
              </a:spcAft>
              <a:buClr>
                <a:schemeClr val="dk1"/>
              </a:buClr>
              <a:buSzPct val="59459"/>
              <a:buFont typeface="Arial"/>
              <a:buNone/>
            </a:pPr>
            <a:r>
              <a:t/>
            </a:r>
            <a:endParaRPr sz="185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 </a:t>
            </a:r>
            <a:endParaRPr/>
          </a:p>
        </p:txBody>
      </p:sp>
      <p:sp>
        <p:nvSpPr>
          <p:cNvPr id="137" name="Google Shape;13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8"/>
          <p:cNvPicPr preferRelativeResize="0"/>
          <p:nvPr/>
        </p:nvPicPr>
        <p:blipFill>
          <a:blip r:embed="rId3">
            <a:alphaModFix/>
          </a:blip>
          <a:stretch>
            <a:fillRect/>
          </a:stretch>
        </p:blipFill>
        <p:spPr>
          <a:xfrm>
            <a:off x="0" y="1152469"/>
            <a:ext cx="9144000" cy="3752563"/>
          </a:xfrm>
          <a:prstGeom prst="rect">
            <a:avLst/>
          </a:prstGeom>
          <a:noFill/>
          <a:ln>
            <a:noFill/>
          </a:ln>
        </p:spPr>
      </p:pic>
      <p:pic>
        <p:nvPicPr>
          <p:cNvPr id="139" name="Google Shape;139;p28"/>
          <p:cNvPicPr preferRelativeResize="0"/>
          <p:nvPr/>
        </p:nvPicPr>
        <p:blipFill>
          <a:blip r:embed="rId4">
            <a:alphaModFix/>
          </a:blip>
          <a:stretch>
            <a:fillRect/>
          </a:stretch>
        </p:blipFill>
        <p:spPr>
          <a:xfrm>
            <a:off x="7539925" y="2091650"/>
            <a:ext cx="589900" cy="525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ph type="title"/>
          </p:nvPr>
        </p:nvSpPr>
        <p:spPr>
          <a:xfrm>
            <a:off x="311700" y="663100"/>
            <a:ext cx="8114700" cy="3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Purpose and use in text summarization</a:t>
            </a:r>
            <a:endParaRPr/>
          </a:p>
        </p:txBody>
      </p:sp>
      <p:sp>
        <p:nvSpPr>
          <p:cNvPr id="145" name="Google Shape;145;p29"/>
          <p:cNvSpPr txBox="1"/>
          <p:nvPr>
            <p:ph idx="1" type="body"/>
          </p:nvPr>
        </p:nvSpPr>
        <p:spPr>
          <a:xfrm>
            <a:off x="255900" y="1152475"/>
            <a:ext cx="8888100" cy="35112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0" lvl="0" marL="0" marR="0" rtl="0" algn="l">
              <a:lnSpc>
                <a:spcPct val="115000"/>
              </a:lnSpc>
              <a:spcBef>
                <a:spcPts val="0"/>
              </a:spcBef>
              <a:spcAft>
                <a:spcPts val="0"/>
              </a:spcAft>
              <a:buNone/>
            </a:pPr>
            <a:r>
              <a:rPr lang="en" sz="1631">
                <a:solidFill>
                  <a:srgbClr val="000000"/>
                </a:solidFill>
              </a:rPr>
              <a:t>Automated Summarization Pipelines: LangChain enables the creation of automated pipelines that handle the entire process of text summarization. This can include steps like pre-processing the text, applying a language model to generate the summary, and then post-processing the output to ensure it meets specific quality criteria. These pipelines can be customized to suit different use cases, such as generating summaries for news articles, legal documents, or academic papers.</a:t>
            </a:r>
            <a:endParaRPr sz="1631">
              <a:solidFill>
                <a:srgbClr val="000000"/>
              </a:solidFill>
            </a:endParaRPr>
          </a:p>
          <a:p>
            <a:pPr indent="0" lvl="0" marL="0" marR="0" rtl="0" algn="l">
              <a:lnSpc>
                <a:spcPct val="115000"/>
              </a:lnSpc>
              <a:spcBef>
                <a:spcPts val="1200"/>
              </a:spcBef>
              <a:spcAft>
                <a:spcPts val="0"/>
              </a:spcAft>
              <a:buNone/>
            </a:pPr>
            <a:r>
              <a:t/>
            </a:r>
            <a:endParaRPr sz="1631">
              <a:solidFill>
                <a:srgbClr val="000000"/>
              </a:solidFill>
            </a:endParaRPr>
          </a:p>
          <a:p>
            <a:pPr indent="0" lvl="0" marL="0" marR="0" rtl="0" algn="l">
              <a:lnSpc>
                <a:spcPct val="115000"/>
              </a:lnSpc>
              <a:spcBef>
                <a:spcPts val="1200"/>
              </a:spcBef>
              <a:spcAft>
                <a:spcPts val="0"/>
              </a:spcAft>
              <a:buNone/>
            </a:pPr>
            <a:r>
              <a:rPr lang="en" sz="1631">
                <a:solidFill>
                  <a:srgbClr val="000000"/>
                </a:solidFill>
              </a:rPr>
              <a:t>Integration with External Data Sources: In many cases, summarization might need to consider additional context from external data sources. LangChain allows language models to fetch and incorporate relevant data during the summarization process, leading to summaries that are not only concise but also enriched with relevant information that enhances their accuracy and usefulness.</a:t>
            </a:r>
            <a:endParaRPr sz="1631">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30"/>
          <p:cNvPicPr preferRelativeResize="0"/>
          <p:nvPr/>
        </p:nvPicPr>
        <p:blipFill>
          <a:blip r:embed="rId3">
            <a:alphaModFix/>
          </a:blip>
          <a:stretch>
            <a:fillRect/>
          </a:stretch>
        </p:blipFill>
        <p:spPr>
          <a:xfrm>
            <a:off x="152400" y="660075"/>
            <a:ext cx="8839199" cy="382334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nvSpPr>
        <p:spPr>
          <a:xfrm>
            <a:off x="113150" y="274000"/>
            <a:ext cx="8665500" cy="474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850">
              <a:solidFill>
                <a:schemeClr val="dk1"/>
              </a:solidFill>
            </a:endParaRPr>
          </a:p>
          <a:p>
            <a:pPr indent="0" lvl="0" marL="0" rtl="0" algn="l">
              <a:spcBef>
                <a:spcPts val="0"/>
              </a:spcBef>
              <a:spcAft>
                <a:spcPts val="0"/>
              </a:spcAft>
              <a:buNone/>
            </a:pPr>
            <a:r>
              <a:rPr b="1" lang="en" sz="1850">
                <a:solidFill>
                  <a:schemeClr val="dk1"/>
                </a:solidFill>
              </a:rPr>
              <a:t>Task Chaining for Enhanced Summarization:</a:t>
            </a:r>
            <a:r>
              <a:rPr lang="en" sz="1850">
                <a:solidFill>
                  <a:schemeClr val="dk1"/>
                </a:solidFill>
              </a:rPr>
              <a:t> </a:t>
            </a:r>
            <a:endParaRPr sz="1850">
              <a:solidFill>
                <a:schemeClr val="dk1"/>
              </a:solidFill>
            </a:endParaRPr>
          </a:p>
          <a:p>
            <a:pPr indent="0" lvl="0" marL="0" rtl="0" algn="l">
              <a:spcBef>
                <a:spcPts val="0"/>
              </a:spcBef>
              <a:spcAft>
                <a:spcPts val="0"/>
              </a:spcAft>
              <a:buNone/>
            </a:pPr>
            <a:r>
              <a:rPr lang="en" sz="1850">
                <a:solidFill>
                  <a:schemeClr val="dk1"/>
                </a:solidFill>
              </a:rPr>
              <a:t>LangChain’s ability to chain tasks together is particularly useful in text summarization. For instance, a summarization task can be followed by a sentiment analysis task to provide a summary that not only condenses the text but also gives an insight into the overall sentiment. Similarly, summarization can be combined with keyword extraction to highlight the most important terms in the text.</a:t>
            </a:r>
            <a:endParaRPr sz="1850">
              <a:solidFill>
                <a:schemeClr val="dk1"/>
              </a:solidFill>
            </a:endParaRPr>
          </a:p>
          <a:p>
            <a:pPr indent="0" lvl="0" marL="0" rtl="0" algn="l">
              <a:spcBef>
                <a:spcPts val="0"/>
              </a:spcBef>
              <a:spcAft>
                <a:spcPts val="0"/>
              </a:spcAft>
              <a:buNone/>
            </a:pPr>
            <a:r>
              <a:t/>
            </a:r>
            <a:endParaRPr sz="1850">
              <a:solidFill>
                <a:schemeClr val="dk1"/>
              </a:solidFill>
            </a:endParaRPr>
          </a:p>
          <a:p>
            <a:pPr indent="0" lvl="0" marL="0" rtl="0" algn="l">
              <a:spcBef>
                <a:spcPts val="0"/>
              </a:spcBef>
              <a:spcAft>
                <a:spcPts val="0"/>
              </a:spcAft>
              <a:buNone/>
            </a:pPr>
            <a:r>
              <a:rPr b="1" lang="en" sz="1850">
                <a:solidFill>
                  <a:schemeClr val="dk1"/>
                </a:solidFill>
              </a:rPr>
              <a:t>Real-Time Summarization:</a:t>
            </a:r>
            <a:endParaRPr b="1" sz="1850">
              <a:solidFill>
                <a:schemeClr val="dk1"/>
              </a:solidFill>
            </a:endParaRPr>
          </a:p>
          <a:p>
            <a:pPr indent="0" lvl="0" marL="0" rtl="0" algn="l">
              <a:spcBef>
                <a:spcPts val="0"/>
              </a:spcBef>
              <a:spcAft>
                <a:spcPts val="0"/>
              </a:spcAft>
              <a:buNone/>
            </a:pPr>
            <a:r>
              <a:rPr lang="en" sz="1850">
                <a:solidFill>
                  <a:schemeClr val="dk1"/>
                </a:solidFill>
              </a:rPr>
              <a:t> For applications that require real-time summarization, such as live news feeds or social media monitoring, LangChain can manage the flow of data, ensure that the summaries are generated quickly, and maintain high performance even with large volumes of incoming text. The framework’s ability to integrate with external APIs and data sources ensures that real-time data can be summarized effectively and efficiently.</a:t>
            </a:r>
            <a:endParaRPr sz="185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00"/>
              <a:t>                      Abstract</a:t>
            </a:r>
            <a:endParaRPr/>
          </a:p>
        </p:txBody>
      </p:sp>
      <p:sp>
        <p:nvSpPr>
          <p:cNvPr id="62" name="Google Shape;62;p14"/>
          <p:cNvSpPr txBox="1"/>
          <p:nvPr>
            <p:ph idx="1" type="body"/>
          </p:nvPr>
        </p:nvSpPr>
        <p:spPr>
          <a:xfrm>
            <a:off x="311700" y="1152475"/>
            <a:ext cx="8520600" cy="3936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45833"/>
              <a:buFont typeface="Arial"/>
              <a:buNone/>
            </a:pPr>
            <a:r>
              <a:rPr lang="en" sz="2400">
                <a:solidFill>
                  <a:schemeClr val="dk1"/>
                </a:solidFill>
              </a:rPr>
              <a:t>This project aims to develop an advanced text summarization system utilizing the LangChain framework, which leverages the capabilities of large language models (LLMs) to generate concise and informative summaries from extensive text documents. The primary objective is to create a modular, flexible, and scalable summarization workflow that can be customized for various applications, such as news article summarization, research paper abstraction, and summarization of legal documents.</a:t>
            </a:r>
            <a:endParaRPr sz="2400">
              <a:solidFill>
                <a:schemeClr val="dk1"/>
              </a:solidFill>
            </a:endParaRPr>
          </a:p>
          <a:p>
            <a:pPr indent="0" lvl="0" marL="0" rtl="0" algn="l">
              <a:spcBef>
                <a:spcPts val="1000"/>
              </a:spcBef>
              <a:spcAft>
                <a:spcPts val="0"/>
              </a:spcAft>
              <a:buClr>
                <a:schemeClr val="dk1"/>
              </a:buClr>
              <a:buSzPct val="45833"/>
              <a:buFont typeface="Arial"/>
              <a:buNone/>
            </a:pPr>
            <a:r>
              <a:rPr lang="en" sz="2400">
                <a:solidFill>
                  <a:schemeClr val="dk1"/>
                </a:solidFill>
              </a:rPr>
              <a:t>LangChain’s modular architecture facilitates the creation of complex, multi-step workflows, enabling seamless integration of various pre-processing, inference, and post-processing operations. By utilizing state-of-the-art LLMs such as GPT-4, BART, or T5, the project ensures high-quality abstractive summarization, </a:t>
            </a:r>
            <a:endParaRPr sz="2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type="title"/>
          </p:nvPr>
        </p:nvSpPr>
        <p:spPr>
          <a:xfrm>
            <a:off x="164100" y="2179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lang chain</a:t>
            </a:r>
            <a:endParaRPr/>
          </a:p>
        </p:txBody>
      </p:sp>
      <p:sp>
        <p:nvSpPr>
          <p:cNvPr id="161" name="Google Shape;161;p32"/>
          <p:cNvSpPr txBox="1"/>
          <p:nvPr>
            <p:ph idx="1" type="body"/>
          </p:nvPr>
        </p:nvSpPr>
        <p:spPr>
          <a:xfrm>
            <a:off x="0" y="50"/>
            <a:ext cx="9306000" cy="5143500"/>
          </a:xfrm>
          <a:prstGeom prst="rect">
            <a:avLst/>
          </a:prstGeom>
          <a:ln cap="flat" cmpd="sng" w="9525">
            <a:solidFill>
              <a:schemeClr val="dk1"/>
            </a:solidFill>
            <a:prstDash val="solid"/>
            <a:round/>
            <a:headEnd len="sm" w="sm" type="none"/>
            <a:tailEnd len="sm" w="sm" type="none"/>
          </a:ln>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t/>
            </a:r>
            <a:endParaRPr sz="7400">
              <a:solidFill>
                <a:schemeClr val="dk1"/>
              </a:solidFill>
            </a:endParaRPr>
          </a:p>
          <a:p>
            <a:pPr indent="0" lvl="0" marL="0" rtl="0" algn="l">
              <a:spcBef>
                <a:spcPts val="1200"/>
              </a:spcBef>
              <a:spcAft>
                <a:spcPts val="0"/>
              </a:spcAft>
              <a:buNone/>
            </a:pPr>
            <a:r>
              <a:t/>
            </a:r>
            <a:endParaRPr sz="7400">
              <a:solidFill>
                <a:schemeClr val="dk1"/>
              </a:solidFill>
            </a:endParaRPr>
          </a:p>
          <a:p>
            <a:pPr indent="0" lvl="0" marL="0" rtl="0" algn="l">
              <a:spcBef>
                <a:spcPts val="1200"/>
              </a:spcBef>
              <a:spcAft>
                <a:spcPts val="0"/>
              </a:spcAft>
              <a:buNone/>
            </a:pPr>
            <a:r>
              <a:rPr lang="en" sz="7400">
                <a:solidFill>
                  <a:schemeClr val="dk1"/>
                </a:solidFill>
              </a:rPr>
              <a:t>  </a:t>
            </a:r>
            <a:r>
              <a:rPr lang="en" sz="7400">
                <a:solidFill>
                  <a:schemeClr val="dk1"/>
                </a:solidFill>
              </a:rPr>
              <a:t>LangChain offers several key advantages:</a:t>
            </a:r>
            <a:endParaRPr sz="7400">
              <a:solidFill>
                <a:schemeClr val="dk1"/>
              </a:solidFill>
            </a:endParaRPr>
          </a:p>
          <a:p>
            <a:pPr indent="0" lvl="0" marL="0" rtl="0" algn="l">
              <a:spcBef>
                <a:spcPts val="1200"/>
              </a:spcBef>
              <a:spcAft>
                <a:spcPts val="0"/>
              </a:spcAft>
              <a:buNone/>
            </a:pPr>
            <a:r>
              <a:t/>
            </a:r>
            <a:endParaRPr sz="7400">
              <a:solidFill>
                <a:schemeClr val="dk1"/>
              </a:solidFill>
            </a:endParaRPr>
          </a:p>
          <a:p>
            <a:pPr indent="0" lvl="0" marL="0" rtl="0" algn="l">
              <a:spcBef>
                <a:spcPts val="1200"/>
              </a:spcBef>
              <a:spcAft>
                <a:spcPts val="0"/>
              </a:spcAft>
              <a:buNone/>
            </a:pPr>
            <a:r>
              <a:rPr b="1" lang="en" sz="7400">
                <a:solidFill>
                  <a:schemeClr val="dk1"/>
                </a:solidFill>
              </a:rPr>
              <a:t> </a:t>
            </a:r>
            <a:r>
              <a:rPr b="1" lang="en" sz="7400">
                <a:solidFill>
                  <a:schemeClr val="dk1"/>
                </a:solidFill>
              </a:rPr>
              <a:t>Task Chaining</a:t>
            </a:r>
            <a:r>
              <a:rPr lang="en" sz="7400">
                <a:solidFill>
                  <a:schemeClr val="dk1"/>
                </a:solidFill>
              </a:rPr>
              <a:t>: Easily link multiple language model tasks, streamlining complex workflows.                                                                                                                           </a:t>
            </a:r>
            <a:endParaRPr sz="7400">
              <a:solidFill>
                <a:schemeClr val="dk1"/>
              </a:solidFill>
            </a:endParaRPr>
          </a:p>
          <a:p>
            <a:pPr indent="0" lvl="0" marL="0" rtl="0" algn="l">
              <a:spcBef>
                <a:spcPts val="1200"/>
              </a:spcBef>
              <a:spcAft>
                <a:spcPts val="0"/>
              </a:spcAft>
              <a:buNone/>
            </a:pPr>
            <a:r>
              <a:rPr b="1" lang="en" sz="7400">
                <a:solidFill>
                  <a:schemeClr val="dk1"/>
                </a:solidFill>
              </a:rPr>
              <a:t> </a:t>
            </a:r>
            <a:r>
              <a:rPr b="1" lang="en" sz="7400">
                <a:solidFill>
                  <a:schemeClr val="dk1"/>
                </a:solidFill>
              </a:rPr>
              <a:t>Data Integration</a:t>
            </a:r>
            <a:r>
              <a:rPr lang="en" sz="7400">
                <a:solidFill>
                  <a:schemeClr val="dk1"/>
                </a:solidFill>
              </a:rPr>
              <a:t>: Connect language models with external data sources for dynamic, context-aware applications.</a:t>
            </a:r>
            <a:endParaRPr b="1" sz="7400">
              <a:solidFill>
                <a:schemeClr val="dk1"/>
              </a:solidFill>
            </a:endParaRPr>
          </a:p>
          <a:p>
            <a:pPr indent="0" lvl="0" marL="0" rtl="0" algn="l">
              <a:spcBef>
                <a:spcPts val="1200"/>
              </a:spcBef>
              <a:spcAft>
                <a:spcPts val="0"/>
              </a:spcAft>
              <a:buNone/>
            </a:pPr>
            <a:r>
              <a:rPr b="1" lang="en" sz="7400">
                <a:solidFill>
                  <a:schemeClr val="dk1"/>
                </a:solidFill>
              </a:rPr>
              <a:t> Memory Management</a:t>
            </a:r>
            <a:r>
              <a:rPr lang="en" sz="7400">
                <a:solidFill>
                  <a:schemeClr val="dk1"/>
                </a:solidFill>
              </a:rPr>
              <a:t>: Retain context across interactions, ideal for conversational agents.</a:t>
            </a:r>
            <a:endParaRPr b="1" sz="7400">
              <a:solidFill>
                <a:schemeClr val="dk1"/>
              </a:solidFill>
            </a:endParaRPr>
          </a:p>
          <a:p>
            <a:pPr indent="0" lvl="0" marL="0" rtl="0" algn="l">
              <a:spcBef>
                <a:spcPts val="1200"/>
              </a:spcBef>
              <a:spcAft>
                <a:spcPts val="0"/>
              </a:spcAft>
              <a:buNone/>
            </a:pPr>
            <a:r>
              <a:rPr b="1" lang="en" sz="7400">
                <a:solidFill>
                  <a:schemeClr val="dk1"/>
                </a:solidFill>
              </a:rPr>
              <a:t> Tool Integration</a:t>
            </a:r>
            <a:r>
              <a:rPr lang="en" sz="7400">
                <a:solidFill>
                  <a:schemeClr val="dk1"/>
                </a:solidFill>
              </a:rPr>
              <a:t>: Extend language models' functionality by enabling them to interact   </a:t>
            </a:r>
            <a:endParaRPr sz="7400">
              <a:solidFill>
                <a:schemeClr val="dk1"/>
              </a:solidFill>
            </a:endParaRPr>
          </a:p>
          <a:p>
            <a:pPr indent="0" lvl="0" marL="0" rtl="0" algn="l">
              <a:spcBef>
                <a:spcPts val="1200"/>
              </a:spcBef>
              <a:spcAft>
                <a:spcPts val="0"/>
              </a:spcAft>
              <a:buNone/>
            </a:pPr>
            <a:r>
              <a:rPr lang="en" sz="7400">
                <a:solidFill>
                  <a:schemeClr val="dk1"/>
                </a:solidFill>
              </a:rPr>
              <a:t>  </a:t>
            </a:r>
            <a:endParaRPr sz="7400">
              <a:solidFill>
                <a:schemeClr val="dk1"/>
              </a:solidFill>
            </a:endParaRPr>
          </a:p>
          <a:p>
            <a:pPr indent="0" lvl="0" marL="0" rtl="0" algn="l">
              <a:spcBef>
                <a:spcPts val="1200"/>
              </a:spcBef>
              <a:spcAft>
                <a:spcPts val="0"/>
              </a:spcAft>
              <a:buNone/>
            </a:pPr>
            <a:r>
              <a:t/>
            </a:r>
            <a:endParaRPr sz="5650">
              <a:solidFill>
                <a:schemeClr val="dk1"/>
              </a:solidFill>
            </a:endParaRPr>
          </a:p>
          <a:p>
            <a:pPr indent="0" lvl="0" marL="457200" rtl="0" algn="l">
              <a:spcBef>
                <a:spcPts val="1200"/>
              </a:spcBef>
              <a:spcAft>
                <a:spcPts val="0"/>
              </a:spcAft>
              <a:buNone/>
            </a:pPr>
            <a:r>
              <a:t/>
            </a:r>
            <a:endParaRPr sz="5650">
              <a:solidFill>
                <a:schemeClr val="dk1"/>
              </a:solidFill>
            </a:endParaRPr>
          </a:p>
          <a:p>
            <a:pPr indent="0" lvl="0" marL="0" rtl="0" algn="l">
              <a:spcBef>
                <a:spcPts val="1200"/>
              </a:spcBef>
              <a:spcAft>
                <a:spcPts val="0"/>
              </a:spcAft>
              <a:buNone/>
            </a:pPr>
            <a:r>
              <a:t/>
            </a:r>
            <a:endParaRPr sz="6357"/>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3"/>
          <p:cNvSpPr txBox="1"/>
          <p:nvPr>
            <p:ph idx="1" type="body"/>
          </p:nvPr>
        </p:nvSpPr>
        <p:spPr>
          <a:xfrm>
            <a:off x="311700" y="292775"/>
            <a:ext cx="8520600" cy="4416600"/>
          </a:xfrm>
          <a:prstGeom prst="rect">
            <a:avLst/>
          </a:prstGeom>
        </p:spPr>
        <p:txBody>
          <a:bodyPr anchorCtr="0" anchor="t" bIns="91425" lIns="91425" spcFirstLastPara="1" rIns="91425" wrap="square" tIns="91425">
            <a:normAutofit lnSpcReduction="20000"/>
          </a:bodyPr>
          <a:lstStyle/>
          <a:p>
            <a:pPr indent="0" lvl="0" marL="457200" rtl="0" algn="l">
              <a:spcBef>
                <a:spcPts val="1200"/>
              </a:spcBef>
              <a:spcAft>
                <a:spcPts val="0"/>
              </a:spcAft>
              <a:buNone/>
            </a:pPr>
            <a:r>
              <a:t/>
            </a:r>
            <a:endParaRPr b="1" sz="1850">
              <a:solidFill>
                <a:schemeClr val="dk1"/>
              </a:solidFill>
            </a:endParaRPr>
          </a:p>
          <a:p>
            <a:pPr indent="0" lvl="0" marL="0" rtl="0" algn="l">
              <a:spcBef>
                <a:spcPts val="1200"/>
              </a:spcBef>
              <a:spcAft>
                <a:spcPts val="0"/>
              </a:spcAft>
              <a:buNone/>
            </a:pPr>
            <a:r>
              <a:rPr b="1" lang="en" sz="1850">
                <a:solidFill>
                  <a:schemeClr val="dk1"/>
                </a:solidFill>
              </a:rPr>
              <a:t>Customizability</a:t>
            </a:r>
            <a:r>
              <a:rPr lang="en" sz="1850">
                <a:solidFill>
                  <a:schemeClr val="dk1"/>
                </a:solidFill>
              </a:rPr>
              <a:t>: Tailor applications to specific needs with flexible and           modular components.</a:t>
            </a:r>
            <a:endParaRPr sz="1850">
              <a:solidFill>
                <a:schemeClr val="dk1"/>
              </a:solidFill>
            </a:endParaRPr>
          </a:p>
          <a:p>
            <a:pPr indent="0" lvl="0" marL="0" rtl="0" algn="l">
              <a:spcBef>
                <a:spcPts val="1200"/>
              </a:spcBef>
              <a:spcAft>
                <a:spcPts val="0"/>
              </a:spcAft>
              <a:buNone/>
            </a:pPr>
            <a:r>
              <a:rPr b="1" lang="en" sz="1850">
                <a:solidFill>
                  <a:schemeClr val="dk1"/>
                </a:solidFill>
              </a:rPr>
              <a:t>Scalability</a:t>
            </a:r>
            <a:r>
              <a:rPr lang="en" sz="1850">
                <a:solidFill>
                  <a:schemeClr val="dk1"/>
                </a:solidFill>
              </a:rPr>
              <a:t>: Handle large-scale data and user demands efficiently.</a:t>
            </a:r>
            <a:endParaRPr sz="1850">
              <a:solidFill>
                <a:schemeClr val="dk1"/>
              </a:solidFill>
            </a:endParaRPr>
          </a:p>
          <a:p>
            <a:pPr indent="0" lvl="0" marL="0" rtl="0" algn="l">
              <a:spcBef>
                <a:spcPts val="1200"/>
              </a:spcBef>
              <a:spcAft>
                <a:spcPts val="0"/>
              </a:spcAft>
              <a:buNone/>
            </a:pPr>
            <a:r>
              <a:rPr b="1" lang="en" sz="1850">
                <a:solidFill>
                  <a:schemeClr val="dk1"/>
                </a:solidFill>
              </a:rPr>
              <a:t>Simplified Development</a:t>
            </a:r>
            <a:r>
              <a:rPr lang="en" sz="1850">
                <a:solidFill>
                  <a:schemeClr val="dk1"/>
                </a:solidFill>
              </a:rPr>
              <a:t>: Reduce complexity and accelerate development with ready-to-use components.</a:t>
            </a:r>
            <a:endParaRPr sz="1850">
              <a:solidFill>
                <a:schemeClr val="dk1"/>
              </a:solidFill>
            </a:endParaRPr>
          </a:p>
          <a:p>
            <a:pPr indent="0" lvl="0" marL="0" rtl="0" algn="l">
              <a:spcBef>
                <a:spcPts val="1200"/>
              </a:spcBef>
              <a:spcAft>
                <a:spcPts val="0"/>
              </a:spcAft>
              <a:buNone/>
            </a:pPr>
            <a:r>
              <a:rPr b="1" lang="en" sz="1850">
                <a:solidFill>
                  <a:schemeClr val="dk1"/>
                </a:solidFill>
              </a:rPr>
              <a:t>Collaboration</a:t>
            </a:r>
            <a:r>
              <a:rPr lang="en" sz="1850">
                <a:solidFill>
                  <a:schemeClr val="dk1"/>
                </a:solidFill>
              </a:rPr>
              <a:t>: Enhance teamwork with a clear, modular framework.</a:t>
            </a:r>
            <a:endParaRPr sz="1850">
              <a:solidFill>
                <a:schemeClr val="dk1"/>
              </a:solidFill>
            </a:endParaRPr>
          </a:p>
          <a:p>
            <a:pPr indent="0" lvl="0" marL="0" rtl="0" algn="l">
              <a:spcBef>
                <a:spcPts val="1200"/>
              </a:spcBef>
              <a:spcAft>
                <a:spcPts val="0"/>
              </a:spcAft>
              <a:buNone/>
            </a:pPr>
            <a:r>
              <a:rPr b="1" lang="en" sz="1850">
                <a:solidFill>
                  <a:schemeClr val="dk1"/>
                </a:solidFill>
              </a:rPr>
              <a:t>Error Handling</a:t>
            </a:r>
            <a:r>
              <a:rPr lang="en" sz="1850">
                <a:solidFill>
                  <a:schemeClr val="dk1"/>
                </a:solidFill>
              </a:rPr>
              <a:t>: Robust tools for managing and debugging errors.</a:t>
            </a:r>
            <a:endParaRPr sz="1850">
              <a:solidFill>
                <a:schemeClr val="dk1"/>
              </a:solidFill>
            </a:endParaRPr>
          </a:p>
          <a:p>
            <a:pPr indent="0" lvl="0" marL="0" rtl="0" algn="l">
              <a:spcBef>
                <a:spcPts val="1200"/>
              </a:spcBef>
              <a:spcAft>
                <a:spcPts val="0"/>
              </a:spcAft>
              <a:buNone/>
            </a:pPr>
            <a:r>
              <a:rPr b="1" lang="en" sz="1850">
                <a:solidFill>
                  <a:schemeClr val="dk1"/>
                </a:solidFill>
              </a:rPr>
              <a:t>Community Support</a:t>
            </a:r>
            <a:r>
              <a:rPr lang="en" sz="1850">
                <a:solidFill>
                  <a:schemeClr val="dk1"/>
                </a:solidFill>
              </a:rPr>
              <a:t>: Access resources and integrations from a growing ecosystem.</a:t>
            </a:r>
            <a:endParaRPr sz="185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241225" y="223150"/>
            <a:ext cx="8520600" cy="455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2400">
                <a:solidFill>
                  <a:schemeClr val="dk1"/>
                </a:solidFill>
              </a:rPr>
              <a:t>capturing the essential information and key insights from the source text while maintaining coherence and readability.Some of the key features of  this project are Integration with LargeLanguageModels(LLM’S), scalability,Modularity and customization etc. </a:t>
            </a:r>
            <a:endParaRPr sz="2400">
              <a:solidFill>
                <a:schemeClr val="dk1"/>
              </a:solidFill>
            </a:endParaRPr>
          </a:p>
          <a:p>
            <a:pPr indent="0" lvl="0" marL="0" rtl="0" algn="l">
              <a:spcBef>
                <a:spcPts val="0"/>
              </a:spcBef>
              <a:spcAft>
                <a:spcPts val="0"/>
              </a:spcAft>
              <a:buClr>
                <a:schemeClr val="dk1"/>
              </a:buClr>
              <a:buSzPct val="45833"/>
              <a:buFont typeface="Arial"/>
              <a:buNone/>
            </a:pPr>
            <a:r>
              <a:t/>
            </a:r>
            <a:endParaRPr sz="2400">
              <a:solidFill>
                <a:schemeClr val="dk1"/>
              </a:solidFill>
            </a:endParaRPr>
          </a:p>
          <a:p>
            <a:pPr indent="0" lvl="0" marL="0" rtl="0" algn="l">
              <a:spcBef>
                <a:spcPts val="0"/>
              </a:spcBef>
              <a:spcAft>
                <a:spcPts val="0"/>
              </a:spcAft>
              <a:buClr>
                <a:schemeClr val="dk1"/>
              </a:buClr>
              <a:buSzPct val="45833"/>
              <a:buFont typeface="Arial"/>
              <a:buNone/>
            </a:pPr>
            <a:r>
              <a:rPr lang="en" sz="2400">
                <a:solidFill>
                  <a:schemeClr val="dk1"/>
                </a:solidFill>
              </a:rPr>
              <a:t>The project also emphasizes user-friendliness and ease of deployment, with comprehensive documentation and examples to facilitate rapid experimentation and implementation. By harnessing the power of LangChain, this text summarization system aims to significantly enhance information processing capabilities, aiding users in quickly comprehending large volumes of text and making informed decisions based on the summarized content</a:t>
            </a:r>
            <a:endParaRPr sz="24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8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400"/>
              <a:t>                  Introduction</a:t>
            </a:r>
            <a:endParaRPr/>
          </a:p>
        </p:txBody>
      </p:sp>
      <p:sp>
        <p:nvSpPr>
          <p:cNvPr id="73" name="Google Shape;73;p16"/>
          <p:cNvSpPr txBox="1"/>
          <p:nvPr>
            <p:ph idx="1" type="body"/>
          </p:nvPr>
        </p:nvSpPr>
        <p:spPr>
          <a:xfrm>
            <a:off x="311700" y="1152475"/>
            <a:ext cx="8520600" cy="3913500"/>
          </a:xfrm>
          <a:prstGeom prst="rect">
            <a:avLst/>
          </a:prstGeom>
        </p:spPr>
        <p:txBody>
          <a:bodyPr anchorCtr="0" anchor="t" bIns="91425" lIns="91425" spcFirstLastPara="1" rIns="91425" wrap="square" tIns="91425">
            <a:normAutofit/>
          </a:bodyPr>
          <a:lstStyle/>
          <a:p>
            <a:pPr indent="0" lvl="0" marL="0" rtl="0" algn="just">
              <a:lnSpc>
                <a:spcPct val="90000"/>
              </a:lnSpc>
              <a:spcBef>
                <a:spcPts val="0"/>
              </a:spcBef>
              <a:spcAft>
                <a:spcPts val="0"/>
              </a:spcAft>
              <a:buNone/>
            </a:pPr>
            <a:r>
              <a:t/>
            </a:r>
            <a:endParaRPr sz="2150">
              <a:solidFill>
                <a:schemeClr val="dk1"/>
              </a:solidFill>
            </a:endParaRPr>
          </a:p>
          <a:p>
            <a:pPr indent="0" lvl="0" marL="0" rtl="0" algn="just">
              <a:lnSpc>
                <a:spcPct val="90000"/>
              </a:lnSpc>
              <a:spcBef>
                <a:spcPts val="0"/>
              </a:spcBef>
              <a:spcAft>
                <a:spcPts val="0"/>
              </a:spcAft>
              <a:buClr>
                <a:schemeClr val="dk1"/>
              </a:buClr>
              <a:buSzPts val="1100"/>
              <a:buFont typeface="Arial"/>
              <a:buNone/>
            </a:pPr>
            <a:r>
              <a:rPr lang="en" sz="1850">
                <a:solidFill>
                  <a:schemeClr val="dk1"/>
                </a:solidFill>
              </a:rPr>
              <a:t>The goal of this project is to develop a sophisticated text summarization system utilizing the LangChain framework, which leverages the power of large language models (LLMs) to distill extensive documents into clear, concise summaries. Traditional methods of summarization often fall short in capturing the nuanced details and key insights from large volumes of text, leading to either overly verbose or insufficiently detailed summaries. This project aims to address these challenges by creating a modular, flexible, and scalable summarization workflow that can be tailored for diverse applications, including news article summaries, research paper abstractions, and legal document summarization.</a:t>
            </a:r>
            <a:endParaRPr sz="185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graphicFrame>
        <p:nvGraphicFramePr>
          <p:cNvPr id="78" name="Google Shape;78;p17"/>
          <p:cNvGraphicFramePr/>
          <p:nvPr/>
        </p:nvGraphicFramePr>
        <p:xfrm>
          <a:off x="281350" y="631100"/>
          <a:ext cx="3000000" cy="3000000"/>
        </p:xfrm>
        <a:graphic>
          <a:graphicData uri="http://schemas.openxmlformats.org/drawingml/2006/table">
            <a:tbl>
              <a:tblPr>
                <a:noFill/>
                <a:tableStyleId>{C03F8B36-78FD-4751-A395-95C7C7E5641D}</a:tableStyleId>
              </a:tblPr>
              <a:tblGrid>
                <a:gridCol w="717275"/>
                <a:gridCol w="2522650"/>
                <a:gridCol w="2829200"/>
                <a:gridCol w="2613475"/>
              </a:tblGrid>
              <a:tr h="755975">
                <a:tc>
                  <a:txBody>
                    <a:bodyPr/>
                    <a:lstStyle/>
                    <a:p>
                      <a:pPr indent="0" lvl="0" marL="0" rtl="0" algn="l">
                        <a:spcBef>
                          <a:spcPts val="0"/>
                        </a:spcBef>
                        <a:spcAft>
                          <a:spcPts val="0"/>
                        </a:spcAft>
                        <a:buNone/>
                      </a:pPr>
                      <a:r>
                        <a:rPr lang="en"/>
                        <a:t>S.NO</a:t>
                      </a:r>
                      <a:endParaRPr/>
                    </a:p>
                  </a:txBody>
                  <a:tcPr marT="91425" marB="91425" marR="91425" marL="91425"/>
                </a:tc>
                <a:tc>
                  <a:txBody>
                    <a:bodyPr/>
                    <a:lstStyle/>
                    <a:p>
                      <a:pPr indent="0" lvl="0" marL="0" rtl="0" algn="l">
                        <a:spcBef>
                          <a:spcPts val="0"/>
                        </a:spcBef>
                        <a:spcAft>
                          <a:spcPts val="0"/>
                        </a:spcAft>
                        <a:buNone/>
                      </a:pPr>
                      <a:r>
                        <a:rPr lang="en"/>
                        <a:t>TITLE AND YEAR</a:t>
                      </a:r>
                      <a:endParaRPr/>
                    </a:p>
                  </a:txBody>
                  <a:tcPr marT="91425" marB="91425" marR="91425" marL="91425"/>
                </a:tc>
                <a:tc>
                  <a:txBody>
                    <a:bodyPr/>
                    <a:lstStyle/>
                    <a:p>
                      <a:pPr indent="0" lvl="0" marL="0" rtl="0" algn="l">
                        <a:spcBef>
                          <a:spcPts val="0"/>
                        </a:spcBef>
                        <a:spcAft>
                          <a:spcPts val="0"/>
                        </a:spcAft>
                        <a:buNone/>
                      </a:pPr>
                      <a:r>
                        <a:rPr lang="en"/>
                        <a:t>METHODOLOGY</a:t>
                      </a:r>
                      <a:endParaRPr/>
                    </a:p>
                  </a:txBody>
                  <a:tcPr marT="91425" marB="91425" marR="91425" marL="91425"/>
                </a:tc>
                <a:tc>
                  <a:txBody>
                    <a:bodyPr/>
                    <a:lstStyle/>
                    <a:p>
                      <a:pPr indent="0" lvl="0" marL="0" rtl="0" algn="l">
                        <a:spcBef>
                          <a:spcPts val="0"/>
                        </a:spcBef>
                        <a:spcAft>
                          <a:spcPts val="0"/>
                        </a:spcAft>
                        <a:buNone/>
                      </a:pPr>
                      <a:r>
                        <a:rPr lang="en"/>
                        <a:t>GAPS AND LIMITATIONS</a:t>
                      </a:r>
                      <a:endParaRPr/>
                    </a:p>
                  </a:txBody>
                  <a:tcPr marT="91425" marB="91425" marR="91425" marL="91425"/>
                </a:tc>
              </a:tr>
              <a:tr h="1798975">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Abstractive Long Text Summarization using Large Language Models (2024)</a:t>
                      </a:r>
                      <a:endParaRPr/>
                    </a:p>
                  </a:txBody>
                  <a:tcPr marT="91425" marB="91425" marR="91425" marL="91425"/>
                </a:tc>
                <a:tc>
                  <a:txBody>
                    <a:bodyPr/>
                    <a:lstStyle/>
                    <a:p>
                      <a:pPr indent="0" lvl="0" marL="0" rtl="0" algn="l">
                        <a:spcBef>
                          <a:spcPts val="0"/>
                        </a:spcBef>
                        <a:spcAft>
                          <a:spcPts val="0"/>
                        </a:spcAft>
                        <a:buNone/>
                      </a:pPr>
                      <a:r>
                        <a:rPr lang="en"/>
                        <a:t>Utilizes summarization and question-answering methods; employs clustering and K-Means algorithm.</a:t>
                      </a:r>
                      <a:endParaRPr/>
                    </a:p>
                  </a:txBody>
                  <a:tcPr marT="91425" marB="91425" marR="91425" marL="91425"/>
                </a:tc>
                <a:tc>
                  <a:txBody>
                    <a:bodyPr/>
                    <a:lstStyle/>
                    <a:p>
                      <a:pPr indent="0" lvl="0" marL="0" rtl="0" algn="l">
                        <a:spcBef>
                          <a:spcPts val="0"/>
                        </a:spcBef>
                        <a:spcAft>
                          <a:spcPts val="0"/>
                        </a:spcAft>
                        <a:buNone/>
                      </a:pPr>
                      <a:r>
                        <a:rPr lang="en"/>
                        <a:t>Potential factual inconsistencies in abstractive summarization; risk of introducing extraneous information not present in the original text.</a:t>
                      </a:r>
                      <a:endParaRPr/>
                    </a:p>
                  </a:txBody>
                  <a:tcPr marT="91425" marB="91425" marR="91425" marL="91425"/>
                </a:tc>
              </a:tr>
              <a:tr h="1798975">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Exploring the Limits of ChatGPT for Query or Aspect-based Text Summarization (2023)</a:t>
                      </a:r>
                      <a:endParaRPr/>
                    </a:p>
                  </a:txBody>
                  <a:tcPr marT="91425" marB="91425" marR="91425" marL="91425"/>
                </a:tc>
                <a:tc>
                  <a:txBody>
                    <a:bodyPr/>
                    <a:lstStyle/>
                    <a:p>
                      <a:pPr indent="0" lvl="0" marL="0" rtl="0" algn="l">
                        <a:spcBef>
                          <a:spcPts val="0"/>
                        </a:spcBef>
                        <a:spcAft>
                          <a:spcPts val="0"/>
                        </a:spcAft>
                        <a:buNone/>
                      </a:pPr>
                      <a:r>
                        <a:rPr lang="en"/>
                        <a:t> Evaluates ChatGPT's performance using publicly available datasets; benchmarks aspect and query-based text summarization.</a:t>
                      </a:r>
                      <a:endParaRPr/>
                    </a:p>
                  </a:txBody>
                  <a:tcPr marT="91425" marB="91425" marR="91425" marL="91425"/>
                </a:tc>
                <a:tc>
                  <a:txBody>
                    <a:bodyPr/>
                    <a:lstStyle/>
                    <a:p>
                      <a:pPr indent="0" lvl="0" marL="0" rtl="0" algn="l">
                        <a:spcBef>
                          <a:spcPts val="0"/>
                        </a:spcBef>
                        <a:spcAft>
                          <a:spcPts val="0"/>
                        </a:spcAft>
                        <a:buNone/>
                      </a:pPr>
                      <a:r>
                        <a:rPr lang="en"/>
                        <a:t>Limited generalizability due to the maximum input sequence length of 5000 tokens, which restricts applicability to longer texts.</a:t>
                      </a:r>
                      <a:endParaRPr/>
                    </a:p>
                  </a:txBody>
                  <a:tcPr marT="91425" marB="91425" marR="91425" marL="91425"/>
                </a:tc>
              </a:tr>
            </a:tbl>
          </a:graphicData>
        </a:graphic>
      </p:graphicFrame>
      <p:sp>
        <p:nvSpPr>
          <p:cNvPr id="79" name="Google Shape;79;p17"/>
          <p:cNvSpPr txBox="1"/>
          <p:nvPr/>
        </p:nvSpPr>
        <p:spPr>
          <a:xfrm>
            <a:off x="513200" y="231625"/>
            <a:ext cx="654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LITERATURE SURVEY </a:t>
            </a:r>
            <a:endParaRPr sz="1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aphicFrame>
        <p:nvGraphicFramePr>
          <p:cNvPr id="84" name="Google Shape;84;p18"/>
          <p:cNvGraphicFramePr/>
          <p:nvPr/>
        </p:nvGraphicFramePr>
        <p:xfrm>
          <a:off x="230700" y="400750"/>
          <a:ext cx="3000000" cy="3000000"/>
        </p:xfrm>
        <a:graphic>
          <a:graphicData uri="http://schemas.openxmlformats.org/drawingml/2006/table">
            <a:tbl>
              <a:tblPr>
                <a:noFill/>
                <a:tableStyleId>{C03F8B36-78FD-4751-A395-95C7C7E5641D}</a:tableStyleId>
              </a:tblPr>
              <a:tblGrid>
                <a:gridCol w="717275"/>
                <a:gridCol w="2522650"/>
                <a:gridCol w="2829200"/>
                <a:gridCol w="2613475"/>
              </a:tblGrid>
              <a:tr h="688250">
                <a:tc>
                  <a:txBody>
                    <a:bodyPr/>
                    <a:lstStyle/>
                    <a:p>
                      <a:pPr indent="0" lvl="0" marL="0" rtl="0" algn="l">
                        <a:spcBef>
                          <a:spcPts val="0"/>
                        </a:spcBef>
                        <a:spcAft>
                          <a:spcPts val="0"/>
                        </a:spcAft>
                        <a:buNone/>
                      </a:pPr>
                      <a:r>
                        <a:rPr lang="en"/>
                        <a:t>S.NO</a:t>
                      </a:r>
                      <a:endParaRPr/>
                    </a:p>
                  </a:txBody>
                  <a:tcPr marT="91425" marB="91425" marR="91425" marL="91425"/>
                </a:tc>
                <a:tc>
                  <a:txBody>
                    <a:bodyPr/>
                    <a:lstStyle/>
                    <a:p>
                      <a:pPr indent="0" lvl="0" marL="0" rtl="0" algn="l">
                        <a:spcBef>
                          <a:spcPts val="0"/>
                        </a:spcBef>
                        <a:spcAft>
                          <a:spcPts val="0"/>
                        </a:spcAft>
                        <a:buNone/>
                      </a:pPr>
                      <a:r>
                        <a:rPr lang="en"/>
                        <a:t>TITLE</a:t>
                      </a:r>
                      <a:r>
                        <a:rPr lang="en"/>
                        <a:t> AND YEAR</a:t>
                      </a:r>
                      <a:endParaRPr/>
                    </a:p>
                  </a:txBody>
                  <a:tcPr marT="91425" marB="91425" marR="91425" marL="91425"/>
                </a:tc>
                <a:tc>
                  <a:txBody>
                    <a:bodyPr/>
                    <a:lstStyle/>
                    <a:p>
                      <a:pPr indent="0" lvl="0" marL="0" rtl="0" algn="l">
                        <a:spcBef>
                          <a:spcPts val="0"/>
                        </a:spcBef>
                        <a:spcAft>
                          <a:spcPts val="0"/>
                        </a:spcAft>
                        <a:buNone/>
                      </a:pPr>
                      <a:r>
                        <a:rPr lang="en"/>
                        <a:t>METHODOLOGY</a:t>
                      </a:r>
                      <a:endParaRPr/>
                    </a:p>
                  </a:txBody>
                  <a:tcPr marT="91425" marB="91425" marR="91425" marL="91425"/>
                </a:tc>
                <a:tc>
                  <a:txBody>
                    <a:bodyPr/>
                    <a:lstStyle/>
                    <a:p>
                      <a:pPr indent="0" lvl="0" marL="0" rtl="0" algn="l">
                        <a:spcBef>
                          <a:spcPts val="0"/>
                        </a:spcBef>
                        <a:spcAft>
                          <a:spcPts val="0"/>
                        </a:spcAft>
                        <a:buNone/>
                      </a:pPr>
                      <a:r>
                        <a:rPr lang="en"/>
                        <a:t>GAPS AND LIMITATIONS</a:t>
                      </a:r>
                      <a:endParaRPr/>
                    </a:p>
                  </a:txBody>
                  <a:tcPr marT="91425" marB="91425" marR="91425" marL="91425"/>
                </a:tc>
              </a:tr>
              <a:tr h="1903950">
                <a:tc>
                  <a:txBody>
                    <a:bodyPr/>
                    <a:lstStyle/>
                    <a:p>
                      <a:pPr indent="0" lvl="0" marL="0" rtl="0" algn="l">
                        <a:spcBef>
                          <a:spcPts val="0"/>
                        </a:spcBef>
                        <a:spcAft>
                          <a:spcPts val="0"/>
                        </a:spcAft>
                        <a:buNone/>
                      </a:pPr>
                      <a:r>
                        <a:rPr lang="en"/>
                        <a:t>3</a:t>
                      </a:r>
                      <a:r>
                        <a:rPr lang="en"/>
                        <a:t>.</a:t>
                      </a:r>
                      <a:endParaRPr/>
                    </a:p>
                  </a:txBody>
                  <a:tcPr marT="91425" marB="91425" marR="91425" marL="91425"/>
                </a:tc>
                <a:tc>
                  <a:txBody>
                    <a:bodyPr/>
                    <a:lstStyle/>
                    <a:p>
                      <a:pPr indent="0" lvl="0" marL="0" rtl="0" algn="l">
                        <a:spcBef>
                          <a:spcPts val="0"/>
                        </a:spcBef>
                        <a:spcAft>
                          <a:spcPts val="0"/>
                        </a:spcAft>
                        <a:buNone/>
                      </a:pPr>
                      <a:r>
                        <a:rPr lang="en"/>
                        <a:t>NLP-based Text Summarization Techniques</a:t>
                      </a:r>
                      <a:endParaRPr/>
                    </a:p>
                    <a:p>
                      <a:pPr indent="0" lvl="0" marL="0" rtl="0" algn="l">
                        <a:spcBef>
                          <a:spcPts val="0"/>
                        </a:spcBef>
                        <a:spcAft>
                          <a:spcPts val="0"/>
                        </a:spcAft>
                        <a:buNone/>
                      </a:pPr>
                      <a:r>
                        <a:rPr lang="en"/>
                        <a:t>(2024)</a:t>
                      </a:r>
                      <a:endParaRPr/>
                    </a:p>
                  </a:txBody>
                  <a:tcPr marT="91425" marB="91425" marR="91425" marL="91425"/>
                </a:tc>
                <a:tc>
                  <a:txBody>
                    <a:bodyPr/>
                    <a:lstStyle/>
                    <a:p>
                      <a:pPr indent="0" lvl="0" marL="0" rtl="0" algn="l">
                        <a:spcBef>
                          <a:spcPts val="0"/>
                        </a:spcBef>
                        <a:spcAft>
                          <a:spcPts val="0"/>
                        </a:spcAft>
                        <a:buNone/>
                      </a:pPr>
                      <a:r>
                        <a:rPr lang="en"/>
                        <a:t>Development of a news summarization web application using Streamlit.</a:t>
                      </a:r>
                      <a:endParaRPr/>
                    </a:p>
                  </a:txBody>
                  <a:tcPr marT="91425" marB="91425" marR="91425" marL="91425"/>
                </a:tc>
                <a:tc>
                  <a:txBody>
                    <a:bodyPr/>
                    <a:lstStyle/>
                    <a:p>
                      <a:pPr indent="0" lvl="0" marL="0" rtl="0" algn="l">
                        <a:spcBef>
                          <a:spcPts val="0"/>
                        </a:spcBef>
                        <a:spcAft>
                          <a:spcPts val="0"/>
                        </a:spcAft>
                        <a:buNone/>
                      </a:pPr>
                      <a:r>
                        <a:rPr lang="en"/>
                        <a:t>Lack of information on scalability, handling large volumes of news articles, real-time updates, and computational resource requirements.</a:t>
                      </a:r>
                      <a:endParaRPr/>
                    </a:p>
                  </a:txBody>
                  <a:tcPr marT="91425" marB="91425" marR="91425" marL="91425"/>
                </a:tc>
              </a:tr>
              <a:tr h="1903950">
                <a:tc>
                  <a:txBody>
                    <a:bodyPr/>
                    <a:lstStyle/>
                    <a:p>
                      <a:pPr indent="0" lvl="0" marL="0" rtl="0" algn="l">
                        <a:spcBef>
                          <a:spcPts val="0"/>
                        </a:spcBef>
                        <a:spcAft>
                          <a:spcPts val="0"/>
                        </a:spcAft>
                        <a:buNone/>
                      </a:pPr>
                      <a:r>
                        <a:rPr lang="en"/>
                        <a:t>4</a:t>
                      </a:r>
                      <a:r>
                        <a:rPr lang="en"/>
                        <a: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Performance of BERT-based Models on Text Summarization"</a:t>
                      </a:r>
                      <a:endParaRPr/>
                    </a:p>
                    <a:p>
                      <a:pPr indent="0" lvl="0" marL="0" rtl="0" algn="l">
                        <a:spcBef>
                          <a:spcPts val="0"/>
                        </a:spcBef>
                        <a:spcAft>
                          <a:spcPts val="0"/>
                        </a:spcAft>
                        <a:buNone/>
                      </a:pPr>
                      <a:r>
                        <a:rPr lang="en"/>
                        <a:t>(2022)</a:t>
                      </a:r>
                      <a:endParaRPr/>
                    </a:p>
                  </a:txBody>
                  <a:tcPr marT="91425" marB="91425" marR="91425" marL="91425"/>
                </a:tc>
                <a:tc>
                  <a:txBody>
                    <a:bodyPr/>
                    <a:lstStyle/>
                    <a:p>
                      <a:pPr indent="0" lvl="0" marL="0" rtl="0" algn="l">
                        <a:spcBef>
                          <a:spcPts val="0"/>
                        </a:spcBef>
                        <a:spcAft>
                          <a:spcPts val="0"/>
                        </a:spcAft>
                        <a:buNone/>
                      </a:pPr>
                      <a:r>
                        <a:rPr lang="en"/>
                        <a:t> Utilizes BERTSum as a baseline model, modified for experiments; introduces 'SqueezeBERTSum' using the SqueezeBERT encoder.</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a:t>Potential limitations due to the dataset size and diversity, which may impact the generalizability of the results to other domains.</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aphicFrame>
        <p:nvGraphicFramePr>
          <p:cNvPr id="89" name="Google Shape;89;p19"/>
          <p:cNvGraphicFramePr/>
          <p:nvPr/>
        </p:nvGraphicFramePr>
        <p:xfrm>
          <a:off x="287875" y="621950"/>
          <a:ext cx="3000000" cy="3000000"/>
        </p:xfrm>
        <a:graphic>
          <a:graphicData uri="http://schemas.openxmlformats.org/drawingml/2006/table">
            <a:tbl>
              <a:tblPr>
                <a:noFill/>
                <a:tableStyleId>{C03F8B36-78FD-4751-A395-95C7C7E5641D}</a:tableStyleId>
              </a:tblPr>
              <a:tblGrid>
                <a:gridCol w="717275"/>
                <a:gridCol w="2522650"/>
                <a:gridCol w="2829200"/>
                <a:gridCol w="2613475"/>
              </a:tblGrid>
              <a:tr h="650300">
                <a:tc>
                  <a:txBody>
                    <a:bodyPr/>
                    <a:lstStyle/>
                    <a:p>
                      <a:pPr indent="0" lvl="0" marL="0" rtl="0" algn="l">
                        <a:spcBef>
                          <a:spcPts val="0"/>
                        </a:spcBef>
                        <a:spcAft>
                          <a:spcPts val="0"/>
                        </a:spcAft>
                        <a:buNone/>
                      </a:pPr>
                      <a:r>
                        <a:rPr lang="en"/>
                        <a:t>S.NO</a:t>
                      </a:r>
                      <a:endParaRPr/>
                    </a:p>
                  </a:txBody>
                  <a:tcPr marT="91425" marB="91425" marR="91425" marL="91425"/>
                </a:tc>
                <a:tc>
                  <a:txBody>
                    <a:bodyPr/>
                    <a:lstStyle/>
                    <a:p>
                      <a:pPr indent="0" lvl="0" marL="0" rtl="0" algn="l">
                        <a:spcBef>
                          <a:spcPts val="0"/>
                        </a:spcBef>
                        <a:spcAft>
                          <a:spcPts val="0"/>
                        </a:spcAft>
                        <a:buNone/>
                      </a:pPr>
                      <a:r>
                        <a:rPr lang="en"/>
                        <a:t>TITLE</a:t>
                      </a:r>
                      <a:r>
                        <a:rPr lang="en"/>
                        <a:t> AND YEAR</a:t>
                      </a:r>
                      <a:endParaRPr/>
                    </a:p>
                  </a:txBody>
                  <a:tcPr marT="91425" marB="91425" marR="91425" marL="91425"/>
                </a:tc>
                <a:tc>
                  <a:txBody>
                    <a:bodyPr/>
                    <a:lstStyle/>
                    <a:p>
                      <a:pPr indent="0" lvl="0" marL="0" rtl="0" algn="l">
                        <a:spcBef>
                          <a:spcPts val="0"/>
                        </a:spcBef>
                        <a:spcAft>
                          <a:spcPts val="0"/>
                        </a:spcAft>
                        <a:buNone/>
                      </a:pPr>
                      <a:r>
                        <a:rPr lang="en"/>
                        <a:t>METHODOLOGY</a:t>
                      </a:r>
                      <a:endParaRPr/>
                    </a:p>
                  </a:txBody>
                  <a:tcPr marT="91425" marB="91425" marR="91425" marL="91425"/>
                </a:tc>
                <a:tc>
                  <a:txBody>
                    <a:bodyPr/>
                    <a:lstStyle/>
                    <a:p>
                      <a:pPr indent="0" lvl="0" marL="0" rtl="0" algn="l">
                        <a:spcBef>
                          <a:spcPts val="0"/>
                        </a:spcBef>
                        <a:spcAft>
                          <a:spcPts val="0"/>
                        </a:spcAft>
                        <a:buNone/>
                      </a:pPr>
                      <a:r>
                        <a:rPr lang="en"/>
                        <a:t>GAPS AND LIMITATIONS</a:t>
                      </a:r>
                      <a:endParaRPr/>
                    </a:p>
                  </a:txBody>
                  <a:tcPr marT="91425" marB="91425" marR="91425" marL="91425"/>
                </a:tc>
              </a:tr>
              <a:tr h="1798975">
                <a:tc>
                  <a:txBody>
                    <a:bodyPr/>
                    <a:lstStyle/>
                    <a:p>
                      <a:pPr indent="0" lvl="0" marL="0" rtl="0" algn="l">
                        <a:spcBef>
                          <a:spcPts val="0"/>
                        </a:spcBef>
                        <a:spcAft>
                          <a:spcPts val="0"/>
                        </a:spcAft>
                        <a:buNone/>
                      </a:pPr>
                      <a:r>
                        <a:rPr lang="en"/>
                        <a:t>5</a:t>
                      </a:r>
                      <a:r>
                        <a:rPr lang="en"/>
                        <a:t>.</a:t>
                      </a:r>
                      <a:endParaRPr/>
                    </a:p>
                  </a:txBody>
                  <a:tcPr marT="91425" marB="91425" marR="91425" marL="91425"/>
                </a:tc>
                <a:tc>
                  <a:txBody>
                    <a:bodyPr/>
                    <a:lstStyle/>
                    <a:p>
                      <a:pPr indent="0" lvl="0" marL="0" rtl="0" algn="l">
                        <a:spcBef>
                          <a:spcPts val="0"/>
                        </a:spcBef>
                        <a:spcAft>
                          <a:spcPts val="0"/>
                        </a:spcAft>
                        <a:buNone/>
                      </a:pPr>
                      <a:r>
                        <a:rPr lang="en"/>
                        <a:t>Comparative Analysis of Extractive vs. Abstractive Text Summarization (2021)</a:t>
                      </a:r>
                      <a:endParaRPr/>
                    </a:p>
                  </a:txBody>
                  <a:tcPr marT="91425" marB="91425" marR="91425" marL="91425"/>
                </a:tc>
                <a:tc>
                  <a:txBody>
                    <a:bodyPr/>
                    <a:lstStyle/>
                    <a:p>
                      <a:pPr indent="0" lvl="0" marL="0" rtl="0" algn="l">
                        <a:spcBef>
                          <a:spcPts val="0"/>
                        </a:spcBef>
                        <a:spcAft>
                          <a:spcPts val="0"/>
                        </a:spcAft>
                        <a:buNone/>
                      </a:pPr>
                      <a:r>
                        <a:rPr lang="en"/>
                        <a:t>Compares extractive and abstractive summarization techniques using various datasets.</a:t>
                      </a:r>
                      <a:endParaRPr/>
                    </a:p>
                  </a:txBody>
                  <a:tcPr marT="91425" marB="91425" marR="91425" marL="91425"/>
                </a:tc>
                <a:tc>
                  <a:txBody>
                    <a:bodyPr/>
                    <a:lstStyle/>
                    <a:p>
                      <a:pPr indent="0" lvl="0" marL="0" rtl="0" algn="l">
                        <a:spcBef>
                          <a:spcPts val="0"/>
                        </a:spcBef>
                        <a:spcAft>
                          <a:spcPts val="0"/>
                        </a:spcAft>
                        <a:buNone/>
                      </a:pPr>
                      <a:r>
                        <a:rPr lang="en"/>
                        <a:t>Abstractive methods may generate text that introduces factual errors; extractive methods might miss the overall context.</a:t>
                      </a:r>
                      <a:endParaRPr/>
                    </a:p>
                  </a:txBody>
                  <a:tcPr marT="91425" marB="91425" marR="91425" marL="91425"/>
                </a:tc>
              </a:tr>
              <a:tr h="1798975">
                <a:tc>
                  <a:txBody>
                    <a:bodyPr/>
                    <a:lstStyle/>
                    <a:p>
                      <a:pPr indent="0" lvl="0" marL="0" rtl="0" algn="l">
                        <a:spcBef>
                          <a:spcPts val="0"/>
                        </a:spcBef>
                        <a:spcAft>
                          <a:spcPts val="0"/>
                        </a:spcAft>
                        <a:buNone/>
                      </a:pPr>
                      <a:r>
                        <a:rPr lang="en"/>
                        <a:t>6</a:t>
                      </a:r>
                      <a:r>
                        <a:rPr lang="en"/>
                        <a:t>.</a:t>
                      </a:r>
                      <a:endParaRPr/>
                    </a:p>
                  </a:txBody>
                  <a:tcPr marT="91425" marB="91425" marR="91425" marL="91425"/>
                </a:tc>
                <a:tc>
                  <a:txBody>
                    <a:bodyPr/>
                    <a:lstStyle/>
                    <a:p>
                      <a:pPr indent="0" lvl="0" marL="0" rtl="0" algn="l">
                        <a:spcBef>
                          <a:spcPts val="0"/>
                        </a:spcBef>
                        <a:spcAft>
                          <a:spcPts val="0"/>
                        </a:spcAft>
                        <a:buNone/>
                      </a:pPr>
                      <a:r>
                        <a:rPr lang="en"/>
                        <a:t>Domain-Specific Text Summarization Techniques  (2020)</a:t>
                      </a:r>
                      <a:endParaRPr/>
                    </a:p>
                  </a:txBody>
                  <a:tcPr marT="91425" marB="91425" marR="91425" marL="91425"/>
                </a:tc>
                <a:tc>
                  <a:txBody>
                    <a:bodyPr/>
                    <a:lstStyle/>
                    <a:p>
                      <a:pPr indent="0" lvl="0" marL="0" rtl="0" algn="l">
                        <a:spcBef>
                          <a:spcPts val="0"/>
                        </a:spcBef>
                        <a:spcAft>
                          <a:spcPts val="0"/>
                        </a:spcAft>
                        <a:buNone/>
                      </a:pPr>
                      <a:r>
                        <a:rPr lang="en"/>
                        <a:t>Focuses on domain-specific models for medical and legal texts using transfer learning.</a:t>
                      </a:r>
                      <a:endParaRPr/>
                    </a:p>
                  </a:txBody>
                  <a:tcPr marT="91425" marB="91425" marR="91425" marL="91425"/>
                </a:tc>
                <a:tc>
                  <a:txBody>
                    <a:bodyPr/>
                    <a:lstStyle/>
                    <a:p>
                      <a:pPr indent="0" lvl="0" marL="0" rtl="0" algn="l">
                        <a:spcBef>
                          <a:spcPts val="0"/>
                        </a:spcBef>
                        <a:spcAft>
                          <a:spcPts val="0"/>
                        </a:spcAft>
                        <a:buNone/>
                      </a:pPr>
                      <a:r>
                        <a:rPr lang="en"/>
                        <a:t>Gaps and Limitations: Limited applicability to other domains; lack of a standard benchmark for comparison.</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graphicFrame>
        <p:nvGraphicFramePr>
          <p:cNvPr id="94" name="Google Shape;94;p20"/>
          <p:cNvGraphicFramePr/>
          <p:nvPr/>
        </p:nvGraphicFramePr>
        <p:xfrm>
          <a:off x="230700" y="582800"/>
          <a:ext cx="3000000" cy="3000000"/>
        </p:xfrm>
        <a:graphic>
          <a:graphicData uri="http://schemas.openxmlformats.org/drawingml/2006/table">
            <a:tbl>
              <a:tblPr>
                <a:noFill/>
                <a:tableStyleId>{C03F8B36-78FD-4751-A395-95C7C7E5641D}</a:tableStyleId>
              </a:tblPr>
              <a:tblGrid>
                <a:gridCol w="717275"/>
                <a:gridCol w="2522650"/>
                <a:gridCol w="2829200"/>
                <a:gridCol w="2613475"/>
              </a:tblGrid>
              <a:tr h="652300">
                <a:tc>
                  <a:txBody>
                    <a:bodyPr/>
                    <a:lstStyle/>
                    <a:p>
                      <a:pPr indent="0" lvl="0" marL="0" rtl="0" algn="l">
                        <a:spcBef>
                          <a:spcPts val="0"/>
                        </a:spcBef>
                        <a:spcAft>
                          <a:spcPts val="0"/>
                        </a:spcAft>
                        <a:buNone/>
                      </a:pPr>
                      <a:r>
                        <a:rPr lang="en"/>
                        <a:t>S.NO</a:t>
                      </a:r>
                      <a:endParaRPr/>
                    </a:p>
                  </a:txBody>
                  <a:tcPr marT="91425" marB="91425" marR="91425" marL="91425"/>
                </a:tc>
                <a:tc>
                  <a:txBody>
                    <a:bodyPr/>
                    <a:lstStyle/>
                    <a:p>
                      <a:pPr indent="0" lvl="0" marL="0" rtl="0" algn="l">
                        <a:spcBef>
                          <a:spcPts val="0"/>
                        </a:spcBef>
                        <a:spcAft>
                          <a:spcPts val="0"/>
                        </a:spcAft>
                        <a:buNone/>
                      </a:pPr>
                      <a:r>
                        <a:rPr lang="en"/>
                        <a:t>TITLE</a:t>
                      </a:r>
                      <a:r>
                        <a:rPr lang="en"/>
                        <a:t> AND YEAR</a:t>
                      </a:r>
                      <a:endParaRPr/>
                    </a:p>
                  </a:txBody>
                  <a:tcPr marT="91425" marB="91425" marR="91425" marL="91425"/>
                </a:tc>
                <a:tc>
                  <a:txBody>
                    <a:bodyPr/>
                    <a:lstStyle/>
                    <a:p>
                      <a:pPr indent="0" lvl="0" marL="0" rtl="0" algn="l">
                        <a:spcBef>
                          <a:spcPts val="0"/>
                        </a:spcBef>
                        <a:spcAft>
                          <a:spcPts val="0"/>
                        </a:spcAft>
                        <a:buNone/>
                      </a:pPr>
                      <a:r>
                        <a:rPr lang="en"/>
                        <a:t>METHODOLOGY</a:t>
                      </a:r>
                      <a:endParaRPr/>
                    </a:p>
                  </a:txBody>
                  <a:tcPr marT="91425" marB="91425" marR="91425" marL="91425"/>
                </a:tc>
                <a:tc>
                  <a:txBody>
                    <a:bodyPr/>
                    <a:lstStyle/>
                    <a:p>
                      <a:pPr indent="0" lvl="0" marL="0" rtl="0" algn="l">
                        <a:spcBef>
                          <a:spcPts val="0"/>
                        </a:spcBef>
                        <a:spcAft>
                          <a:spcPts val="0"/>
                        </a:spcAft>
                        <a:buNone/>
                      </a:pPr>
                      <a:r>
                        <a:rPr lang="en"/>
                        <a:t>GAPS AND LIMITATIONS</a:t>
                      </a:r>
                      <a:endParaRPr/>
                    </a:p>
                  </a:txBody>
                  <a:tcPr marT="91425" marB="91425" marR="91425" marL="91425"/>
                </a:tc>
              </a:tr>
              <a:tr h="1804500">
                <a:tc>
                  <a:txBody>
                    <a:bodyPr/>
                    <a:lstStyle/>
                    <a:p>
                      <a:pPr indent="0" lvl="0" marL="0" rtl="0" algn="l">
                        <a:spcBef>
                          <a:spcPts val="0"/>
                        </a:spcBef>
                        <a:spcAft>
                          <a:spcPts val="0"/>
                        </a:spcAft>
                        <a:buNone/>
                      </a:pPr>
                      <a:r>
                        <a:rPr lang="en"/>
                        <a:t>7</a:t>
                      </a:r>
                      <a:r>
                        <a:rPr lang="en"/>
                        <a:t>.</a:t>
                      </a:r>
                      <a:endParaRPr/>
                    </a:p>
                  </a:txBody>
                  <a:tcPr marT="91425" marB="91425" marR="91425" marL="91425"/>
                </a:tc>
                <a:tc>
                  <a:txBody>
                    <a:bodyPr/>
                    <a:lstStyle/>
                    <a:p>
                      <a:pPr indent="0" lvl="0" marL="0" rtl="0" algn="l">
                        <a:spcBef>
                          <a:spcPts val="0"/>
                        </a:spcBef>
                        <a:spcAft>
                          <a:spcPts val="0"/>
                        </a:spcAft>
                        <a:buNone/>
                      </a:pPr>
                      <a:r>
                        <a:rPr lang="en"/>
                        <a:t>Improving Summarization Accuracy with Reinforcement Learning (2019)</a:t>
                      </a:r>
                      <a:endParaRPr/>
                    </a:p>
                  </a:txBody>
                  <a:tcPr marT="91425" marB="91425" marR="91425" marL="91425"/>
                </a:tc>
                <a:tc>
                  <a:txBody>
                    <a:bodyPr/>
                    <a:lstStyle/>
                    <a:p>
                      <a:pPr indent="0" lvl="0" marL="0" rtl="0" algn="l">
                        <a:spcBef>
                          <a:spcPts val="0"/>
                        </a:spcBef>
                        <a:spcAft>
                          <a:spcPts val="0"/>
                        </a:spcAft>
                        <a:buNone/>
                      </a:pPr>
                      <a:r>
                        <a:rPr lang="en"/>
                        <a:t>Applies reinforcement learning to train summarization models on reward functions tied to summary quality.</a:t>
                      </a:r>
                      <a:endParaRPr/>
                    </a:p>
                  </a:txBody>
                  <a:tcPr marT="91425" marB="91425" marR="91425" marL="91425"/>
                </a:tc>
                <a:tc>
                  <a:txBody>
                    <a:bodyPr/>
                    <a:lstStyle/>
                    <a:p>
                      <a:pPr indent="0" lvl="0" marL="0" rtl="0" algn="l">
                        <a:spcBef>
                          <a:spcPts val="0"/>
                        </a:spcBef>
                        <a:spcAft>
                          <a:spcPts val="0"/>
                        </a:spcAft>
                        <a:buNone/>
                      </a:pPr>
                      <a:r>
                        <a:rPr lang="en"/>
                        <a:t>High computational cost and limited scalability to very large datasets</a:t>
                      </a:r>
                      <a:endParaRPr/>
                    </a:p>
                  </a:txBody>
                  <a:tcPr marT="91425" marB="91425" marR="91425" marL="91425"/>
                </a:tc>
              </a:tr>
              <a:tr h="1804500">
                <a:tc>
                  <a:txBody>
                    <a:bodyPr/>
                    <a:lstStyle/>
                    <a:p>
                      <a:pPr indent="0" lvl="0" marL="0" rtl="0" algn="l">
                        <a:spcBef>
                          <a:spcPts val="0"/>
                        </a:spcBef>
                        <a:spcAft>
                          <a:spcPts val="0"/>
                        </a:spcAft>
                        <a:buNone/>
                      </a:pPr>
                      <a:r>
                        <a:rPr lang="en"/>
                        <a:t>8</a:t>
                      </a:r>
                      <a:r>
                        <a:rPr lang="en"/>
                        <a:t>.</a:t>
                      </a:r>
                      <a:endParaRPr/>
                    </a:p>
                  </a:txBody>
                  <a:tcPr marT="91425" marB="91425" marR="91425" marL="91425"/>
                </a:tc>
                <a:tc>
                  <a:txBody>
                    <a:bodyPr/>
                    <a:lstStyle/>
                    <a:p>
                      <a:pPr indent="0" lvl="0" marL="0" rtl="0" algn="l">
                        <a:spcBef>
                          <a:spcPts val="0"/>
                        </a:spcBef>
                        <a:spcAft>
                          <a:spcPts val="0"/>
                        </a:spcAft>
                        <a:buNone/>
                      </a:pPr>
                      <a:r>
                        <a:rPr lang="en"/>
                        <a:t>Evaluating the Effectiveness of Hybrid Summarization Models (2022)</a:t>
                      </a:r>
                      <a:endParaRPr/>
                    </a:p>
                  </a:txBody>
                  <a:tcPr marT="91425" marB="91425" marR="91425" marL="91425"/>
                </a:tc>
                <a:tc>
                  <a:txBody>
                    <a:bodyPr/>
                    <a:lstStyle/>
                    <a:p>
                      <a:pPr indent="0" lvl="0" marL="0" rtl="0" algn="l">
                        <a:spcBef>
                          <a:spcPts val="0"/>
                        </a:spcBef>
                        <a:spcAft>
                          <a:spcPts val="0"/>
                        </a:spcAft>
                        <a:buNone/>
                      </a:pPr>
                      <a:r>
                        <a:rPr lang="en"/>
                        <a:t>Combines extractive and abstractive techniques for hybrid summarization</a:t>
                      </a:r>
                      <a:endParaRPr/>
                    </a:p>
                  </a:txBody>
                  <a:tcPr marT="91425" marB="91425" marR="91425" marL="91425"/>
                </a:tc>
                <a:tc>
                  <a:txBody>
                    <a:bodyPr/>
                    <a:lstStyle/>
                    <a:p>
                      <a:pPr indent="0" lvl="0" marL="0" rtl="0" algn="l">
                        <a:spcBef>
                          <a:spcPts val="0"/>
                        </a:spcBef>
                        <a:spcAft>
                          <a:spcPts val="0"/>
                        </a:spcAft>
                        <a:buNone/>
                      </a:pPr>
                      <a:r>
                        <a:rPr lang="en"/>
                        <a:t>Challenges in balancing content preservation with conciseness and readability.</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graphicFrame>
        <p:nvGraphicFramePr>
          <p:cNvPr id="99" name="Google Shape;99;p21"/>
          <p:cNvGraphicFramePr/>
          <p:nvPr/>
        </p:nvGraphicFramePr>
        <p:xfrm>
          <a:off x="230700" y="595850"/>
          <a:ext cx="3000000" cy="3000000"/>
        </p:xfrm>
        <a:graphic>
          <a:graphicData uri="http://schemas.openxmlformats.org/drawingml/2006/table">
            <a:tbl>
              <a:tblPr>
                <a:noFill/>
                <a:tableStyleId>{C03F8B36-78FD-4751-A395-95C7C7E5641D}</a:tableStyleId>
              </a:tblPr>
              <a:tblGrid>
                <a:gridCol w="717275"/>
                <a:gridCol w="2522650"/>
                <a:gridCol w="2829200"/>
                <a:gridCol w="2613475"/>
              </a:tblGrid>
              <a:tr h="650300">
                <a:tc>
                  <a:txBody>
                    <a:bodyPr/>
                    <a:lstStyle/>
                    <a:p>
                      <a:pPr indent="0" lvl="0" marL="0" rtl="0" algn="l">
                        <a:spcBef>
                          <a:spcPts val="0"/>
                        </a:spcBef>
                        <a:spcAft>
                          <a:spcPts val="0"/>
                        </a:spcAft>
                        <a:buNone/>
                      </a:pPr>
                      <a:r>
                        <a:rPr lang="en"/>
                        <a:t>S.NO</a:t>
                      </a:r>
                      <a:endParaRPr/>
                    </a:p>
                  </a:txBody>
                  <a:tcPr marT="91425" marB="91425" marR="91425" marL="91425"/>
                </a:tc>
                <a:tc>
                  <a:txBody>
                    <a:bodyPr/>
                    <a:lstStyle/>
                    <a:p>
                      <a:pPr indent="0" lvl="0" marL="0" rtl="0" algn="l">
                        <a:spcBef>
                          <a:spcPts val="0"/>
                        </a:spcBef>
                        <a:spcAft>
                          <a:spcPts val="0"/>
                        </a:spcAft>
                        <a:buNone/>
                      </a:pPr>
                      <a:r>
                        <a:rPr lang="en"/>
                        <a:t>TITLE</a:t>
                      </a:r>
                      <a:r>
                        <a:rPr lang="en"/>
                        <a:t> AND YEAR</a:t>
                      </a:r>
                      <a:endParaRPr/>
                    </a:p>
                  </a:txBody>
                  <a:tcPr marT="91425" marB="91425" marR="91425" marL="91425"/>
                </a:tc>
                <a:tc>
                  <a:txBody>
                    <a:bodyPr/>
                    <a:lstStyle/>
                    <a:p>
                      <a:pPr indent="0" lvl="0" marL="0" rtl="0" algn="l">
                        <a:spcBef>
                          <a:spcPts val="0"/>
                        </a:spcBef>
                        <a:spcAft>
                          <a:spcPts val="0"/>
                        </a:spcAft>
                        <a:buNone/>
                      </a:pPr>
                      <a:r>
                        <a:rPr lang="en"/>
                        <a:t>METHODOLOGY</a:t>
                      </a:r>
                      <a:endParaRPr/>
                    </a:p>
                  </a:txBody>
                  <a:tcPr marT="91425" marB="91425" marR="91425" marL="91425"/>
                </a:tc>
                <a:tc>
                  <a:txBody>
                    <a:bodyPr/>
                    <a:lstStyle/>
                    <a:p>
                      <a:pPr indent="0" lvl="0" marL="0" rtl="0" algn="l">
                        <a:spcBef>
                          <a:spcPts val="0"/>
                        </a:spcBef>
                        <a:spcAft>
                          <a:spcPts val="0"/>
                        </a:spcAft>
                        <a:buNone/>
                      </a:pPr>
                      <a:r>
                        <a:rPr lang="en"/>
                        <a:t>GAPS AND LIMITATIONS</a:t>
                      </a:r>
                      <a:endParaRPr/>
                    </a:p>
                  </a:txBody>
                  <a:tcPr marT="91425" marB="91425" marR="91425" marL="91425"/>
                </a:tc>
              </a:tr>
              <a:tr h="1798975">
                <a:tc>
                  <a:txBody>
                    <a:bodyPr/>
                    <a:lstStyle/>
                    <a:p>
                      <a:pPr indent="0" lvl="0" marL="0" rtl="0" algn="l">
                        <a:spcBef>
                          <a:spcPts val="0"/>
                        </a:spcBef>
                        <a:spcAft>
                          <a:spcPts val="0"/>
                        </a:spcAft>
                        <a:buNone/>
                      </a:pPr>
                      <a:r>
                        <a:rPr lang="en"/>
                        <a:t>9</a:t>
                      </a:r>
                      <a:r>
                        <a:rPr lang="en"/>
                        <a:t>.</a:t>
                      </a:r>
                      <a:endParaRPr/>
                    </a:p>
                  </a:txBody>
                  <a:tcPr marT="91425" marB="91425" marR="91425" marL="91425"/>
                </a:tc>
                <a:tc>
                  <a:txBody>
                    <a:bodyPr/>
                    <a:lstStyle/>
                    <a:p>
                      <a:pPr indent="0" lvl="0" marL="0" rtl="0" algn="l">
                        <a:spcBef>
                          <a:spcPts val="0"/>
                        </a:spcBef>
                        <a:spcAft>
                          <a:spcPts val="0"/>
                        </a:spcAft>
                        <a:buNone/>
                      </a:pPr>
                      <a:r>
                        <a:rPr lang="en"/>
                        <a:t>Multilingual Text Summarization: Current Approaches and Future Directions (2023)</a:t>
                      </a:r>
                      <a:endParaRPr/>
                    </a:p>
                  </a:txBody>
                  <a:tcPr marT="91425" marB="91425" marR="91425" marL="91425"/>
                </a:tc>
                <a:tc>
                  <a:txBody>
                    <a:bodyPr/>
                    <a:lstStyle/>
                    <a:p>
                      <a:pPr indent="0" lvl="0" marL="0" rtl="0" algn="l">
                        <a:spcBef>
                          <a:spcPts val="0"/>
                        </a:spcBef>
                        <a:spcAft>
                          <a:spcPts val="0"/>
                        </a:spcAft>
                        <a:buNone/>
                      </a:pPr>
                      <a:r>
                        <a:rPr lang="en"/>
                        <a:t>Reviews current multilingual text summarization methods and suggests improvements.</a:t>
                      </a:r>
                      <a:endParaRPr/>
                    </a:p>
                  </a:txBody>
                  <a:tcPr marT="91425" marB="91425" marR="91425" marL="91425"/>
                </a:tc>
                <a:tc>
                  <a:txBody>
                    <a:bodyPr/>
                    <a:lstStyle/>
                    <a:p>
                      <a:pPr indent="0" lvl="0" marL="0" rtl="0" algn="l">
                        <a:spcBef>
                          <a:spcPts val="0"/>
                        </a:spcBef>
                        <a:spcAft>
                          <a:spcPts val="0"/>
                        </a:spcAft>
                        <a:buNone/>
                      </a:pPr>
                      <a:r>
                        <a:rPr lang="en"/>
                        <a:t>Limited language support; issues with maintaining translation accuracy during summarization.</a:t>
                      </a:r>
                      <a:endParaRPr/>
                    </a:p>
                  </a:txBody>
                  <a:tcPr marT="91425" marB="91425" marR="91425" marL="91425"/>
                </a:tc>
              </a:tr>
              <a:tr h="1798975">
                <a:tc>
                  <a:txBody>
                    <a:bodyPr/>
                    <a:lstStyle/>
                    <a:p>
                      <a:pPr indent="0" lvl="0" marL="0" rtl="0" algn="l">
                        <a:spcBef>
                          <a:spcPts val="0"/>
                        </a:spcBef>
                        <a:spcAft>
                          <a:spcPts val="0"/>
                        </a:spcAft>
                        <a:buNone/>
                      </a:pPr>
                      <a:r>
                        <a:rPr lang="en"/>
                        <a:t>10</a:t>
                      </a:r>
                      <a:r>
                        <a:rPr lang="en"/>
                        <a:t>.</a:t>
                      </a:r>
                      <a:endParaRPr/>
                    </a:p>
                  </a:txBody>
                  <a:tcPr marT="91425" marB="91425" marR="91425" marL="91425"/>
                </a:tc>
                <a:tc>
                  <a:txBody>
                    <a:bodyPr/>
                    <a:lstStyle/>
                    <a:p>
                      <a:pPr indent="0" lvl="0" marL="0" rtl="0" algn="l">
                        <a:spcBef>
                          <a:spcPts val="0"/>
                        </a:spcBef>
                        <a:spcAft>
                          <a:spcPts val="0"/>
                        </a:spcAft>
                        <a:buNone/>
                      </a:pPr>
                      <a:r>
                        <a:rPr lang="en"/>
                        <a:t>Text Summarization for News Articles: An Evaluation of Current Models (2020)</a:t>
                      </a:r>
                      <a:endParaRPr/>
                    </a:p>
                  </a:txBody>
                  <a:tcPr marT="91425" marB="91425" marR="91425" marL="91425"/>
                </a:tc>
                <a:tc>
                  <a:txBody>
                    <a:bodyPr/>
                    <a:lstStyle/>
                    <a:p>
                      <a:pPr indent="0" lvl="0" marL="0" rtl="0" algn="l">
                        <a:spcBef>
                          <a:spcPts val="0"/>
                        </a:spcBef>
                        <a:spcAft>
                          <a:spcPts val="0"/>
                        </a:spcAft>
                        <a:buNone/>
                      </a:pPr>
                      <a:r>
                        <a:rPr lang="en"/>
                        <a:t> Evaluates the performance of various summarization models specifically on news datasets.</a:t>
                      </a:r>
                      <a:endParaRPr/>
                    </a:p>
                  </a:txBody>
                  <a:tcPr marT="91425" marB="91425" marR="91425" marL="91425"/>
                </a:tc>
                <a:tc>
                  <a:txBody>
                    <a:bodyPr/>
                    <a:lstStyle/>
                    <a:p>
                      <a:pPr indent="0" lvl="0" marL="0" rtl="0" algn="l">
                        <a:spcBef>
                          <a:spcPts val="0"/>
                        </a:spcBef>
                        <a:spcAft>
                          <a:spcPts val="0"/>
                        </a:spcAft>
                        <a:buNone/>
                      </a:pPr>
                      <a:r>
                        <a:rPr lang="en"/>
                        <a:t>Most models are tailored to English news datasets, with limited application to other languages or formats.</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