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080" y="-27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7953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08-09-2024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08-09-2024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08-09-2024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t>08-09-2024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08-09-2024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t>08-09-2024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08-09-2024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08-09-2024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08-09-2024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08-09-2024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08-09-2024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t>08-09-2024</a:t>
            </a:fld>
            <a:endParaRPr lang="en-US"/>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2041" y="60483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258" y="8539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4876800" y="239433"/>
            <a:ext cx="7181851" cy="2509661"/>
          </a:xfrm>
          <a:prstGeom prst="rect">
            <a:avLst/>
          </a:prstGeom>
        </p:spPr>
        <p:txBody>
          <a:bodyPr vert="horz" wrap="square" lIns="0" tIns="16510" rIns="0" bIns="0" rtlCol="0">
            <a:spAutoFit/>
          </a:bodyPr>
          <a:lstStyle/>
          <a:p>
            <a:pPr marL="2756535" indent="0">
              <a:spcBef>
                <a:spcPts val="130"/>
              </a:spcBef>
              <a:buNone/>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692041" y="3581400"/>
            <a:ext cx="8610600" cy="2246769"/>
          </a:xfrm>
          <a:prstGeom prst="rect">
            <a:avLst/>
          </a:prstGeom>
          <a:noFill/>
        </p:spPr>
        <p:txBody>
          <a:bodyPr wrap="square" rtlCol="0">
            <a:spAutoFit/>
          </a:bodyPr>
          <a:lstStyle/>
          <a:p>
            <a:r>
              <a:rPr lang="en-US" sz="2800" b="1" dirty="0"/>
              <a:t>STUDENT NAME: </a:t>
            </a:r>
            <a:r>
              <a:rPr lang="en-US" sz="2800" b="1" dirty="0" smtClean="0"/>
              <a:t> SHARMILA </a:t>
            </a:r>
            <a:r>
              <a:rPr lang="en-US" sz="2800" b="1" dirty="0"/>
              <a:t>DEVI B</a:t>
            </a:r>
          </a:p>
          <a:p>
            <a:r>
              <a:rPr lang="en-US" sz="2800" b="1" dirty="0"/>
              <a:t>REGISTER NO</a:t>
            </a:r>
            <a:r>
              <a:rPr lang="en-US" sz="2800" b="1" dirty="0" smtClean="0"/>
              <a:t>:  2213211042064</a:t>
            </a:r>
            <a:endParaRPr lang="en-US" sz="2800" b="1" dirty="0"/>
          </a:p>
          <a:p>
            <a:r>
              <a:rPr lang="en-US" sz="2800" b="1" dirty="0"/>
              <a:t>DEPARTMENT</a:t>
            </a:r>
            <a:r>
              <a:rPr lang="en-US" sz="2800" b="1" dirty="0" smtClean="0"/>
              <a:t>:  B.COM ( Corporate </a:t>
            </a:r>
            <a:r>
              <a:rPr lang="en-US" sz="2800" b="1" dirty="0" err="1" smtClean="0"/>
              <a:t>Sectaryship</a:t>
            </a:r>
            <a:r>
              <a:rPr lang="en-US" sz="2800" b="1" dirty="0" smtClean="0"/>
              <a:t>)</a:t>
            </a:r>
            <a:endParaRPr lang="en-US" sz="2800" b="1" dirty="0"/>
          </a:p>
          <a:p>
            <a:r>
              <a:rPr lang="en-US" sz="2800" b="1" dirty="0" smtClean="0"/>
              <a:t>COLLEGE:  Presidency College, Chennai</a:t>
            </a:r>
            <a:endParaRPr lang="en-US" sz="2800" b="1" dirty="0"/>
          </a:p>
          <a:p>
            <a:r>
              <a:rPr lang="en-US" sz="2800" b="1" dirty="0"/>
              <a:t>           </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589" y="1034884"/>
            <a:ext cx="5486400" cy="3335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66875" y="4678272"/>
            <a:ext cx="6096000" cy="2031325"/>
          </a:xfrm>
          <a:prstGeom prst="rect">
            <a:avLst/>
          </a:prstGeom>
        </p:spPr>
        <p:txBody>
          <a:bodyPr>
            <a:spAutoFit/>
          </a:bodyPr>
          <a:lstStyle/>
          <a:p>
            <a:pPr marL="285750" indent="-285750">
              <a:buFont typeface="Arial" panose="020B0604020202020204" pitchFamily="34" charset="0"/>
              <a:buChar char="•"/>
            </a:pPr>
            <a:r>
              <a:rPr lang="en-US" dirty="0"/>
              <a:t>Performance management models are the frameworks that guide how organizations set and align goals, evaluate employee performance, and promote continuous development. Choosing the right model is crucial for boosting employee performance, alignment, employee engagement, productivity, and overall organizational success.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83268" cy="721351"/>
          </a:xfrm>
          <a:prstGeom prst="rect">
            <a:avLst/>
          </a:prstGeom>
        </p:spPr>
        <p:txBody>
          <a:bodyPr vert="horz" wrap="square" lIns="0" tIns="13335" rIns="0" bIns="0" rtlCol="0">
            <a:spAutoFit/>
          </a:bodyPr>
          <a:lstStyle/>
          <a:p>
            <a:pPr marL="0" indent="0">
              <a:lnSpc>
                <a:spcPct val="100000"/>
              </a:lnSpc>
              <a:spcBef>
                <a:spcPts val="105"/>
              </a:spcBef>
              <a:buNone/>
            </a:pPr>
            <a:r>
              <a:rPr dirty="0" smtClean="0"/>
              <a:t>R</a:t>
            </a:r>
            <a:r>
              <a:rPr spc="-40" dirty="0" smtClean="0"/>
              <a:t>E</a:t>
            </a:r>
            <a:r>
              <a:rPr spc="15" dirty="0" smtClean="0"/>
              <a:t>S</a:t>
            </a:r>
            <a:r>
              <a:rPr spc="-30" dirty="0" smtClean="0"/>
              <a:t>U</a:t>
            </a:r>
            <a:r>
              <a:rPr spc="-405" dirty="0" smtClean="0"/>
              <a:t>L</a:t>
            </a:r>
            <a:r>
              <a:rPr dirty="0" smtClean="0"/>
              <a:t>T</a:t>
            </a:r>
            <a:r>
              <a:rPr lang="en-US" dirty="0" smtClean="0"/>
              <a: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44704"/>
            <a:ext cx="9612510" cy="390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3474493" y="100012"/>
            <a:ext cx="8683348" cy="1143000"/>
          </a:xfrm>
        </p:spPr>
        <p:txBody>
          <a:bodyPr/>
          <a:lstStyle/>
          <a:p>
            <a:pPr marL="0" indent="0">
              <a:buNone/>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43012"/>
            <a:ext cx="8686800" cy="4929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650722" y="457200"/>
            <a:ext cx="8687208" cy="670696"/>
          </a:xfrm>
          <a:prstGeom prst="rect">
            <a:avLst/>
          </a:prstGeom>
        </p:spPr>
        <p:txBody>
          <a:bodyPr vert="horz" wrap="square" lIns="0" tIns="16510" rIns="0" bIns="0" rtlCol="0">
            <a:spAutoFit/>
          </a:bodyPr>
          <a:lstStyle/>
          <a:p>
            <a:pPr marL="0" indent="0">
              <a:lnSpc>
                <a:spcPct val="100000"/>
              </a:lnSpc>
              <a:spcBef>
                <a:spcPts val="130"/>
              </a:spcBef>
              <a:buNone/>
            </a:pPr>
            <a:r>
              <a:rPr lang="en-US" sz="4250" spc="25" dirty="0" smtClean="0"/>
              <a:t>EMPLOYEES PERFORMANCE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744702" y="2032178"/>
            <a:ext cx="8593228" cy="2308324"/>
          </a:xfrm>
          <a:prstGeom prst="rect">
            <a:avLst/>
          </a:prstGeom>
          <a:noFill/>
        </p:spPr>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a:t>
            </a:r>
            <a:r>
              <a:rPr lang="en-US" sz="4800" b="1" dirty="0" smtClean="0">
                <a:solidFill>
                  <a:srgbClr val="0F0F0F"/>
                </a:solidFill>
                <a:latin typeface="Times New Roman" panose="02020603050405020304" pitchFamily="18" charset="0"/>
                <a:cs typeface="Times New Roman" panose="02020603050405020304" pitchFamily="18" charset="0"/>
              </a:rPr>
              <a:t>Excel Through Their Performance </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146426" cy="721351"/>
          </a:xfrm>
          <a:prstGeom prst="rect">
            <a:avLst/>
          </a:prstGeom>
        </p:spPr>
        <p:txBody>
          <a:bodyPr vert="horz" wrap="square" lIns="0" tIns="13335" rIns="0" bIns="0" rtlCol="0">
            <a:spAutoFit/>
          </a:bodyPr>
          <a:lstStyle/>
          <a:p>
            <a:pPr marL="0" indent="0">
              <a:lnSpc>
                <a:spcPct val="100000"/>
              </a:lnSpc>
              <a:spcBef>
                <a:spcPts val="105"/>
              </a:spcBef>
              <a:buNone/>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26030" y="1041533"/>
            <a:ext cx="5029200" cy="4401205"/>
          </a:xfrm>
          <a:prstGeom prst="rect">
            <a:avLst/>
          </a:prstGeom>
          <a:noFill/>
        </p:spPr>
        <p:txBody>
          <a:bodyPr wrap="square" rtlCol="0">
            <a:spAutoFit/>
          </a:bodyPr>
          <a:lstStyle/>
          <a:p>
            <a:pPr algn="l"/>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Wingdings" panose="05000000000000000000" pitchFamily="2" charset="2"/>
              <a:buChar char="v"/>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2800" b="0" i="0" dirty="0" smtClean="0">
                <a:solidFill>
                  <a:srgbClr val="0D0D0D"/>
                </a:solidFill>
                <a:effectLst/>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7242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81328" cy="670696"/>
          </a:xfrm>
          <a:prstGeom prst="rect">
            <a:avLst/>
          </a:prstGeom>
        </p:spPr>
        <p:txBody>
          <a:bodyPr vert="horz" wrap="square" lIns="0" tIns="16510" rIns="0" bIns="0" rtlCol="0">
            <a:spAutoFit/>
          </a:bodyPr>
          <a:lstStyle/>
          <a:p>
            <a:pPr marL="0" indent="0">
              <a:lnSpc>
                <a:spcPct val="100000"/>
              </a:lnSpc>
              <a:spcBef>
                <a:spcPts val="130"/>
              </a:spcBef>
              <a:buNone/>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676275" y="1691947"/>
            <a:ext cx="7162800" cy="3970318"/>
          </a:xfrm>
          <a:prstGeom prst="rect">
            <a:avLst/>
          </a:prstGeom>
        </p:spPr>
        <p:txBody>
          <a:bodyPr wrap="square">
            <a:spAutoFit/>
          </a:bodyPr>
          <a:lstStyle/>
          <a:p>
            <a:pPr marL="342900" indent="-342900">
              <a:buFont typeface="Wingdings" panose="05000000000000000000" pitchFamily="2" charset="2"/>
              <a:buChar char="v"/>
            </a:pPr>
            <a:r>
              <a:rPr lang="en-US" dirty="0"/>
              <a:t>Employee performance problems may manifest in the </a:t>
            </a:r>
            <a:r>
              <a:rPr lang="en-US" dirty="0" smtClean="0"/>
              <a:t>form </a:t>
            </a:r>
            <a:r>
              <a:rPr lang="en-US" dirty="0"/>
              <a:t>of decreased productivity, difficulty prioritizing tasks, committing errors in projects, or missing deadlines. The obstacles involved in these performance problems are as varied as the employees you have.</a:t>
            </a:r>
          </a:p>
          <a:p>
            <a:pPr marL="285750" indent="-285750">
              <a:buFont typeface="Wingdings" panose="05000000000000000000" pitchFamily="2" charset="2"/>
              <a:buChar char="v"/>
            </a:pPr>
            <a:r>
              <a:rPr lang="en-US" dirty="0"/>
              <a:t>Generally, a performance problem is the result of some     workload not getting the resources it needs to complete in time. Or the resource is obtained but is not fast enough to provide the desired response time.</a:t>
            </a:r>
          </a:p>
          <a:p>
            <a:pPr marL="285750" indent="-285750">
              <a:buFont typeface="Wingdings" panose="05000000000000000000" pitchFamily="2" charset="2"/>
              <a:buChar char="v"/>
            </a:pPr>
            <a:r>
              <a:rPr lang="en-US" dirty="0"/>
              <a:t>For most performance issues, initial steps should include setting/clarifying expectations, coaching and training to help an employee learn and adapt in their role</a:t>
            </a:r>
            <a:r>
              <a:rPr lang="en-US" dirty="0" smtClean="0"/>
              <a:t>.</a:t>
            </a:r>
          </a:p>
          <a:p>
            <a:pPr marL="285750" indent="-285750">
              <a:buFont typeface="Wingdings" panose="05000000000000000000" pitchFamily="2" charset="2"/>
              <a:buChar char="v"/>
            </a:pPr>
            <a:r>
              <a:rPr lang="en-US" dirty="0"/>
              <a:t>Performance problem solving is a purposeful process that shouldn't be confused with Decision Making which is committing to a course of action!</a:t>
            </a:r>
            <a:br>
              <a:rPr lang="en-US" dirty="0"/>
            </a:br>
            <a:endParaRPr lang="en-US" dirty="0"/>
          </a:p>
        </p:txBody>
      </p:sp>
      <p:sp>
        <p:nvSpPr>
          <p:cNvPr id="11" name="Rectangle 10"/>
          <p:cNvSpPr/>
          <p:nvPr/>
        </p:nvSpPr>
        <p:spPr>
          <a:xfrm>
            <a:off x="757237" y="3169083"/>
            <a:ext cx="6096000" cy="369332"/>
          </a:xfrm>
          <a:prstGeom prst="rect">
            <a:avLst/>
          </a:prstGeom>
        </p:spPr>
        <p:txBody>
          <a:bodyPr>
            <a:spAutoFit/>
          </a:bodyPr>
          <a:lstStyle/>
          <a:p>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75538" y="304800"/>
            <a:ext cx="7337425" cy="670696"/>
          </a:xfrm>
          <a:prstGeom prst="rect">
            <a:avLst/>
          </a:prstGeom>
        </p:spPr>
        <p:txBody>
          <a:bodyPr vert="horz" wrap="square" lIns="0" tIns="16510" rIns="0" bIns="0" rtlCol="0">
            <a:spAutoFit/>
          </a:bodyPr>
          <a:lstStyle/>
          <a:p>
            <a:pPr marL="0" indent="0">
              <a:lnSpc>
                <a:spcPct val="100000"/>
              </a:lnSpc>
              <a:spcBef>
                <a:spcPts val="130"/>
              </a:spcBef>
              <a:buNone/>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52" y="1691797"/>
            <a:ext cx="7215811" cy="4294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234748" cy="509114"/>
          </a:xfrm>
          <a:prstGeom prst="rect">
            <a:avLst/>
          </a:prstGeom>
        </p:spPr>
        <p:txBody>
          <a:bodyPr vert="horz" wrap="square" lIns="0" tIns="16510" rIns="0" bIns="0" rtlCol="0">
            <a:spAutoFit/>
          </a:bodyPr>
          <a:lstStyle/>
          <a:p>
            <a:pPr marL="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838200" y="1951671"/>
            <a:ext cx="8382000" cy="3970318"/>
          </a:xfrm>
          <a:prstGeom prst="rect">
            <a:avLst/>
          </a:prstGeom>
        </p:spPr>
        <p:txBody>
          <a:bodyPr wrap="square">
            <a:spAutoFit/>
          </a:bodyPr>
          <a:lstStyle/>
          <a:p>
            <a:pPr marL="571500" indent="-571500">
              <a:buFont typeface="Wingdings" panose="05000000000000000000" pitchFamily="2" charset="2"/>
              <a:buChar char="Ø"/>
            </a:pPr>
            <a:r>
              <a:rPr lang="en-US" sz="3600" dirty="0"/>
              <a:t>An end user is a person or other entity that consumes or makes use of the goods or services produced by businesses. In this way, an end user may differ from a customer since the entity or person that buys a product or service may not be the one who actually uses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1828800" y="304800"/>
            <a:ext cx="13919835" cy="567463"/>
          </a:xfrm>
          <a:prstGeom prst="rect">
            <a:avLst/>
          </a:prstGeom>
        </p:spPr>
        <p:txBody>
          <a:bodyPr vert="horz" wrap="square" lIns="0" tIns="13335" rIns="0" bIns="0" rtlCol="0">
            <a:spAutoFit/>
          </a:bodyPr>
          <a:lstStyle/>
          <a:p>
            <a:pPr marL="0" indent="0">
              <a:lnSpc>
                <a:spcPct val="100000"/>
              </a:lnSpc>
              <a:spcBef>
                <a:spcPts val="105"/>
              </a:spcBef>
              <a:buNone/>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048000" y="1707033"/>
            <a:ext cx="6096000" cy="2246769"/>
          </a:xfrm>
          <a:prstGeom prst="rect">
            <a:avLst/>
          </a:prstGeom>
        </p:spPr>
        <p:txBody>
          <a:bodyPr>
            <a:spAutoFit/>
          </a:bodyPr>
          <a:lstStyle/>
          <a:p>
            <a:pPr marL="342900" indent="-342900">
              <a:buFont typeface="Courier New" panose="02070309020205020404" pitchFamily="49" charset="0"/>
              <a:buChar char="o"/>
            </a:pPr>
            <a:r>
              <a:rPr lang="en-US" sz="2000" dirty="0"/>
              <a:t>An employee value proposition (EVP) can be defined as: a statement of the values, rewards, recognition, support, and company culture that an employer gives employees, enabling them to do their best work and achieve their highest potential.</a:t>
            </a:r>
          </a:p>
          <a:p>
            <a:r>
              <a:rPr lang="en-US" sz="2000" dirty="0"/>
              <a:t/>
            </a:r>
            <a:br>
              <a:rPr lang="en-US" sz="2000" dirty="0"/>
            </a:br>
            <a:endParaRPr lang="en-US" sz="20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072" y="3728453"/>
            <a:ext cx="4496128" cy="273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661250" y="228600"/>
            <a:ext cx="8683348" cy="1143000"/>
          </a:xfrm>
        </p:spPr>
        <p:txBody>
          <a:bodyPr/>
          <a:lstStyle/>
          <a:p>
            <a:pPr marL="0" indent="0">
              <a:buNone/>
            </a:pPr>
            <a:r>
              <a:rPr lang="en-IN" dirty="0"/>
              <a:t>Dataset Description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752600"/>
            <a:ext cx="5715000" cy="3474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54724" y="1073914"/>
            <a:ext cx="4648200" cy="4832092"/>
          </a:xfrm>
          <a:prstGeom prst="rect">
            <a:avLst/>
          </a:prstGeom>
        </p:spPr>
        <p:txBody>
          <a:bodyPr wrap="square">
            <a:spAutoFit/>
          </a:bodyPr>
          <a:lstStyle/>
          <a:p>
            <a:pPr marL="457200" indent="-457200">
              <a:buFont typeface="Wingdings" panose="05000000000000000000" pitchFamily="2" charset="2"/>
              <a:buChar char="ü"/>
            </a:pPr>
            <a:r>
              <a:rPr lang="en-US" sz="2800" dirty="0"/>
              <a:t>A data set (or dataset) is a collection of data. In the case of tabular data, a data set corresponds to one or more database tables, where every column of a table represents a particular variable, and each row corresponds to a given record of the data set in question.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14400" y="381000"/>
            <a:ext cx="11985625" cy="670696"/>
          </a:xfrm>
          <a:prstGeom prst="rect">
            <a:avLst/>
          </a:prstGeom>
        </p:spPr>
        <p:txBody>
          <a:bodyPr vert="horz" wrap="square" lIns="0" tIns="16510" rIns="0" bIns="0" rtlCol="0">
            <a:spAutoFit/>
          </a:bodyPr>
          <a:lstStyle/>
          <a:p>
            <a:pPr marL="0" indent="0">
              <a:lnSpc>
                <a:spcPct val="100000"/>
              </a:lnSpc>
              <a:spcBef>
                <a:spcPts val="130"/>
              </a:spcBef>
              <a:buNone/>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9"/>
          <p:cNvSpPr/>
          <p:nvPr/>
        </p:nvSpPr>
        <p:spPr>
          <a:xfrm>
            <a:off x="2743200" y="1849421"/>
            <a:ext cx="6096000" cy="3539430"/>
          </a:xfrm>
          <a:prstGeom prst="rect">
            <a:avLst/>
          </a:prstGeom>
        </p:spPr>
        <p:txBody>
          <a:bodyPr>
            <a:spAutoFit/>
          </a:bodyPr>
          <a:lstStyle/>
          <a:p>
            <a:r>
              <a:rPr lang="en-US" sz="2800" dirty="0"/>
              <a:t>"Wow moments" are unique and memorable experiences during the onboarding process that leave a lasting impression on new hires. These moments typically evoke positive emotions and establish a strong connection between the employee and the organization.</a:t>
            </a:r>
          </a:p>
        </p:txBody>
      </p:sp>
    </p:spTree>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189</Words>
  <Application>Microsoft Office PowerPoint</Application>
  <PresentationFormat>Custom</PresentationFormat>
  <Paragraphs>53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Slipstream</vt:lpstr>
      <vt:lpstr>Employee Data Analysis using Excel </vt:lpstr>
      <vt:lpstr>EMPLOYEES PERFORMANCE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TINE-LAPTOP</cp:lastModifiedBy>
  <cp:revision>19</cp:revision>
  <dcterms:created xsi:type="dcterms:W3CDTF">2024-03-29T15:07:22Z</dcterms:created>
  <dcterms:modified xsi:type="dcterms:W3CDTF">2024-09-08T08:09:29Z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