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74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131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314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41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3553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7180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211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1425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408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63016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10486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00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84216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10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4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045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14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308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259270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7.xml" /><Relationship Id="rId4" Type="http://schemas.openxmlformats.org/officeDocument/2006/relationships/image" Target="../media/image15.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05671" y="2856272"/>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STUDENT NAME:</a:t>
            </a:r>
            <a:r>
              <a:rPr lang="en-IN" sz="2400" b="1" dirty="0"/>
              <a:t> SACHIN T</a:t>
            </a:r>
            <a:endParaRPr lang="en-US" sz="2400" b="1" dirty="0"/>
          </a:p>
          <a:p>
            <a:r>
              <a:rPr lang="en-US" sz="2400" b="1" dirty="0"/>
              <a:t>REGISTER NO:</a:t>
            </a:r>
            <a:r>
              <a:rPr lang="en-IN" sz="2400" b="1" dirty="0"/>
              <a:t> 2213211042032</a:t>
            </a:r>
            <a:endParaRPr lang="en-US" sz="2400" b="1" dirty="0"/>
          </a:p>
          <a:p>
            <a:r>
              <a:rPr lang="en-US" sz="2400" b="1" dirty="0"/>
              <a:t>DEPARTMENT:</a:t>
            </a:r>
            <a:r>
              <a:rPr lang="en-IN" sz="2400" b="1" dirty="0"/>
              <a:t> B. COM(CORPORATE SECRETARYSHIP) </a:t>
            </a:r>
          </a:p>
          <a:p>
            <a:r>
              <a:rPr lang="en-IN" sz="2400" b="1" dirty="0"/>
              <a:t>COLLEGE: PRESIDENCY COLLEGE</a:t>
            </a:r>
          </a:p>
          <a:p>
            <a:r>
              <a:rPr lang="en-IN" sz="2400" b="1" dirty="0"/>
              <a:t>USER NAME: unm13212213211042032</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106942" y="111573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4443085-0AA0-30C6-4F88-7346EB3FFD73}"/>
              </a:ext>
            </a:extLst>
          </p:cNvPr>
          <p:cNvSpPr txBox="1"/>
          <p:nvPr/>
        </p:nvSpPr>
        <p:spPr>
          <a:xfrm>
            <a:off x="1299436" y="1894120"/>
            <a:ext cx="9568686" cy="646331"/>
          </a:xfrm>
          <a:prstGeom prst="rect">
            <a:avLst/>
          </a:prstGeom>
          <a:noFill/>
        </p:spPr>
        <p:txBody>
          <a:bodyPr wrap="square" rtlCol="0">
            <a:spAutoFit/>
          </a:bodyPr>
          <a:lstStyle/>
          <a:p>
            <a:pPr algn="l"/>
            <a:r>
              <a:rPr lang="en-IN" dirty="0" err="1"/>
              <a:t>Modeling</a:t>
            </a:r>
            <a:r>
              <a:rPr lang="en-IN" dirty="0"/>
              <a:t> employee performance analysis in Excel involves creating structured approaches to evaluate and forecast performance. Here’s a step-by-step guide to </a:t>
            </a:r>
            <a:r>
              <a:rPr lang="en-IN" dirty="0" err="1"/>
              <a:t>modeling</a:t>
            </a:r>
            <a:r>
              <a:rPr lang="en-IN" dirty="0"/>
              <a:t> employee performance using Excel:</a:t>
            </a:r>
            <a:endParaRPr lang="en-US" dirty="0"/>
          </a:p>
        </p:txBody>
      </p:sp>
      <p:sp>
        <p:nvSpPr>
          <p:cNvPr id="4" name="TextBox 3">
            <a:extLst>
              <a:ext uri="{FF2B5EF4-FFF2-40B4-BE49-F238E27FC236}">
                <a16:creationId xmlns:a16="http://schemas.microsoft.com/office/drawing/2014/main" id="{2D02D9D5-6284-3B3E-951F-CFDC220A07A2}"/>
              </a:ext>
            </a:extLst>
          </p:cNvPr>
          <p:cNvSpPr txBox="1"/>
          <p:nvPr/>
        </p:nvSpPr>
        <p:spPr>
          <a:xfrm>
            <a:off x="3606063" y="2886389"/>
            <a:ext cx="4056169" cy="2862322"/>
          </a:xfrm>
          <a:prstGeom prst="rect">
            <a:avLst/>
          </a:prstGeom>
          <a:noFill/>
        </p:spPr>
        <p:txBody>
          <a:bodyPr wrap="square" rtlCol="0">
            <a:spAutoFit/>
          </a:bodyPr>
          <a:lstStyle/>
          <a:p>
            <a:pPr algn="l"/>
            <a:r>
              <a:rPr lang="en-IN" dirty="0"/>
              <a:t>*Data Preparation</a:t>
            </a:r>
          </a:p>
          <a:p>
            <a:pPr algn="l"/>
            <a:r>
              <a:rPr lang="en-IN" dirty="0"/>
              <a:t>*Descriptive Statistics</a:t>
            </a:r>
          </a:p>
          <a:p>
            <a:pPr algn="l"/>
            <a:r>
              <a:rPr lang="en-IN" dirty="0"/>
              <a:t>*Performance Metrics </a:t>
            </a:r>
          </a:p>
          <a:p>
            <a:pPr algn="l"/>
            <a:r>
              <a:rPr lang="en-IN" dirty="0"/>
              <a:t>*Trend Analysis- Time Series Analysis</a:t>
            </a:r>
          </a:p>
          <a:p>
            <a:pPr algn="l"/>
            <a:r>
              <a:rPr lang="en-IN" dirty="0"/>
              <a:t>*Comparative Analysis</a:t>
            </a:r>
          </a:p>
          <a:p>
            <a:pPr algn="l"/>
            <a:r>
              <a:rPr lang="en-IN" dirty="0"/>
              <a:t>*Predictive Modelling</a:t>
            </a:r>
          </a:p>
          <a:p>
            <a:pPr algn="l"/>
            <a:r>
              <a:rPr lang="en-IN" dirty="0"/>
              <a:t>*Visualization  - Charts and Graphs</a:t>
            </a:r>
          </a:p>
          <a:p>
            <a:pPr algn="l"/>
            <a:endParaRPr lang="en-IN" dirty="0"/>
          </a:p>
          <a:p>
            <a:pPr algn="l"/>
            <a:endParaRPr lang="en-IN" dirty="0"/>
          </a:p>
          <a:p>
            <a:pPr algn="l"/>
            <a:endParaRPr lang="en-US" dirty="0"/>
          </a:p>
        </p:txBody>
      </p:sp>
      <p:sp>
        <p:nvSpPr>
          <p:cNvPr id="7" name="TextBox 6">
            <a:extLst>
              <a:ext uri="{FF2B5EF4-FFF2-40B4-BE49-F238E27FC236}">
                <a16:creationId xmlns:a16="http://schemas.microsoft.com/office/drawing/2014/main" id="{516277EA-7AAB-EF34-5882-58255F26EEFB}"/>
              </a:ext>
            </a:extLst>
          </p:cNvPr>
          <p:cNvSpPr txBox="1"/>
          <p:nvPr/>
        </p:nvSpPr>
        <p:spPr>
          <a:xfrm>
            <a:off x="1408207" y="5280598"/>
            <a:ext cx="8956924" cy="646331"/>
          </a:xfrm>
          <a:prstGeom prst="rect">
            <a:avLst/>
          </a:prstGeom>
          <a:noFill/>
        </p:spPr>
        <p:txBody>
          <a:bodyPr wrap="square" rtlCol="0">
            <a:spAutoFit/>
          </a:bodyPr>
          <a:lstStyle/>
          <a:p>
            <a:pPr algn="l"/>
            <a:r>
              <a:rPr lang="en-IN" dirty="0"/>
              <a:t>By following these steps, you can create effective models in Excel to </a:t>
            </a:r>
            <a:r>
              <a:rPr lang="en-IN" dirty="0" err="1"/>
              <a:t>analyze</a:t>
            </a:r>
            <a:r>
              <a:rPr lang="en-IN" dirty="0"/>
              <a:t> employee performance, enabling data-driven decision-making and performance management.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892921" y="772785"/>
            <a:ext cx="3022600" cy="69056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D2564D03-8B52-3EE8-2CF7-FF8F5C931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182" y="2117265"/>
            <a:ext cx="5035525" cy="3245310"/>
          </a:xfrm>
          <a:prstGeom prst="rect">
            <a:avLst/>
          </a:prstGeom>
        </p:spPr>
      </p:pic>
      <p:pic>
        <p:nvPicPr>
          <p:cNvPr id="11" name="Picture 10">
            <a:extLst>
              <a:ext uri="{FF2B5EF4-FFF2-40B4-BE49-F238E27FC236}">
                <a16:creationId xmlns:a16="http://schemas.microsoft.com/office/drawing/2014/main" id="{8A0E677B-BF1A-A488-556E-1065AD9B1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1693" y="2095500"/>
            <a:ext cx="5035525" cy="3534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67984" y="1364813"/>
            <a:ext cx="9601196" cy="130386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D970FD6-81FD-7975-C212-F6F312448D55}"/>
              </a:ext>
            </a:extLst>
          </p:cNvPr>
          <p:cNvSpPr txBox="1"/>
          <p:nvPr/>
        </p:nvSpPr>
        <p:spPr>
          <a:xfrm>
            <a:off x="4340562" y="3332468"/>
            <a:ext cx="5843571" cy="1200329"/>
          </a:xfrm>
          <a:prstGeom prst="rect">
            <a:avLst/>
          </a:prstGeom>
          <a:noFill/>
        </p:spPr>
        <p:txBody>
          <a:bodyPr wrap="square" rtlCol="0">
            <a:spAutoFit/>
          </a:bodyPr>
          <a:lstStyle/>
          <a:p>
            <a:pPr algn="l"/>
            <a:r>
              <a:rPr lang="en-IN" dirty="0"/>
              <a:t>In </a:t>
            </a:r>
            <a:r>
              <a:rPr lang="en-IN" dirty="0" err="1"/>
              <a:t>ZoneA</a:t>
            </a:r>
            <a:r>
              <a:rPr lang="en-IN" dirty="0"/>
              <a:t> “exceeds” category lead by full time employees whereas in other two zones lead by part-time employees. In Zone A “fully meet” category is lead by full-time employees whereas other two </a:t>
            </a:r>
            <a:r>
              <a:rPr lang="en-IN" dirty="0" err="1"/>
              <a:t>payzones</a:t>
            </a:r>
            <a:r>
              <a:rPr lang="en-IN" dirty="0"/>
              <a:t> lead by temporary employees.</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2309A0D-C37E-C6F1-3FB8-D4FCE7D0C6A4}"/>
              </a:ext>
            </a:extLst>
          </p:cNvPr>
          <p:cNvSpPr txBox="1"/>
          <p:nvPr/>
        </p:nvSpPr>
        <p:spPr>
          <a:xfrm>
            <a:off x="1799386" y="259024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16" name="object 17">
            <a:extLst>
              <a:ext uri="{FF2B5EF4-FFF2-40B4-BE49-F238E27FC236}">
                <a16:creationId xmlns:a16="http://schemas.microsoft.com/office/drawing/2014/main" id="{0A890C0B-45C7-7669-02B5-A9FD4405B1A6}"/>
              </a:ext>
            </a:extLst>
          </p:cNvPr>
          <p:cNvSpPr txBox="1">
            <a:spLocks/>
          </p:cNvSpPr>
          <p:nvPr/>
        </p:nvSpPr>
        <p:spPr>
          <a:xfrm>
            <a:off x="872356" y="965172"/>
            <a:ext cx="4360229" cy="670696"/>
          </a:xfrm>
          <a:prstGeom prst="rect">
            <a:avLst/>
          </a:prstGeom>
        </p:spPr>
        <p:txBody>
          <a:bodyPr vert="horz" wrap="square" lIns="0" tIns="16510" rIns="0" bIns="0" rtlCol="0">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dirty="0"/>
              <a:t>PROJECT</a:t>
            </a:r>
            <a:r>
              <a:rPr lang="en-IN" sz="4250" spc="-85" dirty="0"/>
              <a:t> </a:t>
            </a:r>
            <a:r>
              <a:rPr lang="en-IN" sz="4250" spc="25" dirty="0"/>
              <a:t>TITLE</a:t>
            </a:r>
            <a:endParaRPr lang="en-IN" sz="4250" dirty="0"/>
          </a:p>
        </p:txBody>
      </p:sp>
    </p:spTree>
    <p:extLst>
      <p:ext uri="{BB962C8B-B14F-4D97-AF65-F5344CB8AC3E}">
        <p14:creationId xmlns:p14="http://schemas.microsoft.com/office/powerpoint/2010/main" val="293626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A4420A1-68BC-C78B-C9DD-1F09F09A85BF}"/>
              </a:ext>
            </a:extLst>
          </p:cNvPr>
          <p:cNvSpPr txBox="1">
            <a:spLocks/>
          </p:cNvSpPr>
          <p:nvPr/>
        </p:nvSpPr>
        <p:spPr>
          <a:xfrm>
            <a:off x="269180" y="811937"/>
            <a:ext cx="4038563" cy="690574"/>
          </a:xfrm>
          <a:prstGeom prst="rect">
            <a:avLst/>
          </a:prstGeom>
        </p:spPr>
        <p:txBody>
          <a:bodyPr vert="horz" wrap="square" lIns="0" tIns="13335" rIns="0" bIns="0" rtlCol="0">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pc="25" dirty="0"/>
              <a:t>A</a:t>
            </a:r>
            <a:r>
              <a:rPr lang="en-IN" spc="-5" dirty="0"/>
              <a:t>G</a:t>
            </a:r>
            <a:r>
              <a:rPr lang="en-IN" spc="-35" dirty="0"/>
              <a:t>E</a:t>
            </a:r>
            <a:r>
              <a:rPr lang="en-IN" spc="15" dirty="0"/>
              <a:t>N</a:t>
            </a:r>
            <a:r>
              <a:rPr lang="en-IN" dirty="0"/>
              <a:t>DA</a:t>
            </a:r>
          </a:p>
        </p:txBody>
      </p:sp>
      <p:sp>
        <p:nvSpPr>
          <p:cNvPr id="6" name="TextBox 5">
            <a:extLst>
              <a:ext uri="{FF2B5EF4-FFF2-40B4-BE49-F238E27FC236}">
                <a16:creationId xmlns:a16="http://schemas.microsoft.com/office/drawing/2014/main" id="{ADA75E65-45AA-C277-2DEE-5A63FD752379}"/>
              </a:ext>
            </a:extLst>
          </p:cNvPr>
          <p:cNvSpPr txBox="1"/>
          <p:nvPr/>
        </p:nvSpPr>
        <p:spPr>
          <a:xfrm>
            <a:off x="3169293" y="122839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72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62999" y="2711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0969" y="855924"/>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lang="en-IN"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2DF0AA9-835B-FF32-AC13-2BBF771B2A1E}"/>
              </a:ext>
            </a:extLst>
          </p:cNvPr>
          <p:cNvSpPr txBox="1"/>
          <p:nvPr/>
        </p:nvSpPr>
        <p:spPr>
          <a:xfrm>
            <a:off x="2332984" y="3084375"/>
            <a:ext cx="5149745" cy="2031325"/>
          </a:xfrm>
          <a:prstGeom prst="rect">
            <a:avLst/>
          </a:prstGeom>
          <a:noFill/>
        </p:spPr>
        <p:txBody>
          <a:bodyPr wrap="square" rtlCol="0">
            <a:spAutoFit/>
          </a:bodyPr>
          <a:lstStyle/>
          <a:p>
            <a:pPr algn="l"/>
            <a:r>
              <a:rPr lang="en-IN" dirty="0"/>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05712" y="254909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90600" y="808878"/>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lang="en-IN"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4F29DDF-CCB4-53D7-F2F5-E57B7CAC1340}"/>
              </a:ext>
            </a:extLst>
          </p:cNvPr>
          <p:cNvSpPr txBox="1"/>
          <p:nvPr/>
        </p:nvSpPr>
        <p:spPr>
          <a:xfrm>
            <a:off x="2819400" y="2884007"/>
            <a:ext cx="4517037" cy="369332"/>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06F65185-D9F4-C40B-7461-164AFC9D9931}"/>
              </a:ext>
            </a:extLst>
          </p:cNvPr>
          <p:cNvSpPr txBox="1"/>
          <p:nvPr/>
        </p:nvSpPr>
        <p:spPr>
          <a:xfrm>
            <a:off x="1554413" y="2503313"/>
            <a:ext cx="6812978" cy="957806"/>
          </a:xfrm>
          <a:prstGeom prst="rect">
            <a:avLst/>
          </a:prstGeom>
          <a:noFill/>
        </p:spPr>
        <p:txBody>
          <a:bodyPr wrap="square" rtlCol="0">
            <a:spAutoFit/>
          </a:bodyPr>
          <a:lstStyle/>
          <a:p>
            <a:pPr algn="l"/>
            <a:r>
              <a:rPr lang="en-IN" dirty="0"/>
              <a:t>*Data Organization**: Structuring data in a way that allows for meaningful analysis. This includes setting up clear columns for metrics such as performance ratings, sales figures, or project completion rates.</a:t>
            </a:r>
            <a:endParaRPr lang="en-US" dirty="0"/>
          </a:p>
        </p:txBody>
      </p:sp>
      <p:sp>
        <p:nvSpPr>
          <p:cNvPr id="14" name="TextBox 13">
            <a:extLst>
              <a:ext uri="{FF2B5EF4-FFF2-40B4-BE49-F238E27FC236}">
                <a16:creationId xmlns:a16="http://schemas.microsoft.com/office/drawing/2014/main" id="{473B66CB-8FB3-ADF2-C492-F2DEDB7022FE}"/>
              </a:ext>
            </a:extLst>
          </p:cNvPr>
          <p:cNvSpPr txBox="1"/>
          <p:nvPr/>
        </p:nvSpPr>
        <p:spPr>
          <a:xfrm>
            <a:off x="1554413" y="3889418"/>
            <a:ext cx="6198615" cy="923330"/>
          </a:xfrm>
          <a:prstGeom prst="rect">
            <a:avLst/>
          </a:prstGeom>
          <a:noFill/>
        </p:spPr>
        <p:txBody>
          <a:bodyPr wrap="square" rtlCol="0">
            <a:spAutoFit/>
          </a:bodyPr>
          <a:lstStyle/>
          <a:p>
            <a:pPr algn="l"/>
            <a:r>
              <a:rPr lang="en-IN" dirty="0"/>
              <a:t>*Data Integration**: Combining data from multiple sources or departments may require advanced Excel functions like VLOOKUP, HLOOKUP, or Power Query.</a:t>
            </a:r>
            <a:endParaRPr lang="en-US" dirty="0"/>
          </a:p>
        </p:txBody>
      </p:sp>
      <p:sp>
        <p:nvSpPr>
          <p:cNvPr id="15" name="TextBox 14">
            <a:extLst>
              <a:ext uri="{FF2B5EF4-FFF2-40B4-BE49-F238E27FC236}">
                <a16:creationId xmlns:a16="http://schemas.microsoft.com/office/drawing/2014/main" id="{3A15CEBB-9E9C-3F7D-3A66-F09CBBC632ED}"/>
              </a:ext>
            </a:extLst>
          </p:cNvPr>
          <p:cNvSpPr txBox="1"/>
          <p:nvPr/>
        </p:nvSpPr>
        <p:spPr>
          <a:xfrm>
            <a:off x="1023803" y="4838847"/>
            <a:ext cx="5319605" cy="1200329"/>
          </a:xfrm>
          <a:prstGeom prst="rect">
            <a:avLst/>
          </a:prstGeom>
          <a:noFill/>
        </p:spPr>
        <p:txBody>
          <a:bodyPr wrap="square" rtlCol="0">
            <a:spAutoFit/>
          </a:bodyPr>
          <a:lstStyle/>
          <a:p>
            <a:pPr algn="l"/>
            <a:r>
              <a:rPr lang="en-IN" dirty="0"/>
              <a:t>
By addressing these challenges, you can effectively use Excel to </a:t>
            </a:r>
            <a:r>
              <a:rPr lang="en-IN" dirty="0" err="1"/>
              <a:t>analyze</a:t>
            </a:r>
            <a:r>
              <a:rPr lang="en-IN" dirty="0"/>
              <a:t> employee performance and derive actionable insights.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2E5E294C-0D9C-626C-9FA4-4BBDBE00D194}"/>
              </a:ext>
            </a:extLst>
          </p:cNvPr>
          <p:cNvSpPr txBox="1"/>
          <p:nvPr/>
        </p:nvSpPr>
        <p:spPr>
          <a:xfrm rot="10800000" flipV="1">
            <a:off x="3474987" y="3317349"/>
            <a:ext cx="3671598" cy="369332"/>
          </a:xfrm>
          <a:prstGeom prst="rect">
            <a:avLst/>
          </a:prstGeom>
          <a:noFill/>
        </p:spPr>
        <p:txBody>
          <a:bodyPr wrap="square" rtlCol="0">
            <a:spAutoFit/>
          </a:bodyPr>
          <a:lstStyle/>
          <a:p>
            <a:pPr algn="l"/>
            <a:r>
              <a:rPr lang="en-IN" dirty="0"/>
              <a:t>ORGANISATION</a:t>
            </a:r>
            <a:endParaRPr lang="en-US" dirty="0"/>
          </a:p>
        </p:txBody>
      </p:sp>
      <p:sp>
        <p:nvSpPr>
          <p:cNvPr id="9" name="TextBox 8">
            <a:extLst>
              <a:ext uri="{FF2B5EF4-FFF2-40B4-BE49-F238E27FC236}">
                <a16:creationId xmlns:a16="http://schemas.microsoft.com/office/drawing/2014/main" id="{50102DA3-2441-F820-5C36-52250108AEF3}"/>
              </a:ext>
            </a:extLst>
          </p:cNvPr>
          <p:cNvSpPr txBox="1"/>
          <p:nvPr/>
        </p:nvSpPr>
        <p:spPr>
          <a:xfrm>
            <a:off x="3231806" y="4357063"/>
            <a:ext cx="2825091" cy="369332"/>
          </a:xfrm>
          <a:prstGeom prst="rect">
            <a:avLst/>
          </a:prstGeom>
          <a:noFill/>
        </p:spPr>
        <p:txBody>
          <a:bodyPr wrap="square" rtlCol="0">
            <a:spAutoFit/>
          </a:bodyPr>
          <a:lstStyle/>
          <a:p>
            <a:pPr algn="l"/>
            <a:r>
              <a:rPr lang="en-IN" dirty="0"/>
              <a:t>*</a:t>
            </a:r>
            <a:endParaRPr lang="en-US" dirty="0"/>
          </a:p>
        </p:txBody>
      </p:sp>
      <p:sp>
        <p:nvSpPr>
          <p:cNvPr id="11" name="TextBox 10">
            <a:extLst>
              <a:ext uri="{FF2B5EF4-FFF2-40B4-BE49-F238E27FC236}">
                <a16:creationId xmlns:a16="http://schemas.microsoft.com/office/drawing/2014/main" id="{210D3B19-3173-99AB-CF6E-7A7D892EE2D0}"/>
              </a:ext>
            </a:extLst>
          </p:cNvPr>
          <p:cNvSpPr txBox="1"/>
          <p:nvPr/>
        </p:nvSpPr>
        <p:spPr>
          <a:xfrm>
            <a:off x="3206749" y="3800700"/>
            <a:ext cx="2828878" cy="369332"/>
          </a:xfrm>
          <a:prstGeom prst="rect">
            <a:avLst/>
          </a:prstGeom>
          <a:noFill/>
        </p:spPr>
        <p:txBody>
          <a:bodyPr wrap="square" rtlCol="0">
            <a:spAutoFit/>
          </a:bodyPr>
          <a:lstStyle/>
          <a:p>
            <a:pPr algn="l"/>
            <a:r>
              <a:rPr lang="en-IN" dirty="0"/>
              <a:t>*</a:t>
            </a:r>
            <a:endParaRPr lang="en-US" dirty="0"/>
          </a:p>
        </p:txBody>
      </p:sp>
      <p:sp>
        <p:nvSpPr>
          <p:cNvPr id="13" name="TextBox 12">
            <a:extLst>
              <a:ext uri="{FF2B5EF4-FFF2-40B4-BE49-F238E27FC236}">
                <a16:creationId xmlns:a16="http://schemas.microsoft.com/office/drawing/2014/main" id="{1E8DC08D-3D45-94C9-1C81-ACA99786B03F}"/>
              </a:ext>
            </a:extLst>
          </p:cNvPr>
          <p:cNvSpPr txBox="1"/>
          <p:nvPr/>
        </p:nvSpPr>
        <p:spPr>
          <a:xfrm>
            <a:off x="3206749" y="3336727"/>
            <a:ext cx="2828878" cy="369332"/>
          </a:xfrm>
          <a:prstGeom prst="rect">
            <a:avLst/>
          </a:prstGeom>
          <a:noFill/>
        </p:spPr>
        <p:txBody>
          <a:bodyPr wrap="square" rtlCol="0">
            <a:spAutoFit/>
          </a:bodyPr>
          <a:lstStyle/>
          <a:p>
            <a:pPr algn="l"/>
            <a:r>
              <a:rPr lang="en-IN" dirty="0"/>
              <a:t>*</a:t>
            </a:r>
            <a:endParaRPr lang="en-US" dirty="0"/>
          </a:p>
        </p:txBody>
      </p:sp>
      <p:sp>
        <p:nvSpPr>
          <p:cNvPr id="14" name="TextBox 13">
            <a:extLst>
              <a:ext uri="{FF2B5EF4-FFF2-40B4-BE49-F238E27FC236}">
                <a16:creationId xmlns:a16="http://schemas.microsoft.com/office/drawing/2014/main" id="{8005AF98-767B-5F62-F2E2-AB298E62FE83}"/>
              </a:ext>
            </a:extLst>
          </p:cNvPr>
          <p:cNvSpPr txBox="1"/>
          <p:nvPr/>
        </p:nvSpPr>
        <p:spPr>
          <a:xfrm>
            <a:off x="3474987" y="3837207"/>
            <a:ext cx="2631344" cy="369331"/>
          </a:xfrm>
          <a:prstGeom prst="rect">
            <a:avLst/>
          </a:prstGeom>
          <a:noFill/>
        </p:spPr>
        <p:txBody>
          <a:bodyPr wrap="square" rtlCol="0">
            <a:spAutoFit/>
          </a:bodyPr>
          <a:lstStyle/>
          <a:p>
            <a:pPr algn="l"/>
            <a:r>
              <a:rPr lang="en-IN" dirty="0"/>
              <a:t>MANAGERS</a:t>
            </a:r>
            <a:endParaRPr lang="en-US" dirty="0"/>
          </a:p>
        </p:txBody>
      </p:sp>
      <p:sp>
        <p:nvSpPr>
          <p:cNvPr id="15" name="TextBox 14">
            <a:extLst>
              <a:ext uri="{FF2B5EF4-FFF2-40B4-BE49-F238E27FC236}">
                <a16:creationId xmlns:a16="http://schemas.microsoft.com/office/drawing/2014/main" id="{960BABF2-6AEB-97DF-4AA0-B2F874377292}"/>
              </a:ext>
            </a:extLst>
          </p:cNvPr>
          <p:cNvSpPr txBox="1"/>
          <p:nvPr/>
        </p:nvSpPr>
        <p:spPr>
          <a:xfrm>
            <a:off x="3474987" y="4301179"/>
            <a:ext cx="2341070" cy="369332"/>
          </a:xfrm>
          <a:prstGeom prst="rect">
            <a:avLst/>
          </a:prstGeom>
          <a:noFill/>
        </p:spPr>
        <p:txBody>
          <a:bodyPr wrap="square" rtlCol="0">
            <a:spAutoFit/>
          </a:bodyPr>
          <a:lstStyle/>
          <a:p>
            <a:pPr algn="l"/>
            <a:r>
              <a:rPr lang="en-IN" dirty="0"/>
              <a:t>EMPLOYEES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9121"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E7D2265-C9E9-9538-4095-E44F5DD912BF}"/>
              </a:ext>
            </a:extLst>
          </p:cNvPr>
          <p:cNvSpPr txBox="1"/>
          <p:nvPr/>
        </p:nvSpPr>
        <p:spPr>
          <a:xfrm>
            <a:off x="5439727" y="2922749"/>
            <a:ext cx="3526800" cy="2326213"/>
          </a:xfrm>
          <a:prstGeom prst="rect">
            <a:avLst/>
          </a:prstGeom>
          <a:noFill/>
        </p:spPr>
        <p:txBody>
          <a:bodyPr wrap="square" rtlCol="0">
            <a:spAutoFit/>
          </a:bodyPr>
          <a:lstStyle/>
          <a:p>
            <a:pPr algn="l"/>
            <a:r>
              <a:rPr lang="en-IN" dirty="0"/>
              <a:t>Filtering to filter and to delete the blank values
Pivot table to aggregate values on basis of count
Chart graph to visualise the data in bar format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idx="4294967295"/>
          </p:nvPr>
        </p:nvSpPr>
        <p:spPr>
          <a:xfrm>
            <a:off x="-2051306" y="717199"/>
            <a:ext cx="9918670" cy="610117"/>
          </a:xfrm>
        </p:spPr>
        <p:txBody>
          <a:bodyPr>
            <a:normAutofit fontScale="90000"/>
          </a:bodyPr>
          <a:lstStyle/>
          <a:p>
            <a:r>
              <a:rPr lang="en-IN" dirty="0"/>
              <a:t>Dataset Description</a:t>
            </a:r>
          </a:p>
        </p:txBody>
      </p:sp>
      <p:sp>
        <p:nvSpPr>
          <p:cNvPr id="3" name="TextBox 2">
            <a:extLst>
              <a:ext uri="{FF2B5EF4-FFF2-40B4-BE49-F238E27FC236}">
                <a16:creationId xmlns:a16="http://schemas.microsoft.com/office/drawing/2014/main" id="{B14F96FB-4E1A-B787-8D26-FE247FE06036}"/>
              </a:ext>
            </a:extLst>
          </p:cNvPr>
          <p:cNvSpPr txBox="1"/>
          <p:nvPr/>
        </p:nvSpPr>
        <p:spPr>
          <a:xfrm>
            <a:off x="1492865" y="1504139"/>
            <a:ext cx="8944663" cy="1200329"/>
          </a:xfrm>
          <a:prstGeom prst="rect">
            <a:avLst/>
          </a:prstGeom>
          <a:noFill/>
        </p:spPr>
        <p:txBody>
          <a:bodyPr wrap="square" rtlCol="0">
            <a:spAutoFit/>
          </a:bodyPr>
          <a:lstStyle/>
          <a:p>
            <a:pPr algn="l"/>
            <a:r>
              <a:rPr lang="en-IN" dirty="0"/>
              <a:t>The dataset used in this capstone project is sourced from the Google Advanced Data Analysis course. It encompasses a comprehensive collection of attributes concerning employees, ranging from demographic details to job-related factors. The primary objective of this analysis is to forecast employee turnover and discern the underlying factors contributing to employee attrition.</a:t>
            </a:r>
            <a:endParaRPr lang="en-US" dirty="0"/>
          </a:p>
        </p:txBody>
      </p:sp>
      <p:sp>
        <p:nvSpPr>
          <p:cNvPr id="4" name="TextBox 3">
            <a:extLst>
              <a:ext uri="{FF2B5EF4-FFF2-40B4-BE49-F238E27FC236}">
                <a16:creationId xmlns:a16="http://schemas.microsoft.com/office/drawing/2014/main" id="{74FD982B-FB3D-63EE-CB58-62EAD5D499C3}"/>
              </a:ext>
            </a:extLst>
          </p:cNvPr>
          <p:cNvSpPr txBox="1"/>
          <p:nvPr/>
        </p:nvSpPr>
        <p:spPr>
          <a:xfrm>
            <a:off x="3622629" y="2881291"/>
            <a:ext cx="5131647" cy="3139321"/>
          </a:xfrm>
          <a:prstGeom prst="rect">
            <a:avLst/>
          </a:prstGeom>
          <a:noFill/>
        </p:spPr>
        <p:txBody>
          <a:bodyPr wrap="square" rtlCol="0">
            <a:spAutoFit/>
          </a:bodyPr>
          <a:lstStyle/>
          <a:p>
            <a:pPr algn="l"/>
            <a:r>
              <a:rPr lang="en-IN" dirty="0"/>
              <a:t>
Satisfaction Level
Last Evaluation
Number of Project
Average Monthly Hours
Time Spend Company
Work Accident
Promotion Last 5
Years
Department
Salary</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23987" y="2625955"/>
            <a:ext cx="2466975" cy="3419475"/>
          </a:xfrm>
          <a:prstGeom prst="rect">
            <a:avLst/>
          </a:prstGeom>
        </p:spPr>
      </p:pic>
      <p:sp>
        <p:nvSpPr>
          <p:cNvPr id="7" name="object 7"/>
          <p:cNvSpPr txBox="1">
            <a:spLocks noGrp="1"/>
          </p:cNvSpPr>
          <p:nvPr>
            <p:ph type="title"/>
          </p:nvPr>
        </p:nvSpPr>
        <p:spPr>
          <a:xfrm>
            <a:off x="1300162" y="876313"/>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3624FD-E3EB-DAA6-744A-0110CF1494C1}"/>
              </a:ext>
            </a:extLst>
          </p:cNvPr>
          <p:cNvSpPr txBox="1"/>
          <p:nvPr/>
        </p:nvSpPr>
        <p:spPr>
          <a:xfrm>
            <a:off x="4792693" y="3277859"/>
            <a:ext cx="5582794" cy="1477328"/>
          </a:xfrm>
          <a:prstGeom prst="rect">
            <a:avLst/>
          </a:prstGeom>
          <a:noFill/>
        </p:spPr>
        <p:txBody>
          <a:bodyPr wrap="square" rtlCol="0">
            <a:spAutoFit/>
          </a:bodyPr>
          <a:lstStyle/>
          <a:p>
            <a:pPr algn="l"/>
            <a:r>
              <a:rPr lang="en-IN" dirty="0"/>
              <a:t>Way of Working (</a:t>
            </a:r>
            <a:r>
              <a:rPr lang="en-IN" dirty="0" err="1"/>
              <a:t>WoW</a:t>
            </a:r>
            <a:r>
              <a:rPr lang="en-IN" dirty="0"/>
              <a:t>) describes how individuals work with each other, communicate, make decisions within a team. It combines practices, processes, agreements, shared expectations, ground rules etc. In order for the team to collaborate and achieve the desired results.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Employee Data Analysis using Excel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sssarathi222@gmail.com</cp:lastModifiedBy>
  <cp:revision>16</cp:revision>
  <dcterms:created xsi:type="dcterms:W3CDTF">2024-03-29T15:07:22Z</dcterms:created>
  <dcterms:modified xsi:type="dcterms:W3CDTF">2024-09-09T23:07:08Z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