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318" r:id="rId2"/>
    <p:sldId id="338" r:id="rId3"/>
    <p:sldId id="329" r:id="rId4"/>
    <p:sldId id="330" r:id="rId5"/>
    <p:sldId id="331" r:id="rId6"/>
    <p:sldId id="332" r:id="rId7"/>
    <p:sldId id="333" r:id="rId8"/>
    <p:sldId id="334" r:id="rId9"/>
    <p:sldId id="335" r:id="rId10"/>
    <p:sldId id="336" r:id="rId11"/>
    <p:sldId id="337" r:id="rId12"/>
    <p:sldId id="339" r:id="rId13"/>
  </p:sldIdLst>
  <p:sldSz cx="12188825" cy="6858000"/>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91" d="100"/>
          <a:sy n="91" d="100"/>
        </p:scale>
        <p:origin x="370" y="77"/>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1/24/2024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1/24/2024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C106E4B-111C-A9D5-A17A-D8065807EF71}"/>
              </a:ext>
            </a:extLst>
          </p:cNvPr>
          <p:cNvGrpSpPr/>
          <p:nvPr userDrawn="1"/>
        </p:nvGrpSpPr>
        <p:grpSpPr>
          <a:xfrm>
            <a:off x="7923213" y="0"/>
            <a:ext cx="4265612" cy="6858000"/>
            <a:chOff x="7923213" y="0"/>
            <a:chExt cx="4265612" cy="6858000"/>
          </a:xfrm>
        </p:grpSpPr>
        <p:pic>
          <p:nvPicPr>
            <p:cNvPr id="11" name="Picture 10">
              <a:extLst>
                <a:ext uri="{FF2B5EF4-FFF2-40B4-BE49-F238E27FC236}">
                  <a16:creationId xmlns:a16="http://schemas.microsoft.com/office/drawing/2014/main" id="{05E7C03B-D469-02FA-9CE3-DB13FB7B05A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2" name="Rectangle 11">
              <a:extLst>
                <a:ext uri="{FF2B5EF4-FFF2-40B4-BE49-F238E27FC236}">
                  <a16:creationId xmlns:a16="http://schemas.microsoft.com/office/drawing/2014/main" id="{FFF2EC13-1552-D403-555D-EA4445DCA9D2}"/>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80481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1/24/2024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2834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1/24/2024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42233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1/24/2024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86704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1/24/2024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79515068-0490-71E0-F33A-9FF8E39D5D67}"/>
              </a:ext>
            </a:extLst>
          </p:cNvPr>
          <p:cNvGrpSpPr/>
          <p:nvPr userDrawn="1"/>
        </p:nvGrpSpPr>
        <p:grpSpPr>
          <a:xfrm>
            <a:off x="11123611" y="0"/>
            <a:ext cx="1065214" cy="6868886"/>
            <a:chOff x="11123611" y="0"/>
            <a:chExt cx="1065214" cy="6868886"/>
          </a:xfrm>
        </p:grpSpPr>
        <p:pic>
          <p:nvPicPr>
            <p:cNvPr id="11" name="Picture 10">
              <a:extLst>
                <a:ext uri="{FF2B5EF4-FFF2-40B4-BE49-F238E27FC236}">
                  <a16:creationId xmlns:a16="http://schemas.microsoft.com/office/drawing/2014/main" id="{EDB2E802-C13D-3EDC-0EF8-6813C6D6CA8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a:extLst>
                <a:ext uri="{FF2B5EF4-FFF2-40B4-BE49-F238E27FC236}">
                  <a16:creationId xmlns:a16="http://schemas.microsoft.com/office/drawing/2014/main" id="{6F9C4E91-C98A-8BC7-DF30-0581F5618C86}"/>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29249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1/24/2024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72777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1/24/2024</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91697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1/24/2024</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13398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F41C87-7AD9-4845-A077-840E4A0F3F06}" type="datetimeFigureOut">
              <a:rPr lang="en-US" smtClean="0"/>
              <a:t>1/24/2024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59203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03F41C87-7AD9-4845-A077-840E4A0F3F06}" type="datetimeFigureOut">
              <a:rPr lang="en-US" smtClean="0"/>
              <a:t>1/24/2024</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275411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9191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03F41C87-7AD9-4845-A077-840E4A0F3F06}" type="datetimeFigureOut">
              <a:rPr lang="en-US" smtClean="0"/>
              <a:pPr/>
              <a:t>1/24/2024</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A013F82-EE5E-44EE-A61D-E31C6657F26F}"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51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259" y="1957772"/>
            <a:ext cx="5945188" cy="931168"/>
          </a:xfrm>
        </p:spPr>
        <p:txBody>
          <a:bodyPr>
            <a:normAutofit/>
          </a:bodyPr>
          <a:lstStyle/>
          <a:p>
            <a:pPr algn="ctr"/>
            <a:r>
              <a:rPr lang="en-US" sz="5400" dirty="0"/>
              <a:t>India &amp; Neighbours</a:t>
            </a:r>
          </a:p>
        </p:txBody>
      </p:sp>
      <p:sp>
        <p:nvSpPr>
          <p:cNvPr id="3" name="Subtitle 2"/>
          <p:cNvSpPr>
            <a:spLocks noGrp="1"/>
          </p:cNvSpPr>
          <p:nvPr>
            <p:ph type="subTitle" idx="1"/>
          </p:nvPr>
        </p:nvSpPr>
        <p:spPr>
          <a:xfrm>
            <a:off x="1519260" y="3068960"/>
            <a:ext cx="5945187" cy="1368151"/>
          </a:xfrm>
        </p:spPr>
        <p:txBody>
          <a:bodyPr>
            <a:normAutofit fontScale="92500"/>
          </a:bodyPr>
          <a:lstStyle/>
          <a:p>
            <a:pPr algn="ctr"/>
            <a:r>
              <a:rPr lang="en-US" sz="4800" dirty="0">
                <a:latin typeface="+mj-lt"/>
              </a:rPr>
              <a:t>PPG Bilateral Lending 2000 - 2020</a:t>
            </a:r>
          </a:p>
        </p:txBody>
      </p:sp>
      <p:sp>
        <p:nvSpPr>
          <p:cNvPr id="4" name="Subtitle 2">
            <a:extLst>
              <a:ext uri="{FF2B5EF4-FFF2-40B4-BE49-F238E27FC236}">
                <a16:creationId xmlns:a16="http://schemas.microsoft.com/office/drawing/2014/main" id="{F47D358B-D16B-0D0E-07A0-E555B343275E}"/>
              </a:ext>
            </a:extLst>
          </p:cNvPr>
          <p:cNvSpPr txBox="1">
            <a:spLocks/>
          </p:cNvSpPr>
          <p:nvPr/>
        </p:nvSpPr>
        <p:spPr>
          <a:xfrm>
            <a:off x="1520823" y="6309320"/>
            <a:ext cx="5945187" cy="4063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r"/>
            <a:r>
              <a:rPr lang="en-US" sz="1800" dirty="0"/>
              <a:t>By Vivek Kumar Dubey</a:t>
            </a:r>
          </a:p>
        </p:txBody>
      </p:sp>
      <p:sp>
        <p:nvSpPr>
          <p:cNvPr id="5" name="Subtitle 2">
            <a:extLst>
              <a:ext uri="{FF2B5EF4-FFF2-40B4-BE49-F238E27FC236}">
                <a16:creationId xmlns:a16="http://schemas.microsoft.com/office/drawing/2014/main" id="{A5514172-4FCE-1910-D1AB-5A568B535151}"/>
              </a:ext>
            </a:extLst>
          </p:cNvPr>
          <p:cNvSpPr txBox="1">
            <a:spLocks/>
          </p:cNvSpPr>
          <p:nvPr/>
        </p:nvSpPr>
        <p:spPr>
          <a:xfrm>
            <a:off x="1519261" y="3429000"/>
            <a:ext cx="5945187" cy="135372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ctr"/>
            <a:endParaRPr lang="en-US" sz="4800" dirty="0">
              <a:latin typeface="+mj-lt"/>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Myanmar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Myanmar amounts to approx. 2.8 billion US$</a:t>
            </a:r>
          </a:p>
          <a:p>
            <a:r>
              <a:rPr lang="en-IN" sz="1800" dirty="0"/>
              <a:t>Bilateral lending has steadily increased since 2000 with small dip during 2015 - 2017</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99776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Nepal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Nepal amounts to approx. 90 million US$</a:t>
            </a:r>
          </a:p>
          <a:p>
            <a:r>
              <a:rPr lang="en-IN" sz="1800" dirty="0"/>
              <a:t>Bilateral lending has rapidly increased after 2008</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6789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Total PPG Bilateral Lending has increased from less than 500 million $ in 2000 to about 45 billion $ in 2020</a:t>
            </a:r>
          </a:p>
          <a:p>
            <a:r>
              <a:rPr lang="en-US" sz="1800" dirty="0">
                <a:solidFill>
                  <a:srgbClr val="000000"/>
                </a:solidFill>
                <a:latin typeface="Verdana" panose="020B0604030504040204" pitchFamily="34" charset="0"/>
              </a:rPr>
              <a:t>Bhutan has been the biggest debtor country receiving almost 18 billion $ over the period of 20 years</a:t>
            </a:r>
            <a:endParaRPr lang="en-US" sz="1800" b="0" i="0" dirty="0">
              <a:solidFill>
                <a:srgbClr val="000000"/>
              </a:solidFill>
              <a:effectLst/>
              <a:latin typeface="Verdana" panose="020B0604030504040204" pitchFamily="34" charset="0"/>
            </a:endParaRPr>
          </a:p>
          <a:p>
            <a:r>
              <a:rPr lang="en-US" sz="1800" b="0" i="0" dirty="0">
                <a:solidFill>
                  <a:srgbClr val="000000"/>
                </a:solidFill>
                <a:effectLst/>
                <a:latin typeface="Verdana" panose="020B0604030504040204" pitchFamily="34" charset="0"/>
              </a:rPr>
              <a:t>Nepal has received the least bilateral lending amounting to less than 1 billion $</a:t>
            </a:r>
          </a:p>
          <a:p>
            <a:r>
              <a:rPr lang="en-US" sz="1800" dirty="0">
                <a:solidFill>
                  <a:srgbClr val="000000"/>
                </a:solidFill>
                <a:latin typeface="Verdana" panose="020B0604030504040204" pitchFamily="34" charset="0"/>
              </a:rPr>
              <a:t>Total bilateral lending show a positive growth rate since last 20 years</a:t>
            </a:r>
          </a:p>
          <a:p>
            <a:r>
              <a:rPr lang="en-US" sz="1800" dirty="0">
                <a:solidFill>
                  <a:srgbClr val="000000"/>
                </a:solidFill>
                <a:latin typeface="Verdana" panose="020B0604030504040204" pitchFamily="34" charset="0"/>
              </a:rPr>
              <a:t>Total bilateral lending to </a:t>
            </a:r>
            <a:r>
              <a:rPr lang="en-US" sz="1800" dirty="0" err="1">
                <a:solidFill>
                  <a:srgbClr val="000000"/>
                </a:solidFill>
                <a:latin typeface="Verdana" panose="020B0604030504040204" pitchFamily="34" charset="0"/>
              </a:rPr>
              <a:t>neighbouring</a:t>
            </a:r>
            <a:r>
              <a:rPr lang="en-US" sz="1800" dirty="0">
                <a:solidFill>
                  <a:srgbClr val="000000"/>
                </a:solidFill>
                <a:latin typeface="Verdana" panose="020B0604030504040204" pitchFamily="34" charset="0"/>
              </a:rPr>
              <a:t> countries is approx. 1.2% of overall GDP of India </a:t>
            </a:r>
            <a:endParaRPr lang="en-US" sz="1800" b="0" i="0" dirty="0">
              <a:solidFill>
                <a:srgbClr val="000000"/>
              </a:solidFill>
              <a:effectLst/>
              <a:latin typeface="Verdana" panose="020B0604030504040204" pitchFamily="34" charset="0"/>
            </a:endParaRPr>
          </a:p>
          <a:p>
            <a:r>
              <a:rPr lang="en-US" sz="1800" dirty="0">
                <a:solidFill>
                  <a:srgbClr val="000000"/>
                </a:solidFill>
                <a:latin typeface="Verdana" panose="020B0604030504040204" pitchFamily="34" charset="0"/>
              </a:rPr>
              <a:t>In the event of default by any neighboring country in future, its impact on India’s financial sector will be minimal</a:t>
            </a:r>
            <a:endParaRPr lang="en-US" sz="1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3655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What is PPG Bilateral Debt?</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Public and publicly guaranteed debt comprises long-term external obligations of public debtors.</a:t>
            </a:r>
          </a:p>
          <a:p>
            <a:r>
              <a:rPr lang="en-US" sz="1800" dirty="0">
                <a:solidFill>
                  <a:srgbClr val="000000"/>
                </a:solidFill>
                <a:latin typeface="Verdana" panose="020B0604030504040204" pitchFamily="34" charset="0"/>
              </a:rPr>
              <a:t>It i</a:t>
            </a:r>
            <a:r>
              <a:rPr lang="en-US" sz="1800" b="0" i="0" dirty="0">
                <a:solidFill>
                  <a:srgbClr val="000000"/>
                </a:solidFill>
                <a:effectLst/>
                <a:latin typeface="Verdana" panose="020B0604030504040204" pitchFamily="34" charset="0"/>
              </a:rPr>
              <a:t>ncludes debt guaranteed by the national government, Public Corporations, State Owned Enterprises, Development Banks and other Mixed Enterprises, political subdivisions (or an agency of either), autonomous public bodies, and external obligations of private debtors that are guaranteed for repayment by a public entity.</a:t>
            </a:r>
          </a:p>
          <a:p>
            <a:r>
              <a:rPr lang="en-US" sz="1800" b="0" i="0" dirty="0">
                <a:solidFill>
                  <a:srgbClr val="000000"/>
                </a:solidFill>
                <a:effectLst/>
                <a:latin typeface="Verdana" panose="020B0604030504040204" pitchFamily="34" charset="0"/>
              </a:rPr>
              <a:t>External indebtedness affects a country's creditworthiness and investor perceptions.</a:t>
            </a:r>
          </a:p>
          <a:p>
            <a:r>
              <a:rPr lang="en-US" sz="1800" b="0" i="0" dirty="0">
                <a:solidFill>
                  <a:srgbClr val="000000"/>
                </a:solidFill>
                <a:effectLst/>
                <a:latin typeface="Verdana" panose="020B0604030504040204" pitchFamily="34" charset="0"/>
              </a:rPr>
              <a:t>Total debt service is contrasted with countries' ability to obtain foreign exchange through exports of goods, services, primary income, and workers' remittances.</a:t>
            </a:r>
            <a:endParaRPr lang="en-IN" sz="1800" dirty="0"/>
          </a:p>
        </p:txBody>
      </p:sp>
    </p:spTree>
    <p:extLst>
      <p:ext uri="{BB962C8B-B14F-4D97-AF65-F5344CB8AC3E}">
        <p14:creationId xmlns:p14="http://schemas.microsoft.com/office/powerpoint/2010/main" val="15180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664205"/>
            <a:ext cx="9829799" cy="547464"/>
          </a:xfrm>
        </p:spPr>
        <p:txBody>
          <a:bodyPr>
            <a:normAutofit/>
          </a:bodyPr>
          <a:lstStyle/>
          <a:p>
            <a:pPr algn="ctr"/>
            <a:r>
              <a:rPr lang="en-US" sz="2400" dirty="0"/>
              <a:t>India &amp; Neighbouring Countries PPG Bilateral Lending 2000 - 2020</a:t>
            </a:r>
          </a:p>
        </p:txBody>
      </p:sp>
      <p:sp>
        <p:nvSpPr>
          <p:cNvPr id="14" name="Content Placeholder 13"/>
          <p:cNvSpPr>
            <a:spLocks noGrp="1"/>
          </p:cNvSpPr>
          <p:nvPr>
            <p:ph idx="1"/>
          </p:nvPr>
        </p:nvSpPr>
        <p:spPr>
          <a:xfrm>
            <a:off x="1522413" y="5013176"/>
            <a:ext cx="9829799" cy="1438191"/>
          </a:xfrm>
        </p:spPr>
        <p:txBody>
          <a:bodyPr>
            <a:normAutofit/>
          </a:bodyPr>
          <a:lstStyle/>
          <a:p>
            <a:r>
              <a:rPr lang="en-US" sz="1800" dirty="0"/>
              <a:t>Between the years 2000 – 2007, YoY growth has been minimal and steady</a:t>
            </a:r>
          </a:p>
          <a:p>
            <a:r>
              <a:rPr lang="en-US" sz="1800" dirty="0"/>
              <a:t>2008 shows a drop in lending due to Economic Crisis of 2008</a:t>
            </a:r>
          </a:p>
          <a:p>
            <a:r>
              <a:rPr lang="en-US" sz="1800" dirty="0"/>
              <a:t>YoY growth has been maximum from the year 2010 onwards</a:t>
            </a:r>
          </a:p>
        </p:txBody>
      </p:sp>
      <p:pic>
        <p:nvPicPr>
          <p:cNvPr id="6" name="Picture 5">
            <a:extLst>
              <a:ext uri="{FF2B5EF4-FFF2-40B4-BE49-F238E27FC236}">
                <a16:creationId xmlns:a16="http://schemas.microsoft.com/office/drawing/2014/main" id="{5FDC6B8A-EC4F-3343-4996-479D7B5EC2E4}"/>
              </a:ext>
            </a:extLst>
          </p:cNvPr>
          <p:cNvPicPr>
            <a:picLocks noChangeAspect="1"/>
          </p:cNvPicPr>
          <p:nvPr/>
        </p:nvPicPr>
        <p:blipFill>
          <a:blip r:embed="rId2"/>
          <a:stretch>
            <a:fillRect/>
          </a:stretch>
        </p:blipFill>
        <p:spPr>
          <a:xfrm>
            <a:off x="1522413" y="1988840"/>
            <a:ext cx="9829799" cy="2592288"/>
          </a:xfrm>
          <a:prstGeom prst="rect">
            <a:avLst/>
          </a:prstGeom>
        </p:spPr>
      </p:pic>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Total Debt By Country</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18 billion US$</a:t>
            </a:r>
          </a:p>
          <a:p>
            <a:r>
              <a:rPr lang="en-IN" sz="1800" dirty="0"/>
              <a:t>Nepal has least share of bilateral loans amounting to approx. 1 billion US$</a:t>
            </a:r>
          </a:p>
          <a:p>
            <a:r>
              <a:rPr lang="en-IN" sz="1800" dirty="0"/>
              <a:t>Total bilateral lending by India amounts to approx. 45 billion US$</a:t>
            </a:r>
          </a:p>
          <a:p>
            <a:endParaRPr lang="en-IN" sz="1800" dirty="0"/>
          </a:p>
        </p:txBody>
      </p:sp>
      <p:pic>
        <p:nvPicPr>
          <p:cNvPr id="5" name="Picture 4">
            <a:extLst>
              <a:ext uri="{FF2B5EF4-FFF2-40B4-BE49-F238E27FC236}">
                <a16:creationId xmlns:a16="http://schemas.microsoft.com/office/drawing/2014/main" id="{97A80734-D617-06E5-8931-59EBE7CB06E9}"/>
              </a:ext>
            </a:extLst>
          </p:cNvPr>
          <p:cNvPicPr>
            <a:picLocks noChangeAspect="1"/>
          </p:cNvPicPr>
          <p:nvPr/>
        </p:nvPicPr>
        <p:blipFill>
          <a:blip r:embed="rId2"/>
          <a:stretch>
            <a:fillRect/>
          </a:stretch>
        </p:blipFill>
        <p:spPr>
          <a:xfrm>
            <a:off x="1422400" y="1895475"/>
            <a:ext cx="9929812" cy="3067050"/>
          </a:xfrm>
          <a:prstGeom prst="rect">
            <a:avLst/>
          </a:prstGeom>
        </p:spPr>
      </p:pic>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Average Debt By Country over 20 years</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3.5 billion US$ each year</a:t>
            </a:r>
          </a:p>
          <a:p>
            <a:r>
              <a:rPr lang="en-IN" sz="1800" dirty="0"/>
              <a:t>Nepal has least share of bilateral loans amounting to approx. 250 million US$ each year</a:t>
            </a:r>
          </a:p>
          <a:p>
            <a:r>
              <a:rPr lang="en-IN" sz="1800" dirty="0"/>
              <a:t>Average bilateral lending by India amounts to approx. 13 billion US$ over 20 years</a:t>
            </a:r>
          </a:p>
          <a:p>
            <a:endParaRPr lang="en-IN" sz="1800" dirty="0"/>
          </a:p>
        </p:txBody>
      </p:sp>
      <p:pic>
        <p:nvPicPr>
          <p:cNvPr id="4" name="Picture 3">
            <a:extLst>
              <a:ext uri="{FF2B5EF4-FFF2-40B4-BE49-F238E27FC236}">
                <a16:creationId xmlns:a16="http://schemas.microsoft.com/office/drawing/2014/main" id="{EE35A079-A051-D2D3-DAB1-9DCA7C6E4464}"/>
              </a:ext>
            </a:extLst>
          </p:cNvPr>
          <p:cNvPicPr>
            <a:picLocks noChangeAspect="1"/>
          </p:cNvPicPr>
          <p:nvPr/>
        </p:nvPicPr>
        <p:blipFill rotWithShape="1">
          <a:blip r:embed="rId2"/>
          <a:srcRect t="925"/>
          <a:stretch/>
        </p:blipFill>
        <p:spPr>
          <a:xfrm>
            <a:off x="1372392" y="1916832"/>
            <a:ext cx="9979819" cy="3052836"/>
          </a:xfrm>
          <a:prstGeom prst="rect">
            <a:avLst/>
          </a:prstGeom>
        </p:spPr>
      </p:pic>
    </p:spTree>
    <p:extLst>
      <p:ext uri="{BB962C8B-B14F-4D97-AF65-F5344CB8AC3E}">
        <p14:creationId xmlns:p14="http://schemas.microsoft.com/office/powerpoint/2010/main" val="25997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Bangladesh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Bangladesh amounts to approx. 6 billion US$</a:t>
            </a:r>
          </a:p>
          <a:p>
            <a:r>
              <a:rPr lang="en-IN" sz="1800" dirty="0"/>
              <a:t>Bilateral lending has dramatically increased after 2010, slowing again till 2015</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stretch>
            <a:fillRect/>
          </a:stretch>
        </p:blipFill>
        <p:spPr>
          <a:xfrm>
            <a:off x="1522413" y="764704"/>
            <a:ext cx="9829799" cy="4536505"/>
          </a:xfrm>
          <a:prstGeom prst="rect">
            <a:avLst/>
          </a:prstGeom>
        </p:spPr>
      </p:pic>
    </p:spTree>
    <p:extLst>
      <p:ext uri="{BB962C8B-B14F-4D97-AF65-F5344CB8AC3E}">
        <p14:creationId xmlns:p14="http://schemas.microsoft.com/office/powerpoint/2010/main" val="190726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Bhutan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Bhutan amounts to approx. 18 billion US$</a:t>
            </a:r>
          </a:p>
          <a:p>
            <a:r>
              <a:rPr lang="en-IN" sz="1800" dirty="0"/>
              <a:t>Bilateral lending has steadily increased over the years</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70638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Sri Lanka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Sri Lanka amounts to approx. 9.5 billion US$</a:t>
            </a:r>
          </a:p>
          <a:p>
            <a:r>
              <a:rPr lang="en-IN" sz="1800" dirty="0"/>
              <a:t>Bilateral lending has rapidly increased during 2010 – 2015 and remained constant till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38945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Maldives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Maldives amounts to approx. 1.8 billion US$</a:t>
            </a:r>
          </a:p>
          <a:p>
            <a:r>
              <a:rPr lang="en-IN" sz="1800" dirty="0"/>
              <a:t>Bilateral lending has rapidly increased after 2008 and huge spike in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238307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2797</TotalTime>
  <Words>592</Words>
  <Application>Microsoft Office PowerPoint</Application>
  <PresentationFormat>Custom</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Cambria</vt:lpstr>
      <vt:lpstr>Verdana</vt:lpstr>
      <vt:lpstr>Retrospect</vt:lpstr>
      <vt:lpstr>India &amp; Neighbours</vt:lpstr>
      <vt:lpstr>What is PPG Bilateral Debt?</vt:lpstr>
      <vt:lpstr>India &amp; Neighbouring Countries PPG Bilateral Lending 2000 - 2020</vt:lpstr>
      <vt:lpstr>India &amp; Neighbouring Countries PPG Bilateral Lending 2000 – 2020 Total Debt By Country</vt:lpstr>
      <vt:lpstr>India &amp; Neighbouring Countries PPG Bilateral Lending 2000 – 2020 Average Debt By Country over 20 years</vt:lpstr>
      <vt:lpstr>India – Bangladesh PPG Bilateral Lending 2000 - 2020</vt:lpstr>
      <vt:lpstr>India – Bhutan PPG Bilateral Lending 2000 - 2020</vt:lpstr>
      <vt:lpstr>India – Sri Lanka PPG Bilateral Lending 2000 - 2020</vt:lpstr>
      <vt:lpstr>India – Maldives PPG Bilateral Lending 2000 - 2020</vt:lpstr>
      <vt:lpstr>India – Myanmar PPG Bilateral Lending 2000 - 2020</vt:lpstr>
      <vt:lpstr>India – Nepal PPG Bilateral Lending 2000 - 2020</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&amp; Neighbours</dc:title>
  <dc:creator>Abhijeet Patil</dc:creator>
  <cp:lastModifiedBy>Sachin Vivek</cp:lastModifiedBy>
  <cp:revision>3</cp:revision>
  <dcterms:created xsi:type="dcterms:W3CDTF">2022-08-18T10:46:42Z</dcterms:created>
  <dcterms:modified xsi:type="dcterms:W3CDTF">2024-01-24T17:22:09Z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