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oppins Light" charset="1" panose="02000000000000000000"/>
      <p:regular r:id="rId10"/>
    </p:embeddedFont>
    <p:embeddedFont>
      <p:font typeface="Poppins Light Bold" charset="1" panose="02000000000000000000"/>
      <p:regular r:id="rId11"/>
    </p:embeddedFont>
    <p:embeddedFont>
      <p:font typeface="Poppins Medium" charset="1" panose="02000000000000000000"/>
      <p:regular r:id="rId12"/>
    </p:embeddedFont>
    <p:embeddedFont>
      <p:font typeface="Poppins Medium Bold" charset="1" panose="02000000000000000000"/>
      <p:regular r:id="rId13"/>
    </p:embeddedFont>
    <p:embeddedFont>
      <p:font typeface="Poppins Bold" charset="1" panose="02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23" Target="slides/slide9.xml" Type="http://schemas.openxmlformats.org/officeDocument/2006/relationships/slide"/><Relationship Id="rId24" Target="slides/slide10.xml" Type="http://schemas.openxmlformats.org/officeDocument/2006/relationships/slide"/><Relationship Id="rId25" Target="slides/slide11.xml" Type="http://schemas.openxmlformats.org/officeDocument/2006/relationships/slide"/><Relationship Id="rId26" Target="slides/slide12.xml" Type="http://schemas.openxmlformats.org/officeDocument/2006/relationships/slide"/><Relationship Id="rId27" Target="slides/slide13.xml" Type="http://schemas.openxmlformats.org/officeDocument/2006/relationships/slide"/><Relationship Id="rId28" Target="slides/slide14.xml" Type="http://schemas.openxmlformats.org/officeDocument/2006/relationships/slide"/><Relationship Id="rId29" Target="slides/slide15.xml" Type="http://schemas.openxmlformats.org/officeDocument/2006/relationships/slide"/><Relationship Id="rId3" Target="viewProps.xml" Type="http://schemas.openxmlformats.org/officeDocument/2006/relationships/viewProps"/><Relationship Id="rId30" Target="slides/slide16.xml" Type="http://schemas.openxmlformats.org/officeDocument/2006/relationships/slide"/><Relationship Id="rId31" Target="slides/slide17.xml" Type="http://schemas.openxmlformats.org/officeDocument/2006/relationships/slide"/><Relationship Id="rId32" Target="slides/slide1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23.pn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27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pn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jpeg" Type="http://schemas.openxmlformats.org/officeDocument/2006/relationships/image"/><Relationship Id="rId6" Target="../media/image11.jpeg" Type="http://schemas.openxmlformats.org/officeDocument/2006/relationships/image"/><Relationship Id="rId7" Target="../media/image12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FA7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2214" y="3717925"/>
            <a:ext cx="4544227" cy="292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99"/>
              </a:lnSpc>
            </a:pPr>
            <a:r>
              <a:rPr lang="en-US" sz="6999">
                <a:solidFill>
                  <a:srgbClr val="FFA7A7"/>
                </a:solidFill>
                <a:latin typeface="Poppins Bold Bold"/>
              </a:rPr>
              <a:t>COV</a:t>
            </a:r>
            <a:r>
              <a:rPr lang="en-US" sz="6999">
                <a:solidFill>
                  <a:srgbClr val="FFA7A7"/>
                </a:solidFill>
                <a:latin typeface="Poppins Bold Bold"/>
              </a:rPr>
              <a:t>ID-19</a:t>
            </a:r>
            <a:r>
              <a:rPr lang="en-US" sz="6999">
                <a:solidFill>
                  <a:srgbClr val="FFFFFF"/>
                </a:solidFill>
                <a:latin typeface="Poppins Bold Bold"/>
              </a:rPr>
              <a:t>  INDIA ANALYSIS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03156" y="825993"/>
            <a:ext cx="13730949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6000">
                <a:solidFill>
                  <a:srgbClr val="2F2535"/>
                </a:solidFill>
                <a:latin typeface="Poppins Bold Bold"/>
              </a:rPr>
              <a:t>WORST DECEASED &amp; CONFIRM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0800000">
            <a:off x="-1736353" y="-1073395"/>
            <a:ext cx="5183051" cy="3703525"/>
          </a:xfrm>
          <a:custGeom>
            <a:avLst/>
            <a:gdLst/>
            <a:ahLst/>
            <a:cxnLst/>
            <a:rect r="r" b="b" t="t" l="l"/>
            <a:pathLst>
              <a:path h="3703525" w="5183051">
                <a:moveTo>
                  <a:pt x="0" y="0"/>
                </a:moveTo>
                <a:lnTo>
                  <a:pt x="5183051" y="0"/>
                </a:lnTo>
                <a:lnTo>
                  <a:pt x="5183051" y="3703525"/>
                </a:lnTo>
                <a:lnTo>
                  <a:pt x="0" y="3703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499397" y="8206736"/>
            <a:ext cx="6059290" cy="4329638"/>
          </a:xfrm>
          <a:custGeom>
            <a:avLst/>
            <a:gdLst/>
            <a:ahLst/>
            <a:cxnLst/>
            <a:rect r="r" b="b" t="t" l="l"/>
            <a:pathLst>
              <a:path h="4329638" w="6059290">
                <a:moveTo>
                  <a:pt x="0" y="0"/>
                </a:moveTo>
                <a:lnTo>
                  <a:pt x="6059290" y="0"/>
                </a:lnTo>
                <a:lnTo>
                  <a:pt x="6059290" y="4329638"/>
                </a:lnTo>
                <a:lnTo>
                  <a:pt x="0" y="43296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287838" y="5533458"/>
            <a:ext cx="1466896" cy="34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499" spc="49">
                <a:solidFill>
                  <a:srgbClr val="FFFFFF"/>
                </a:solidFill>
                <a:latin typeface="Poppins Medium Bold"/>
              </a:rPr>
              <a:t>District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3050607" y="5699631"/>
            <a:ext cx="5803328" cy="806638"/>
            <a:chOff x="0" y="0"/>
            <a:chExt cx="7737771" cy="1075517"/>
          </a:xfrm>
        </p:grpSpPr>
        <p:sp>
          <p:nvSpPr>
            <p:cNvPr name="AutoShape 7" id="7"/>
            <p:cNvSpPr/>
            <p:nvPr/>
          </p:nvSpPr>
          <p:spPr>
            <a:xfrm rot="0">
              <a:off x="0" y="0"/>
              <a:ext cx="7737771" cy="1075517"/>
            </a:xfrm>
            <a:prstGeom prst="rect">
              <a:avLst/>
            </a:prstGeom>
            <a:solidFill>
              <a:srgbClr val="00BF63"/>
            </a:solidFill>
          </p:spPr>
        </p:sp>
        <p:sp>
          <p:nvSpPr>
            <p:cNvPr name="TextBox 8" id="8"/>
            <p:cNvSpPr txBox="true"/>
            <p:nvPr/>
          </p:nvSpPr>
          <p:spPr>
            <a:xfrm rot="0">
              <a:off x="308983" y="316567"/>
              <a:ext cx="7119805" cy="4709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49"/>
                </a:lnSpc>
              </a:pPr>
              <a:r>
                <a:rPr lang="en-US" sz="2499" spc="49">
                  <a:solidFill>
                    <a:srgbClr val="FFFFFF"/>
                  </a:solidFill>
                  <a:latin typeface="Poppins Medium Bold"/>
                </a:rPr>
                <a:t>Safest State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072217" y="3704383"/>
            <a:ext cx="2668185" cy="346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5"/>
              </a:lnSpc>
            </a:pPr>
            <a:r>
              <a:rPr lang="en-US" sz="2495">
                <a:solidFill>
                  <a:srgbClr val="2F2535"/>
                </a:solidFill>
                <a:latin typeface="Poppins Bold Bold"/>
              </a:rPr>
              <a:t>Confirmed : </a:t>
            </a:r>
          </a:p>
        </p:txBody>
      </p:sp>
      <p:sp>
        <p:nvSpPr>
          <p:cNvPr name="AutoShape 10" id="10"/>
          <p:cNvSpPr/>
          <p:nvPr/>
        </p:nvSpPr>
        <p:spPr>
          <a:xfrm rot="0">
            <a:off x="3072217" y="2503319"/>
            <a:ext cx="5781718" cy="806638"/>
          </a:xfrm>
          <a:prstGeom prst="rect">
            <a:avLst/>
          </a:prstGeom>
          <a:solidFill>
            <a:srgbClr val="FF3131"/>
          </a:solidFill>
        </p:spPr>
      </p:sp>
      <p:sp>
        <p:nvSpPr>
          <p:cNvPr name="TextBox 11" id="11"/>
          <p:cNvSpPr txBox="true"/>
          <p:nvPr/>
        </p:nvSpPr>
        <p:spPr>
          <a:xfrm rot="0">
            <a:off x="3837151" y="2773616"/>
            <a:ext cx="4230240" cy="34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499" spc="49">
                <a:solidFill>
                  <a:srgbClr val="FFFFFF"/>
                </a:solidFill>
                <a:latin typeface="Poppins Medium Bold"/>
              </a:rPr>
              <a:t>Worst State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10834" y="4429300"/>
            <a:ext cx="2668185" cy="346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5"/>
              </a:lnSpc>
            </a:pPr>
            <a:r>
              <a:rPr lang="en-US" sz="2495">
                <a:solidFill>
                  <a:srgbClr val="2F2535"/>
                </a:solidFill>
                <a:latin typeface="Poppins Bold Bold"/>
              </a:rPr>
              <a:t>Deceased 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79408" y="4429300"/>
            <a:ext cx="2668185" cy="346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5"/>
              </a:lnSpc>
            </a:pPr>
            <a:r>
              <a:rPr lang="en-US" sz="2495">
                <a:solidFill>
                  <a:srgbClr val="2F2535"/>
                </a:solidFill>
                <a:latin typeface="Poppins Bold Bold"/>
              </a:rPr>
              <a:t>Maharashtra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265351" y="3704383"/>
            <a:ext cx="2668185" cy="346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5"/>
              </a:lnSpc>
            </a:pPr>
            <a:r>
              <a:rPr lang="en-US" sz="2495">
                <a:solidFill>
                  <a:srgbClr val="2F2535"/>
                </a:solidFill>
                <a:latin typeface="Poppins Bold Bold"/>
              </a:rPr>
              <a:t>Maharashtra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494292" y="3704383"/>
            <a:ext cx="2668185" cy="346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5"/>
              </a:lnSpc>
            </a:pPr>
            <a:r>
              <a:rPr lang="en-US" sz="2495">
                <a:solidFill>
                  <a:srgbClr val="2F2535"/>
                </a:solidFill>
                <a:latin typeface="Poppins Bold Bold"/>
              </a:rPr>
              <a:t>Confirmed :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494292" y="4429300"/>
            <a:ext cx="2668185" cy="346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5"/>
              </a:lnSpc>
            </a:pPr>
            <a:r>
              <a:rPr lang="en-US" sz="2495">
                <a:solidFill>
                  <a:srgbClr val="2F2535"/>
                </a:solidFill>
                <a:latin typeface="Poppins Bold Bold"/>
              </a:rPr>
              <a:t>Deceased :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709037" y="4456351"/>
            <a:ext cx="2668185" cy="346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5"/>
              </a:lnSpc>
            </a:pPr>
            <a:r>
              <a:rPr lang="en-US" sz="2495">
                <a:solidFill>
                  <a:srgbClr val="2F2535"/>
                </a:solidFill>
                <a:latin typeface="Poppins Bold Bold"/>
              </a:rPr>
              <a:t>Bangaluru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709037" y="3704383"/>
            <a:ext cx="2668185" cy="346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5"/>
              </a:lnSpc>
            </a:pPr>
            <a:r>
              <a:rPr lang="en-US" sz="2495">
                <a:solidFill>
                  <a:srgbClr val="2F2535"/>
                </a:solidFill>
                <a:latin typeface="Poppins Bold Bold"/>
              </a:rPr>
              <a:t>Bangaluru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9494292" y="5699631"/>
            <a:ext cx="5743101" cy="2164205"/>
            <a:chOff x="0" y="0"/>
            <a:chExt cx="7657468" cy="2885607"/>
          </a:xfrm>
        </p:grpSpPr>
        <p:sp>
          <p:nvSpPr>
            <p:cNvPr name="AutoShape 20" id="20"/>
            <p:cNvSpPr/>
            <p:nvPr/>
          </p:nvSpPr>
          <p:spPr>
            <a:xfrm rot="0">
              <a:off x="0" y="0"/>
              <a:ext cx="7657468" cy="1075517"/>
            </a:xfrm>
            <a:prstGeom prst="rect">
              <a:avLst/>
            </a:prstGeom>
            <a:solidFill>
              <a:srgbClr val="00BF63"/>
            </a:solidFill>
          </p:spPr>
        </p:sp>
        <p:sp>
          <p:nvSpPr>
            <p:cNvPr name="TextBox 21" id="21"/>
            <p:cNvSpPr txBox="true"/>
            <p:nvPr/>
          </p:nvSpPr>
          <p:spPr>
            <a:xfrm rot="0">
              <a:off x="305776" y="293101"/>
              <a:ext cx="7045916" cy="5083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03"/>
                </a:lnSpc>
              </a:pPr>
              <a:r>
                <a:rPr lang="en-US" sz="2639" spc="52">
                  <a:solidFill>
                    <a:srgbClr val="FFFFFF"/>
                  </a:solidFill>
                  <a:latin typeface="Poppins Medium Bold"/>
                </a:rPr>
                <a:t>Safest District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1448168"/>
              <a:ext cx="3557580" cy="4708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45"/>
                </a:lnSpc>
              </a:pPr>
              <a:r>
                <a:rPr lang="en-US" sz="2495">
                  <a:solidFill>
                    <a:srgbClr val="2F2535"/>
                  </a:solidFill>
                  <a:latin typeface="Poppins Bold Bold"/>
                </a:rPr>
                <a:t>Confirmed : 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51489" y="2414724"/>
              <a:ext cx="3557580" cy="4708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45"/>
                </a:lnSpc>
              </a:pPr>
              <a:r>
                <a:rPr lang="en-US" sz="2495">
                  <a:solidFill>
                    <a:srgbClr val="2F2535"/>
                  </a:solidFill>
                  <a:latin typeface="Poppins Bold Bold"/>
                </a:rPr>
                <a:t>Deceased : 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1747654" y="7517817"/>
            <a:ext cx="2668185" cy="688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5"/>
              </a:lnSpc>
            </a:pPr>
            <a:r>
              <a:rPr lang="en-US" sz="2495">
                <a:solidFill>
                  <a:srgbClr val="2F2535"/>
                </a:solidFill>
                <a:latin typeface="Poppins Bold Bold"/>
              </a:rPr>
              <a:t>Dibrugarh</a:t>
            </a:r>
          </a:p>
          <a:p>
            <a:pPr>
              <a:lnSpc>
                <a:spcPts val="2745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11709037" y="6792901"/>
            <a:ext cx="2668185" cy="688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5"/>
              </a:lnSpc>
            </a:pPr>
            <a:r>
              <a:rPr lang="en-US" sz="2495">
                <a:solidFill>
                  <a:srgbClr val="2F2535"/>
                </a:solidFill>
                <a:latin typeface="Poppins Bold Bold"/>
              </a:rPr>
              <a:t>Dibrugarh</a:t>
            </a:r>
          </a:p>
          <a:p>
            <a:pPr>
              <a:lnSpc>
                <a:spcPts val="2745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3050607" y="6807351"/>
            <a:ext cx="2668185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39"/>
              </a:lnSpc>
            </a:pPr>
            <a:r>
              <a:rPr lang="en-US" sz="2399">
                <a:solidFill>
                  <a:srgbClr val="2F2535"/>
                </a:solidFill>
                <a:latin typeface="Poppins Bold Bold"/>
              </a:rPr>
              <a:t>Confirmed :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089224" y="7532267"/>
            <a:ext cx="2668185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39"/>
              </a:lnSpc>
            </a:pPr>
            <a:r>
              <a:rPr lang="en-US" sz="2399">
                <a:solidFill>
                  <a:srgbClr val="2F2535"/>
                </a:solidFill>
                <a:latin typeface="Poppins Bold Bold"/>
              </a:rPr>
              <a:t>Deceased :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265351" y="7543893"/>
            <a:ext cx="3412914" cy="1039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36"/>
              </a:lnSpc>
            </a:pPr>
            <a:r>
              <a:rPr lang="en-US" sz="2487">
                <a:solidFill>
                  <a:srgbClr val="2F2535"/>
                </a:solidFill>
                <a:latin typeface="Poppins Bold Bold"/>
              </a:rPr>
              <a:t>Dadra Nagar Haveli and Daman and Diu</a:t>
            </a:r>
          </a:p>
          <a:p>
            <a:pPr>
              <a:lnSpc>
                <a:spcPts val="2736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5265351" y="6807351"/>
            <a:ext cx="2668185" cy="678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39"/>
              </a:lnSpc>
            </a:pPr>
            <a:r>
              <a:rPr lang="en-US" sz="2399">
                <a:solidFill>
                  <a:srgbClr val="2F2535"/>
                </a:solidFill>
                <a:latin typeface="Poppins Bold Bold"/>
              </a:rPr>
              <a:t>Lakshadweep</a:t>
            </a:r>
          </a:p>
          <a:p>
            <a:pPr>
              <a:lnSpc>
                <a:spcPts val="2639"/>
              </a:lnSpc>
            </a:pPr>
          </a:p>
        </p:txBody>
      </p:sp>
      <p:grpSp>
        <p:nvGrpSpPr>
          <p:cNvPr name="Group 30" id="30"/>
          <p:cNvGrpSpPr/>
          <p:nvPr/>
        </p:nvGrpSpPr>
        <p:grpSpPr>
          <a:xfrm rot="0">
            <a:off x="9494292" y="2443721"/>
            <a:ext cx="5743101" cy="866236"/>
            <a:chOff x="0" y="0"/>
            <a:chExt cx="7657468" cy="1154982"/>
          </a:xfrm>
        </p:grpSpPr>
        <p:sp>
          <p:nvSpPr>
            <p:cNvPr name="AutoShape 31" id="31"/>
            <p:cNvSpPr/>
            <p:nvPr/>
          </p:nvSpPr>
          <p:spPr>
            <a:xfrm rot="0">
              <a:off x="0" y="0"/>
              <a:ext cx="7657468" cy="1154982"/>
            </a:xfrm>
            <a:prstGeom prst="rect">
              <a:avLst/>
            </a:prstGeom>
            <a:solidFill>
              <a:srgbClr val="FF3131"/>
            </a:solidFill>
          </p:spPr>
        </p:sp>
        <p:sp>
          <p:nvSpPr>
            <p:cNvPr name="TextBox 32" id="32"/>
            <p:cNvSpPr txBox="true"/>
            <p:nvPr/>
          </p:nvSpPr>
          <p:spPr>
            <a:xfrm rot="0">
              <a:off x="306132" y="355460"/>
              <a:ext cx="6843459" cy="5078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53"/>
                </a:lnSpc>
              </a:pPr>
              <a:r>
                <a:rPr lang="en-US" sz="2684" spc="53">
                  <a:solidFill>
                    <a:srgbClr val="FFFFFF"/>
                  </a:solidFill>
                  <a:latin typeface="Poppins Medium Bold"/>
                </a:rPr>
                <a:t>Worst District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10057" y="3526284"/>
            <a:ext cx="4830326" cy="2811240"/>
          </a:xfrm>
          <a:custGeom>
            <a:avLst/>
            <a:gdLst/>
            <a:ahLst/>
            <a:cxnLst/>
            <a:rect r="r" b="b" t="t" l="l"/>
            <a:pathLst>
              <a:path h="2811240" w="4830326">
                <a:moveTo>
                  <a:pt x="0" y="0"/>
                </a:moveTo>
                <a:lnTo>
                  <a:pt x="4830326" y="0"/>
                </a:lnTo>
                <a:lnTo>
                  <a:pt x="4830326" y="2811239"/>
                </a:lnTo>
                <a:lnTo>
                  <a:pt x="0" y="28112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540" t="-7005" r="0" b="-5596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741614" y="3526284"/>
            <a:ext cx="4748334" cy="2811240"/>
          </a:xfrm>
          <a:custGeom>
            <a:avLst/>
            <a:gdLst/>
            <a:ahLst/>
            <a:cxnLst/>
            <a:rect r="r" b="b" t="t" l="l"/>
            <a:pathLst>
              <a:path h="2811240" w="4748334">
                <a:moveTo>
                  <a:pt x="0" y="0"/>
                </a:moveTo>
                <a:lnTo>
                  <a:pt x="4748334" y="0"/>
                </a:lnTo>
                <a:lnTo>
                  <a:pt x="4748334" y="2811239"/>
                </a:lnTo>
                <a:lnTo>
                  <a:pt x="0" y="2811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4182" t="-7017" r="0" b="-56136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91179" y="3526284"/>
            <a:ext cx="4886764" cy="2811240"/>
          </a:xfrm>
          <a:custGeom>
            <a:avLst/>
            <a:gdLst/>
            <a:ahLst/>
            <a:cxnLst/>
            <a:rect r="r" b="b" t="t" l="l"/>
            <a:pathLst>
              <a:path h="2811240" w="4886764">
                <a:moveTo>
                  <a:pt x="0" y="0"/>
                </a:moveTo>
                <a:lnTo>
                  <a:pt x="4886764" y="0"/>
                </a:lnTo>
                <a:lnTo>
                  <a:pt x="4886764" y="2811239"/>
                </a:lnTo>
                <a:lnTo>
                  <a:pt x="0" y="28112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4739" t="-9286" r="0" b="-56768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812463" y="1095375"/>
            <a:ext cx="12663074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0"/>
              </a:lnSpc>
            </a:pPr>
            <a:r>
              <a:rPr lang="en-US" sz="7500">
                <a:solidFill>
                  <a:srgbClr val="2F2535"/>
                </a:solidFill>
                <a:latin typeface="Poppins Bold Bold"/>
              </a:rPr>
              <a:t>WEEKLY TREND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74574" y="6575363"/>
            <a:ext cx="390129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000">
                <a:solidFill>
                  <a:srgbClr val="FFFFFF"/>
                </a:solidFill>
                <a:latin typeface="Poppins Bold Bold"/>
              </a:rPr>
              <a:t>Confirmed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193354" y="6575363"/>
            <a:ext cx="390129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000">
                <a:solidFill>
                  <a:srgbClr val="FFFFFF"/>
                </a:solidFill>
                <a:latin typeface="Poppins Bold Bold"/>
              </a:rPr>
              <a:t>Recovered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683915" y="6575363"/>
            <a:ext cx="390129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000">
                <a:solidFill>
                  <a:srgbClr val="FFFFFF"/>
                </a:solidFill>
                <a:latin typeface="Poppins Bold Bold"/>
              </a:rPr>
              <a:t>Deceased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59309" y="5519977"/>
            <a:ext cx="673519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000">
                <a:solidFill>
                  <a:srgbClr val="FFFFFF"/>
                </a:solidFill>
                <a:latin typeface="Poppins Bold Bold"/>
              </a:rPr>
              <a:t>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23329" y="5519977"/>
            <a:ext cx="673519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000">
                <a:solidFill>
                  <a:srgbClr val="FFFFFF"/>
                </a:solidFill>
                <a:latin typeface="Poppins Bold Bold"/>
              </a:rPr>
              <a:t>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383710" y="5519977"/>
            <a:ext cx="673519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000">
                <a:solidFill>
                  <a:srgbClr val="FFFFFF"/>
                </a:solidFill>
                <a:latin typeface="Poppins Bold Bold"/>
              </a:rPr>
              <a:t>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285830" y="5519977"/>
            <a:ext cx="673519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000">
                <a:solidFill>
                  <a:srgbClr val="FFFFFF"/>
                </a:solidFill>
                <a:latin typeface="Poppins Bold Bold"/>
              </a:rPr>
              <a:t>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149849" y="5519977"/>
            <a:ext cx="673519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000">
                <a:solidFill>
                  <a:srgbClr val="FFFFFF"/>
                </a:solidFill>
                <a:latin typeface="Poppins Bold Bold"/>
              </a:rPr>
              <a:t>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059558" y="5519977"/>
            <a:ext cx="673519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000">
                <a:solidFill>
                  <a:srgbClr val="FFFFFF"/>
                </a:solidFill>
                <a:latin typeface="Poppins Bold Bold"/>
              </a:rPr>
              <a:t>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933696" y="5519977"/>
            <a:ext cx="673519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000">
                <a:solidFill>
                  <a:srgbClr val="FFFFFF"/>
                </a:solidFill>
                <a:latin typeface="Poppins Bold Bold"/>
              </a:rPr>
              <a:t>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807240" y="5519977"/>
            <a:ext cx="673519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000">
                <a:solidFill>
                  <a:srgbClr val="FFFFFF"/>
                </a:solidFill>
                <a:latin typeface="Poppins Bold Bold"/>
              </a:rPr>
              <a:t>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700290" y="5519977"/>
            <a:ext cx="673519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000">
                <a:solidFill>
                  <a:srgbClr val="FFFFFF"/>
                </a:solidFill>
                <a:latin typeface="Poppins Bold Bold"/>
              </a:rPr>
              <a:t>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44055" y="5519977"/>
            <a:ext cx="673519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000">
                <a:solidFill>
                  <a:srgbClr val="FFFFFF"/>
                </a:solidFill>
                <a:latin typeface="Poppins Bold Bold"/>
              </a:rPr>
              <a:t>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380036" y="5519977"/>
            <a:ext cx="673519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000">
                <a:solidFill>
                  <a:srgbClr val="FFFFFF"/>
                </a:solidFill>
                <a:latin typeface="Poppins Bold Bold"/>
              </a:rPr>
              <a:t>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468392" y="5519977"/>
            <a:ext cx="673519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000">
                <a:solidFill>
                  <a:srgbClr val="FFFFFF"/>
                </a:solidFill>
                <a:latin typeface="Poppins Bold Bold"/>
              </a:rPr>
              <a:t>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575798" y="5519977"/>
            <a:ext cx="673519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000">
                <a:solidFill>
                  <a:srgbClr val="FFFFFF"/>
                </a:solidFill>
                <a:latin typeface="Poppins Bold Bold"/>
              </a:rPr>
              <a:t>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611935" y="5519977"/>
            <a:ext cx="673519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000">
                <a:solidFill>
                  <a:srgbClr val="FFFFFF"/>
                </a:solidFill>
                <a:latin typeface="Poppins Bold Bold"/>
              </a:rPr>
              <a:t>5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146175" y="5519977"/>
            <a:ext cx="673519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000">
                <a:solidFill>
                  <a:srgbClr val="FFFFFF"/>
                </a:solidFill>
                <a:latin typeface="Poppins Bold Bold"/>
              </a:rPr>
              <a:t>5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-10800000">
            <a:off x="-1736353" y="-1073395"/>
            <a:ext cx="5183051" cy="3703525"/>
          </a:xfrm>
          <a:custGeom>
            <a:avLst/>
            <a:gdLst/>
            <a:ahLst/>
            <a:cxnLst/>
            <a:rect r="r" b="b" t="t" l="l"/>
            <a:pathLst>
              <a:path h="3703525" w="5183051">
                <a:moveTo>
                  <a:pt x="0" y="0"/>
                </a:moveTo>
                <a:lnTo>
                  <a:pt x="5183051" y="0"/>
                </a:lnTo>
                <a:lnTo>
                  <a:pt x="5183051" y="3703525"/>
                </a:lnTo>
                <a:lnTo>
                  <a:pt x="0" y="37035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3499397" y="8206736"/>
            <a:ext cx="6059290" cy="4329638"/>
          </a:xfrm>
          <a:custGeom>
            <a:avLst/>
            <a:gdLst/>
            <a:ahLst/>
            <a:cxnLst/>
            <a:rect r="r" b="b" t="t" l="l"/>
            <a:pathLst>
              <a:path h="4329638" w="6059290">
                <a:moveTo>
                  <a:pt x="0" y="0"/>
                </a:moveTo>
                <a:lnTo>
                  <a:pt x="6059290" y="0"/>
                </a:lnTo>
                <a:lnTo>
                  <a:pt x="6059290" y="4329638"/>
                </a:lnTo>
                <a:lnTo>
                  <a:pt x="0" y="43296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312552" y="8912225"/>
            <a:ext cx="15662897" cy="34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9"/>
              </a:lnSpc>
            </a:pPr>
            <a:r>
              <a:rPr lang="en-US" sz="2499" spc="49">
                <a:solidFill>
                  <a:srgbClr val="000000">
                    <a:alpha val="49804"/>
                  </a:srgbClr>
                </a:solidFill>
                <a:latin typeface="Poppins Medium Bold"/>
              </a:rPr>
              <a:t>In every month, confirmed, Recovered, and Deceased cases suddenly Drops in 5 the week.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12463" y="1095375"/>
            <a:ext cx="12663074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0"/>
              </a:lnSpc>
            </a:pPr>
            <a:r>
              <a:rPr lang="en-US" sz="7500">
                <a:solidFill>
                  <a:srgbClr val="2F2535"/>
                </a:solidFill>
                <a:latin typeface="Poppins Bold Bold"/>
              </a:rPr>
              <a:t>MONTHLY TREND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28618" y="4067697"/>
            <a:ext cx="7695511" cy="3683971"/>
          </a:xfrm>
          <a:custGeom>
            <a:avLst/>
            <a:gdLst/>
            <a:ahLst/>
            <a:cxnLst/>
            <a:rect r="r" b="b" t="t" l="l"/>
            <a:pathLst>
              <a:path h="3683971" w="7695511">
                <a:moveTo>
                  <a:pt x="0" y="0"/>
                </a:moveTo>
                <a:lnTo>
                  <a:pt x="7695512" y="0"/>
                </a:lnTo>
                <a:lnTo>
                  <a:pt x="7695512" y="3683971"/>
                </a:lnTo>
                <a:lnTo>
                  <a:pt x="0" y="36839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940" t="-5268" r="-12070" b="-32777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145668" y="6995434"/>
            <a:ext cx="209131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2605919" y="3095010"/>
            <a:ext cx="390129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000">
                <a:solidFill>
                  <a:srgbClr val="FFA7A7"/>
                </a:solidFill>
                <a:latin typeface="Poppins Bold Bold"/>
              </a:rPr>
              <a:t>2020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370336" y="7770718"/>
            <a:ext cx="1039313" cy="275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"/>
              </a:lnSpc>
            </a:pPr>
            <a:r>
              <a:rPr lang="en-US" sz="1962">
                <a:solidFill>
                  <a:srgbClr val="000000"/>
                </a:solidFill>
                <a:latin typeface="Poppins Bold Bold"/>
              </a:rPr>
              <a:t>May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360811" y="6993151"/>
            <a:ext cx="1039313" cy="275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"/>
              </a:lnSpc>
            </a:pPr>
            <a:r>
              <a:rPr lang="en-US" sz="1962">
                <a:solidFill>
                  <a:srgbClr val="000000"/>
                </a:solidFill>
                <a:latin typeface="Poppins Bold Bold"/>
              </a:rPr>
              <a:t>3M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71670" y="6590603"/>
            <a:ext cx="1039313" cy="275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"/>
              </a:lnSpc>
            </a:pPr>
            <a:r>
              <a:rPr lang="en-US" sz="1962">
                <a:solidFill>
                  <a:srgbClr val="000000"/>
                </a:solidFill>
                <a:latin typeface="Poppins Bold Bold"/>
              </a:rPr>
              <a:t>&lt;1M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9606074" y="4102304"/>
            <a:ext cx="7862673" cy="3568168"/>
          </a:xfrm>
          <a:custGeom>
            <a:avLst/>
            <a:gdLst/>
            <a:ahLst/>
            <a:cxnLst/>
            <a:rect r="r" b="b" t="t" l="l"/>
            <a:pathLst>
              <a:path h="3568168" w="7862673">
                <a:moveTo>
                  <a:pt x="0" y="0"/>
                </a:moveTo>
                <a:lnTo>
                  <a:pt x="7862672" y="0"/>
                </a:lnTo>
                <a:lnTo>
                  <a:pt x="7862672" y="3568168"/>
                </a:lnTo>
                <a:lnTo>
                  <a:pt x="0" y="35681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130" t="-9979" r="-13345" b="-38659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9821010" y="5925250"/>
            <a:ext cx="239748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11768929" y="3085485"/>
            <a:ext cx="3979321" cy="73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10"/>
              </a:lnSpc>
            </a:pPr>
            <a:r>
              <a:rPr lang="en-US" sz="5100">
                <a:solidFill>
                  <a:srgbClr val="FFA7A7"/>
                </a:solidFill>
                <a:latin typeface="Poppins Bold Bold"/>
              </a:rPr>
              <a:t>2021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607237" y="7764835"/>
            <a:ext cx="1060100" cy="28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2"/>
              </a:lnSpc>
            </a:pPr>
            <a:r>
              <a:rPr lang="en-US" sz="2002">
                <a:solidFill>
                  <a:srgbClr val="000000"/>
                </a:solidFill>
                <a:latin typeface="Poppins Bold Bold"/>
              </a:rPr>
              <a:t>May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549799" y="5327628"/>
            <a:ext cx="1060100" cy="28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2"/>
              </a:lnSpc>
            </a:pPr>
            <a:r>
              <a:rPr lang="en-US" sz="2002">
                <a:solidFill>
                  <a:srgbClr val="000000"/>
                </a:solidFill>
                <a:latin typeface="Poppins Bold Bold"/>
              </a:rPr>
              <a:t>&lt;400M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607237" y="4566318"/>
            <a:ext cx="1060100" cy="28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2"/>
              </a:lnSpc>
            </a:pPr>
            <a:r>
              <a:rPr lang="en-US" sz="2002">
                <a:solidFill>
                  <a:srgbClr val="000000"/>
                </a:solidFill>
                <a:latin typeface="Poppins Bold Bold"/>
              </a:rPr>
              <a:t>669M</a:t>
            </a:r>
          </a:p>
        </p:txBody>
      </p:sp>
      <p:sp>
        <p:nvSpPr>
          <p:cNvPr name="AutoShape 15" id="15"/>
          <p:cNvSpPr/>
          <p:nvPr/>
        </p:nvSpPr>
        <p:spPr>
          <a:xfrm flipH="true">
            <a:off x="9163050" y="3807401"/>
            <a:ext cx="51018" cy="4238405"/>
          </a:xfrm>
          <a:prstGeom prst="line">
            <a:avLst/>
          </a:prstGeom>
          <a:ln cap="flat" w="38100">
            <a:solidFill>
              <a:srgbClr val="FFA7A7">
                <a:alpha val="2078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1028700" y="3807401"/>
            <a:ext cx="16370735" cy="0"/>
          </a:xfrm>
          <a:prstGeom prst="line">
            <a:avLst/>
          </a:prstGeom>
          <a:ln cap="flat" w="38100">
            <a:solidFill>
              <a:srgbClr val="FFA7A7">
                <a:alpha val="2078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7" id="17"/>
          <p:cNvSpPr txBox="true"/>
          <p:nvPr/>
        </p:nvSpPr>
        <p:spPr>
          <a:xfrm rot="0">
            <a:off x="1415046" y="8912225"/>
            <a:ext cx="15401470" cy="34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499" spc="49">
                <a:solidFill>
                  <a:srgbClr val="000000">
                    <a:alpha val="49804"/>
                  </a:srgbClr>
                </a:solidFill>
                <a:latin typeface="Poppins Medium Bold"/>
              </a:rPr>
              <a:t>In every Year, confirmed cases Exponentially increases in May.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-10800000">
            <a:off x="-1736353" y="-1073395"/>
            <a:ext cx="5183051" cy="3703525"/>
          </a:xfrm>
          <a:custGeom>
            <a:avLst/>
            <a:gdLst/>
            <a:ahLst/>
            <a:cxnLst/>
            <a:rect r="r" b="b" t="t" l="l"/>
            <a:pathLst>
              <a:path h="3703525" w="5183051">
                <a:moveTo>
                  <a:pt x="0" y="0"/>
                </a:moveTo>
                <a:lnTo>
                  <a:pt x="5183051" y="0"/>
                </a:lnTo>
                <a:lnTo>
                  <a:pt x="5183051" y="3703525"/>
                </a:lnTo>
                <a:lnTo>
                  <a:pt x="0" y="370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3499397" y="8206736"/>
            <a:ext cx="6059290" cy="4329638"/>
          </a:xfrm>
          <a:custGeom>
            <a:avLst/>
            <a:gdLst/>
            <a:ahLst/>
            <a:cxnLst/>
            <a:rect r="r" b="b" t="t" l="l"/>
            <a:pathLst>
              <a:path h="4329638" w="6059290">
                <a:moveTo>
                  <a:pt x="0" y="0"/>
                </a:moveTo>
                <a:lnTo>
                  <a:pt x="6059290" y="0"/>
                </a:lnTo>
                <a:lnTo>
                  <a:pt x="6059290" y="4329638"/>
                </a:lnTo>
                <a:lnTo>
                  <a:pt x="0" y="43296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50545" y="1095375"/>
            <a:ext cx="13948968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0"/>
              </a:lnSpc>
            </a:pPr>
            <a:r>
              <a:rPr lang="en-US" sz="7500">
                <a:solidFill>
                  <a:srgbClr val="2F2535"/>
                </a:solidFill>
                <a:latin typeface="Poppins Bold Bold"/>
              </a:rPr>
              <a:t>D7 CONFIRMED CASES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05283" y="4328918"/>
            <a:ext cx="7476877" cy="5223082"/>
            <a:chOff x="0" y="0"/>
            <a:chExt cx="9969170" cy="696410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969170" cy="6964109"/>
            </a:xfrm>
            <a:custGeom>
              <a:avLst/>
              <a:gdLst/>
              <a:ahLst/>
              <a:cxnLst/>
              <a:rect r="r" b="b" t="t" l="l"/>
              <a:pathLst>
                <a:path h="6964109" w="9969170">
                  <a:moveTo>
                    <a:pt x="0" y="0"/>
                  </a:moveTo>
                  <a:lnTo>
                    <a:pt x="9969170" y="0"/>
                  </a:lnTo>
                  <a:lnTo>
                    <a:pt x="9969170" y="6964109"/>
                  </a:lnTo>
                  <a:lnTo>
                    <a:pt x="0" y="69641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1081432" y="1073699"/>
              <a:ext cx="1830319" cy="2266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320"/>
                </a:lnSpc>
              </a:pPr>
              <a:r>
                <a:rPr lang="en-US" sz="1200" spc="24">
                  <a:solidFill>
                    <a:srgbClr val="FFFFFF"/>
                  </a:solidFill>
                  <a:latin typeface="Poppins Medium Bold"/>
                </a:rPr>
                <a:t>Idukki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081432" y="2249719"/>
              <a:ext cx="1830319" cy="2266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320"/>
                </a:lnSpc>
              </a:pPr>
              <a:r>
                <a:rPr lang="en-US" sz="1200" spc="24">
                  <a:solidFill>
                    <a:srgbClr val="FFFFFF"/>
                  </a:solidFill>
                  <a:latin typeface="Poppins Medium Bold"/>
                </a:rPr>
                <a:t>Pathanamthitta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081432" y="3466180"/>
              <a:ext cx="1830319" cy="2266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320"/>
                </a:lnSpc>
              </a:pPr>
              <a:r>
                <a:rPr lang="en-US" sz="1200" spc="24">
                  <a:solidFill>
                    <a:srgbClr val="FFFFFF"/>
                  </a:solidFill>
                  <a:latin typeface="Poppins Medium Bold"/>
                </a:rPr>
                <a:t>Kozikode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081432" y="4642200"/>
              <a:ext cx="2821098" cy="2266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320"/>
                </a:lnSpc>
              </a:pPr>
              <a:r>
                <a:rPr lang="en-US" sz="1200" spc="24">
                  <a:solidFill>
                    <a:srgbClr val="FFFFFF"/>
                  </a:solidFill>
                  <a:latin typeface="Poppins Medium Bold"/>
                </a:rPr>
                <a:t>Thiruvananthapuram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081432" y="5818220"/>
              <a:ext cx="1830319" cy="2266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320"/>
                </a:lnSpc>
              </a:pPr>
              <a:r>
                <a:rPr lang="en-US" sz="1200" spc="24">
                  <a:solidFill>
                    <a:srgbClr val="FFFFFF"/>
                  </a:solidFill>
                  <a:latin typeface="Poppins Medium Bold"/>
                </a:rPr>
                <a:t>Thrissur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321703" y="2219325"/>
            <a:ext cx="7627913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000">
                <a:solidFill>
                  <a:srgbClr val="A6A6A6"/>
                </a:solidFill>
                <a:latin typeface="Poppins Bold"/>
              </a:rPr>
              <a:t>Even After vaccination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811813" y="3582278"/>
            <a:ext cx="4583077" cy="638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>
                <a:solidFill>
                  <a:srgbClr val="FFA7A7"/>
                </a:solidFill>
                <a:latin typeface="Poppins Bold"/>
              </a:rPr>
              <a:t>Top 5 States</a:t>
            </a:r>
          </a:p>
        </p:txBody>
      </p:sp>
      <p:sp>
        <p:nvSpPr>
          <p:cNvPr name="AutoShape 12" id="12"/>
          <p:cNvSpPr/>
          <p:nvPr/>
        </p:nvSpPr>
        <p:spPr>
          <a:xfrm>
            <a:off x="8514146" y="4239503"/>
            <a:ext cx="0" cy="5401912"/>
          </a:xfrm>
          <a:prstGeom prst="line">
            <a:avLst/>
          </a:prstGeom>
          <a:ln cap="flat" w="38100">
            <a:solidFill>
              <a:srgbClr val="FFA7A7">
                <a:alpha val="2078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328778" y="4239503"/>
            <a:ext cx="16370735" cy="0"/>
          </a:xfrm>
          <a:prstGeom prst="line">
            <a:avLst/>
          </a:prstGeom>
          <a:ln cap="flat" w="38100">
            <a:solidFill>
              <a:srgbClr val="FFA7A7">
                <a:alpha val="2078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4" id="14"/>
          <p:cNvSpPr txBox="true"/>
          <p:nvPr/>
        </p:nvSpPr>
        <p:spPr>
          <a:xfrm rot="0">
            <a:off x="2120691" y="3582278"/>
            <a:ext cx="5062361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>
                <a:solidFill>
                  <a:srgbClr val="FFA7A7"/>
                </a:solidFill>
                <a:latin typeface="Poppins Bold"/>
              </a:rPr>
              <a:t>Top 5 District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3499397" y="8206736"/>
            <a:ext cx="6059290" cy="4329638"/>
          </a:xfrm>
          <a:custGeom>
            <a:avLst/>
            <a:gdLst/>
            <a:ahLst/>
            <a:cxnLst/>
            <a:rect r="r" b="b" t="t" l="l"/>
            <a:pathLst>
              <a:path h="4329638" w="6059290">
                <a:moveTo>
                  <a:pt x="0" y="0"/>
                </a:moveTo>
                <a:lnTo>
                  <a:pt x="6059290" y="0"/>
                </a:lnTo>
                <a:lnTo>
                  <a:pt x="6059290" y="4329638"/>
                </a:lnTo>
                <a:lnTo>
                  <a:pt x="0" y="43296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0207111" y="4564349"/>
            <a:ext cx="5792480" cy="4752221"/>
            <a:chOff x="0" y="0"/>
            <a:chExt cx="7723307" cy="633629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01600" y="0"/>
              <a:ext cx="7517258" cy="6336294"/>
            </a:xfrm>
            <a:custGeom>
              <a:avLst/>
              <a:gdLst/>
              <a:ahLst/>
              <a:cxnLst/>
              <a:rect r="r" b="b" t="t" l="l"/>
              <a:pathLst>
                <a:path h="6336294" w="7517258">
                  <a:moveTo>
                    <a:pt x="0" y="0"/>
                  </a:moveTo>
                  <a:lnTo>
                    <a:pt x="7517258" y="0"/>
                  </a:lnTo>
                  <a:lnTo>
                    <a:pt x="7517258" y="6336294"/>
                  </a:lnTo>
                  <a:lnTo>
                    <a:pt x="0" y="63362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-12216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0" y="5817066"/>
              <a:ext cx="1830319" cy="4425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20"/>
                </a:lnSpc>
              </a:pPr>
              <a:r>
                <a:rPr lang="en-US" sz="1200" spc="24">
                  <a:solidFill>
                    <a:srgbClr val="000000"/>
                  </a:solidFill>
                  <a:latin typeface="Poppins Medium Bold"/>
                </a:rPr>
                <a:t>Kerala</a:t>
              </a:r>
            </a:p>
            <a:p>
              <a:pPr algn="ctr">
                <a:lnSpc>
                  <a:spcPts val="1320"/>
                </a:lnSpc>
              </a:pP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1472636" y="5817066"/>
              <a:ext cx="1830319" cy="4425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20"/>
                </a:lnSpc>
              </a:pPr>
              <a:r>
                <a:rPr lang="en-US" sz="1200" spc="24">
                  <a:solidFill>
                    <a:srgbClr val="000000"/>
                  </a:solidFill>
                  <a:latin typeface="Poppins Medium Bold"/>
                </a:rPr>
                <a:t>Ladakh</a:t>
              </a:r>
            </a:p>
            <a:p>
              <a:pPr algn="ctr">
                <a:lnSpc>
                  <a:spcPts val="1320"/>
                </a:lnSpc>
              </a:pP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2945070" y="5817066"/>
              <a:ext cx="1830319" cy="4425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20"/>
                </a:lnSpc>
              </a:pPr>
              <a:r>
                <a:rPr lang="en-US" sz="1200" spc="24">
                  <a:solidFill>
                    <a:srgbClr val="000000"/>
                  </a:solidFill>
                  <a:latin typeface="Poppins Medium Bold"/>
                </a:rPr>
                <a:t>Poducherry</a:t>
              </a:r>
            </a:p>
            <a:p>
              <a:pPr algn="ctr">
                <a:lnSpc>
                  <a:spcPts val="1320"/>
                </a:lnSpc>
              </a:pP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4454229" y="5817066"/>
              <a:ext cx="1830319" cy="4425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20"/>
                </a:lnSpc>
              </a:pPr>
              <a:r>
                <a:rPr lang="en-US" sz="1200" spc="24">
                  <a:solidFill>
                    <a:srgbClr val="000000"/>
                  </a:solidFill>
                  <a:latin typeface="Poppins Medium Bold"/>
                </a:rPr>
                <a:t>Himachal</a:t>
              </a:r>
            </a:p>
            <a:p>
              <a:pPr algn="ctr">
                <a:lnSpc>
                  <a:spcPts val="1320"/>
                </a:lnSpc>
              </a:pPr>
              <a:r>
                <a:rPr lang="en-US" sz="1200" spc="24">
                  <a:solidFill>
                    <a:srgbClr val="000000"/>
                  </a:solidFill>
                  <a:latin typeface="Poppins Medium Bold"/>
                </a:rPr>
                <a:t>Pradesh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5892988" y="5817066"/>
              <a:ext cx="1830319" cy="2266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20"/>
                </a:lnSpc>
              </a:pPr>
              <a:r>
                <a:rPr lang="en-US" sz="1200" spc="24">
                  <a:solidFill>
                    <a:srgbClr val="000000"/>
                  </a:solidFill>
                  <a:latin typeface="Poppins Medium Bold"/>
                </a:rPr>
                <a:t>Nagaland</a:t>
              </a: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-10800000">
            <a:off x="-1736353" y="-1073395"/>
            <a:ext cx="5183051" cy="3703525"/>
          </a:xfrm>
          <a:custGeom>
            <a:avLst/>
            <a:gdLst/>
            <a:ahLst/>
            <a:cxnLst/>
            <a:rect r="r" b="b" t="t" l="l"/>
            <a:pathLst>
              <a:path h="3703525" w="5183051">
                <a:moveTo>
                  <a:pt x="0" y="0"/>
                </a:moveTo>
                <a:lnTo>
                  <a:pt x="5183051" y="0"/>
                </a:lnTo>
                <a:lnTo>
                  <a:pt x="5183051" y="3703525"/>
                </a:lnTo>
                <a:lnTo>
                  <a:pt x="0" y="3703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574435"/>
            <a:ext cx="7573694" cy="3809279"/>
          </a:xfrm>
          <a:custGeom>
            <a:avLst/>
            <a:gdLst/>
            <a:ahLst/>
            <a:cxnLst/>
            <a:rect r="r" b="b" t="t" l="l"/>
            <a:pathLst>
              <a:path h="3809279" w="7573694">
                <a:moveTo>
                  <a:pt x="0" y="0"/>
                </a:moveTo>
                <a:lnTo>
                  <a:pt x="7573694" y="0"/>
                </a:lnTo>
                <a:lnTo>
                  <a:pt x="7573694" y="3809279"/>
                </a:lnTo>
                <a:lnTo>
                  <a:pt x="0" y="38092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26116" y="3574435"/>
            <a:ext cx="7533184" cy="3809279"/>
          </a:xfrm>
          <a:custGeom>
            <a:avLst/>
            <a:gdLst/>
            <a:ahLst/>
            <a:cxnLst/>
            <a:rect r="r" b="b" t="t" l="l"/>
            <a:pathLst>
              <a:path h="3809279" w="7533184">
                <a:moveTo>
                  <a:pt x="0" y="0"/>
                </a:moveTo>
                <a:lnTo>
                  <a:pt x="7533184" y="0"/>
                </a:lnTo>
                <a:lnTo>
                  <a:pt x="7533184" y="3809279"/>
                </a:lnTo>
                <a:lnTo>
                  <a:pt x="0" y="38092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741912" y="-207857"/>
            <a:ext cx="1770612" cy="10958149"/>
            <a:chOff x="0" y="0"/>
            <a:chExt cx="466334" cy="288609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66334" cy="2886097"/>
            </a:xfrm>
            <a:custGeom>
              <a:avLst/>
              <a:gdLst/>
              <a:ahLst/>
              <a:cxnLst/>
              <a:rect r="r" b="b" t="t" l="l"/>
              <a:pathLst>
                <a:path h="2886097" w="466334">
                  <a:moveTo>
                    <a:pt x="0" y="0"/>
                  </a:moveTo>
                  <a:lnTo>
                    <a:pt x="466334" y="0"/>
                  </a:lnTo>
                  <a:lnTo>
                    <a:pt x="466334" y="2886097"/>
                  </a:lnTo>
                  <a:lnTo>
                    <a:pt x="0" y="2886097"/>
                  </a:lnTo>
                  <a:close/>
                </a:path>
              </a:pathLst>
            </a:custGeom>
            <a:solidFill>
              <a:srgbClr val="FFA7A7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4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7259300" y="0"/>
            <a:ext cx="1770612" cy="10958149"/>
            <a:chOff x="0" y="0"/>
            <a:chExt cx="466334" cy="288609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66334" cy="2886097"/>
            </a:xfrm>
            <a:custGeom>
              <a:avLst/>
              <a:gdLst/>
              <a:ahLst/>
              <a:cxnLst/>
              <a:rect r="r" b="b" t="t" l="l"/>
              <a:pathLst>
                <a:path h="2886097" w="466334">
                  <a:moveTo>
                    <a:pt x="0" y="0"/>
                  </a:moveTo>
                  <a:lnTo>
                    <a:pt x="466334" y="0"/>
                  </a:lnTo>
                  <a:lnTo>
                    <a:pt x="466334" y="2886097"/>
                  </a:lnTo>
                  <a:lnTo>
                    <a:pt x="0" y="2886097"/>
                  </a:lnTo>
                  <a:close/>
                </a:path>
              </a:pathLst>
            </a:custGeom>
            <a:solidFill>
              <a:srgbClr val="FFA7A7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4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7362098" y="8251525"/>
            <a:ext cx="3563804" cy="1006775"/>
          </a:xfrm>
          <a:custGeom>
            <a:avLst/>
            <a:gdLst/>
            <a:ahLst/>
            <a:cxnLst/>
            <a:rect r="r" b="b" t="t" l="l"/>
            <a:pathLst>
              <a:path h="1006775" w="3563804">
                <a:moveTo>
                  <a:pt x="0" y="0"/>
                </a:moveTo>
                <a:lnTo>
                  <a:pt x="3563804" y="0"/>
                </a:lnTo>
                <a:lnTo>
                  <a:pt x="3563804" y="1006775"/>
                </a:lnTo>
                <a:lnTo>
                  <a:pt x="0" y="10067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169516" y="1095375"/>
            <a:ext cx="13948968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0"/>
              </a:lnSpc>
            </a:pPr>
            <a:r>
              <a:rPr lang="en-US" sz="7500">
                <a:solidFill>
                  <a:srgbClr val="2F2535"/>
                </a:solidFill>
                <a:latin typeface="Poppins Bold Bold"/>
              </a:rPr>
              <a:t>DASHBOARD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917628" cy="10656271"/>
            <a:chOff x="0" y="0"/>
            <a:chExt cx="1821927" cy="28065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1927" cy="2806590"/>
            </a:xfrm>
            <a:custGeom>
              <a:avLst/>
              <a:gdLst/>
              <a:ahLst/>
              <a:cxnLst/>
              <a:rect r="r" b="b" t="t" l="l"/>
              <a:pathLst>
                <a:path h="2806590" w="1821927">
                  <a:moveTo>
                    <a:pt x="0" y="0"/>
                  </a:moveTo>
                  <a:lnTo>
                    <a:pt x="1821927" y="0"/>
                  </a:lnTo>
                  <a:lnTo>
                    <a:pt x="1821927" y="2806590"/>
                  </a:lnTo>
                  <a:lnTo>
                    <a:pt x="0" y="2806590"/>
                  </a:lnTo>
                  <a:close/>
                </a:path>
              </a:pathLst>
            </a:custGeom>
            <a:solidFill>
              <a:srgbClr val="FFA7A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4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349619" y="2276475"/>
            <a:ext cx="9909681" cy="7746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23759" indent="-261880" lvl="1">
              <a:lnSpc>
                <a:spcPts val="3638"/>
              </a:lnSpc>
              <a:buFont typeface="Arial"/>
              <a:buChar char="•"/>
            </a:pPr>
            <a:r>
              <a:rPr lang="en-US" sz="2425" spc="24">
                <a:solidFill>
                  <a:srgbClr val="FF8383"/>
                </a:solidFill>
                <a:latin typeface="Poppins Light Bold"/>
              </a:rPr>
              <a:t>Data Extraction:</a:t>
            </a:r>
            <a:r>
              <a:rPr lang="en-US" sz="2425" spc="24">
                <a:solidFill>
                  <a:srgbClr val="2F2535"/>
                </a:solidFill>
                <a:latin typeface="Poppins Light"/>
              </a:rPr>
              <a:t> We initially faced difficulties in getting data from the server, but we persevered and figured it out.</a:t>
            </a:r>
          </a:p>
          <a:p>
            <a:pPr>
              <a:lnSpc>
                <a:spcPts val="3638"/>
              </a:lnSpc>
            </a:pPr>
          </a:p>
          <a:p>
            <a:pPr marL="523759" indent="-261880" lvl="1">
              <a:lnSpc>
                <a:spcPts val="3638"/>
              </a:lnSpc>
              <a:buFont typeface="Arial"/>
              <a:buChar char="•"/>
            </a:pPr>
            <a:r>
              <a:rPr lang="en-US" sz="2425" spc="24">
                <a:solidFill>
                  <a:srgbClr val="FF8383"/>
                </a:solidFill>
                <a:latin typeface="Poppins Light Bold"/>
              </a:rPr>
              <a:t>Data Cleanup: </a:t>
            </a:r>
            <a:r>
              <a:rPr lang="en-US" sz="2425" spc="24">
                <a:solidFill>
                  <a:srgbClr val="2F2535"/>
                </a:solidFill>
                <a:latin typeface="Poppins Light"/>
              </a:rPr>
              <a:t>Dealing with messy data, including missing values and confusing entries, was a challenge. We brainstormed and tried different methods to clean it up and make it useful.</a:t>
            </a:r>
          </a:p>
          <a:p>
            <a:pPr>
              <a:lnSpc>
                <a:spcPts val="3638"/>
              </a:lnSpc>
            </a:pPr>
          </a:p>
          <a:p>
            <a:pPr marL="523759" indent="-261880" lvl="1">
              <a:lnSpc>
                <a:spcPts val="3638"/>
              </a:lnSpc>
              <a:buFont typeface="Arial"/>
              <a:buChar char="•"/>
            </a:pPr>
            <a:r>
              <a:rPr lang="en-US" sz="2425" spc="24">
                <a:solidFill>
                  <a:srgbClr val="FF8383"/>
                </a:solidFill>
                <a:latin typeface="Poppins Light Bold"/>
              </a:rPr>
              <a:t>Data Visualization:</a:t>
            </a:r>
            <a:r>
              <a:rPr lang="en-US" sz="2425" spc="24">
                <a:solidFill>
                  <a:srgbClr val="2F2535"/>
                </a:solidFill>
                <a:latin typeface="Poppins Light"/>
              </a:rPr>
              <a:t> Visualizing the data in a way that answered the project's questions was tough. We had to think creatively and work as a team to present the data effectively.</a:t>
            </a:r>
          </a:p>
          <a:p>
            <a:pPr>
              <a:lnSpc>
                <a:spcPts val="3638"/>
              </a:lnSpc>
            </a:pPr>
          </a:p>
          <a:p>
            <a:pPr marL="523759" indent="-261880" lvl="1">
              <a:lnSpc>
                <a:spcPts val="3638"/>
              </a:lnSpc>
              <a:buFont typeface="Arial"/>
              <a:buChar char="•"/>
            </a:pPr>
            <a:r>
              <a:rPr lang="en-US" sz="2425" spc="24">
                <a:solidFill>
                  <a:srgbClr val="FF8383"/>
                </a:solidFill>
                <a:latin typeface="Poppins Light Bold"/>
              </a:rPr>
              <a:t>Time Management:</a:t>
            </a:r>
            <a:r>
              <a:rPr lang="en-US" sz="2425" spc="24">
                <a:solidFill>
                  <a:srgbClr val="2F2535"/>
                </a:solidFill>
                <a:latin typeface="Poppins Light"/>
              </a:rPr>
              <a:t> Meeting project deadlines required good time management skills, and we learned to prioritize tasks efficiently.</a:t>
            </a:r>
          </a:p>
          <a:p>
            <a:pPr>
              <a:lnSpc>
                <a:spcPts val="3638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735639" y="2390775"/>
            <a:ext cx="7376451" cy="1704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>
                <a:solidFill>
                  <a:srgbClr val="2F2535"/>
                </a:solidFill>
                <a:latin typeface="Poppins Bold Bold"/>
              </a:rPr>
              <a:t>CHALLENGES FACED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370962" y="5973239"/>
            <a:ext cx="6175705" cy="3941223"/>
          </a:xfrm>
          <a:custGeom>
            <a:avLst/>
            <a:gdLst/>
            <a:ahLst/>
            <a:cxnLst/>
            <a:rect r="r" b="b" t="t" l="l"/>
            <a:pathLst>
              <a:path h="3941223" w="6175705">
                <a:moveTo>
                  <a:pt x="0" y="0"/>
                </a:moveTo>
                <a:lnTo>
                  <a:pt x="6175705" y="0"/>
                </a:lnTo>
                <a:lnTo>
                  <a:pt x="6175705" y="3941222"/>
                </a:lnTo>
                <a:lnTo>
                  <a:pt x="0" y="39412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917628" cy="10656271"/>
            <a:chOff x="0" y="0"/>
            <a:chExt cx="1821927" cy="28065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1927" cy="2806590"/>
            </a:xfrm>
            <a:custGeom>
              <a:avLst/>
              <a:gdLst/>
              <a:ahLst/>
              <a:cxnLst/>
              <a:rect r="r" b="b" t="t" l="l"/>
              <a:pathLst>
                <a:path h="2806590" w="1821927">
                  <a:moveTo>
                    <a:pt x="0" y="0"/>
                  </a:moveTo>
                  <a:lnTo>
                    <a:pt x="1821927" y="0"/>
                  </a:lnTo>
                  <a:lnTo>
                    <a:pt x="1821927" y="2806590"/>
                  </a:lnTo>
                  <a:lnTo>
                    <a:pt x="0" y="2806590"/>
                  </a:lnTo>
                  <a:close/>
                </a:path>
              </a:pathLst>
            </a:custGeom>
            <a:solidFill>
              <a:srgbClr val="FFA7A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4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316635" y="2276475"/>
            <a:ext cx="9942665" cy="7439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39749" indent="-269875" lvl="1">
              <a:lnSpc>
                <a:spcPts val="3749"/>
              </a:lnSpc>
              <a:buFont typeface="Arial"/>
              <a:buChar char="•"/>
            </a:pPr>
            <a:r>
              <a:rPr lang="en-US" sz="2499" spc="24">
                <a:solidFill>
                  <a:srgbClr val="FF8383"/>
                </a:solidFill>
                <a:latin typeface="Poppins Light Bold"/>
              </a:rPr>
              <a:t>Persistence:</a:t>
            </a:r>
            <a:r>
              <a:rPr lang="en-US" sz="2499" spc="24">
                <a:solidFill>
                  <a:srgbClr val="2F2535"/>
                </a:solidFill>
                <a:latin typeface="Poppins Light"/>
              </a:rPr>
              <a:t> We learned to keep trying when faced with data extraction problems.</a:t>
            </a:r>
          </a:p>
          <a:p>
            <a:pPr>
              <a:lnSpc>
                <a:spcPts val="3749"/>
              </a:lnSpc>
            </a:pPr>
          </a:p>
          <a:p>
            <a:pPr marL="539749" indent="-269875" lvl="1">
              <a:lnSpc>
                <a:spcPts val="3749"/>
              </a:lnSpc>
              <a:buFont typeface="Arial"/>
              <a:buChar char="•"/>
            </a:pPr>
            <a:r>
              <a:rPr lang="en-US" sz="2499" spc="24">
                <a:solidFill>
                  <a:srgbClr val="FF8383"/>
                </a:solidFill>
                <a:latin typeface="Poppins Light Bold"/>
              </a:rPr>
              <a:t>Data Cleaning: </a:t>
            </a:r>
            <a:r>
              <a:rPr lang="en-US" sz="2499" spc="24">
                <a:solidFill>
                  <a:srgbClr val="2F2535"/>
                </a:solidFill>
                <a:latin typeface="Poppins Light"/>
              </a:rPr>
              <a:t>We improved our skills in making messy data useful through experimentation.</a:t>
            </a:r>
          </a:p>
          <a:p>
            <a:pPr>
              <a:lnSpc>
                <a:spcPts val="3749"/>
              </a:lnSpc>
            </a:pPr>
          </a:p>
          <a:p>
            <a:pPr marL="539749" indent="-269875" lvl="1">
              <a:lnSpc>
                <a:spcPts val="3749"/>
              </a:lnSpc>
              <a:buFont typeface="Arial"/>
              <a:buChar char="•"/>
            </a:pPr>
            <a:r>
              <a:rPr lang="en-US" sz="2499" spc="24">
                <a:solidFill>
                  <a:srgbClr val="FF8383"/>
                </a:solidFill>
                <a:latin typeface="Poppins Light"/>
              </a:rPr>
              <a:t>Creative Problem-Solving:</a:t>
            </a:r>
            <a:r>
              <a:rPr lang="en-US" sz="2499" spc="24">
                <a:solidFill>
                  <a:srgbClr val="2F2535"/>
                </a:solidFill>
                <a:latin typeface="Poppins Light"/>
              </a:rPr>
              <a:t> We found creative ways to visualize complex data through teamwork.</a:t>
            </a:r>
          </a:p>
          <a:p>
            <a:pPr>
              <a:lnSpc>
                <a:spcPts val="3749"/>
              </a:lnSpc>
            </a:pPr>
          </a:p>
          <a:p>
            <a:pPr marL="539749" indent="-269875" lvl="1">
              <a:lnSpc>
                <a:spcPts val="3749"/>
              </a:lnSpc>
              <a:buFont typeface="Arial"/>
              <a:buChar char="•"/>
            </a:pPr>
            <a:r>
              <a:rPr lang="en-US" sz="2499" spc="24">
                <a:solidFill>
                  <a:srgbClr val="FF8383"/>
                </a:solidFill>
                <a:latin typeface="Poppins Light"/>
              </a:rPr>
              <a:t>Teamwork and Communication:</a:t>
            </a:r>
            <a:r>
              <a:rPr lang="en-US" sz="2499" spc="24">
                <a:solidFill>
                  <a:srgbClr val="2F2535"/>
                </a:solidFill>
                <a:latin typeface="Poppins Light"/>
              </a:rPr>
              <a:t> Working with diverse viewpoints improved our communication and collaboration skills.</a:t>
            </a:r>
          </a:p>
          <a:p>
            <a:pPr>
              <a:lnSpc>
                <a:spcPts val="3749"/>
              </a:lnSpc>
            </a:pPr>
          </a:p>
          <a:p>
            <a:pPr marL="539749" indent="-269875" lvl="1">
              <a:lnSpc>
                <a:spcPts val="3749"/>
              </a:lnSpc>
              <a:buFont typeface="Arial"/>
              <a:buChar char="•"/>
            </a:pPr>
            <a:r>
              <a:rPr lang="en-US" sz="2499" spc="24">
                <a:solidFill>
                  <a:srgbClr val="FF8383"/>
                </a:solidFill>
                <a:latin typeface="Poppins Light"/>
              </a:rPr>
              <a:t>Time Management:</a:t>
            </a:r>
            <a:r>
              <a:rPr lang="en-US" sz="2499" spc="24">
                <a:solidFill>
                  <a:srgbClr val="2F2535"/>
                </a:solidFill>
                <a:latin typeface="Poppins Light"/>
              </a:rPr>
              <a:t> Efficiently managing our time became crucial to meet project deadlines.</a:t>
            </a:r>
          </a:p>
          <a:p>
            <a:pPr>
              <a:lnSpc>
                <a:spcPts val="374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390775"/>
            <a:ext cx="7376451" cy="8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>
                <a:solidFill>
                  <a:srgbClr val="2F2535"/>
                </a:solidFill>
                <a:latin typeface="Poppins Bold Bold"/>
              </a:rPr>
              <a:t>LEARNINGS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0" y="5295940"/>
            <a:ext cx="6967215" cy="4991060"/>
          </a:xfrm>
          <a:custGeom>
            <a:avLst/>
            <a:gdLst/>
            <a:ahLst/>
            <a:cxnLst/>
            <a:rect r="r" b="b" t="t" l="l"/>
            <a:pathLst>
              <a:path h="4991060" w="6967215">
                <a:moveTo>
                  <a:pt x="0" y="0"/>
                </a:moveTo>
                <a:lnTo>
                  <a:pt x="6967215" y="0"/>
                </a:lnTo>
                <a:lnTo>
                  <a:pt x="6967215" y="4991060"/>
                </a:lnTo>
                <a:lnTo>
                  <a:pt x="0" y="49910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917628" cy="10656271"/>
            <a:chOff x="0" y="0"/>
            <a:chExt cx="1821927" cy="28065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1927" cy="2806590"/>
            </a:xfrm>
            <a:custGeom>
              <a:avLst/>
              <a:gdLst/>
              <a:ahLst/>
              <a:cxnLst/>
              <a:rect r="r" b="b" t="t" l="l"/>
              <a:pathLst>
                <a:path h="2806590" w="1821927">
                  <a:moveTo>
                    <a:pt x="0" y="0"/>
                  </a:moveTo>
                  <a:lnTo>
                    <a:pt x="1821927" y="0"/>
                  </a:lnTo>
                  <a:lnTo>
                    <a:pt x="1821927" y="2806590"/>
                  </a:lnTo>
                  <a:lnTo>
                    <a:pt x="0" y="2806590"/>
                  </a:lnTo>
                  <a:close/>
                </a:path>
              </a:pathLst>
            </a:custGeom>
            <a:solidFill>
              <a:srgbClr val="FFA7A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4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316635" y="2276475"/>
            <a:ext cx="9942665" cy="837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49"/>
              </a:lnSpc>
            </a:pPr>
            <a:r>
              <a:rPr lang="en-US" sz="2499" spc="24">
                <a:solidFill>
                  <a:srgbClr val="000000"/>
                </a:solidFill>
                <a:latin typeface="Poppins Light"/>
              </a:rPr>
              <a:t>In conclusion, our analysis of the COVID-19 situation in India has yielded valuable insights and actionable information for understanding and managing the pandemic. Through meticulous data preparation, rigorous SQL-based aggregations, and thoughtful Excel-based reporting, we have achieved the following:</a:t>
            </a:r>
          </a:p>
          <a:p>
            <a:pPr>
              <a:lnSpc>
                <a:spcPts val="3749"/>
              </a:lnSpc>
            </a:pPr>
          </a:p>
          <a:p>
            <a:pPr marL="539749" indent="-269875" lvl="1">
              <a:lnSpc>
                <a:spcPts val="3749"/>
              </a:lnSpc>
              <a:buFont typeface="Arial"/>
              <a:buChar char="•"/>
            </a:pPr>
            <a:r>
              <a:rPr lang="en-US" sz="2499" spc="24">
                <a:solidFill>
                  <a:srgbClr val="FF8383"/>
                </a:solidFill>
                <a:latin typeface="Poppins Light Semi-Bold"/>
              </a:rPr>
              <a:t>Weekly Evolution</a:t>
            </a:r>
            <a:r>
              <a:rPr lang="en-US" sz="2499" spc="24">
                <a:solidFill>
                  <a:srgbClr val="FF8383"/>
                </a:solidFill>
                <a:latin typeface="Poppins Light"/>
              </a:rPr>
              <a:t>.</a:t>
            </a:r>
          </a:p>
          <a:p>
            <a:pPr marL="539749" indent="-269875" lvl="1">
              <a:lnSpc>
                <a:spcPts val="3749"/>
              </a:lnSpc>
              <a:buFont typeface="Arial"/>
              <a:buChar char="•"/>
            </a:pPr>
            <a:r>
              <a:rPr lang="en-US" sz="2499" spc="24">
                <a:solidFill>
                  <a:srgbClr val="FF8383"/>
                </a:solidFill>
                <a:latin typeface="Poppins Light Semi-Bold"/>
              </a:rPr>
              <a:t>Testing Ratios (tr)</a:t>
            </a:r>
            <a:r>
              <a:rPr lang="en-US" sz="2499" spc="24">
                <a:solidFill>
                  <a:srgbClr val="FF8383"/>
                </a:solidFill>
                <a:latin typeface="Poppins Light"/>
              </a:rPr>
              <a:t> </a:t>
            </a:r>
          </a:p>
          <a:p>
            <a:pPr marL="539749" indent="-269875" lvl="1">
              <a:lnSpc>
                <a:spcPts val="3749"/>
              </a:lnSpc>
              <a:buFont typeface="Arial"/>
              <a:buChar char="•"/>
            </a:pPr>
            <a:r>
              <a:rPr lang="en-US" sz="2499" spc="24">
                <a:solidFill>
                  <a:srgbClr val="FF8383"/>
                </a:solidFill>
                <a:latin typeface="Poppins Light Semi-Bold"/>
              </a:rPr>
              <a:t>Delta7 vs. Vaccination</a:t>
            </a:r>
          </a:p>
          <a:p>
            <a:pPr marL="539749" indent="-269875" lvl="1">
              <a:lnSpc>
                <a:spcPts val="3749"/>
              </a:lnSpc>
              <a:buFont typeface="Arial"/>
              <a:buChar char="•"/>
            </a:pPr>
            <a:r>
              <a:rPr lang="en-US" sz="2499" spc="24">
                <a:solidFill>
                  <a:srgbClr val="FF8383"/>
                </a:solidFill>
                <a:latin typeface="Poppins Light Semi-Bold"/>
              </a:rPr>
              <a:t>Severity KPIs</a:t>
            </a:r>
          </a:p>
          <a:p>
            <a:pPr marL="539749" indent="-269875" lvl="1">
              <a:lnSpc>
                <a:spcPts val="3749"/>
              </a:lnSpc>
              <a:buFont typeface="Arial"/>
              <a:buChar char="•"/>
            </a:pPr>
            <a:r>
              <a:rPr lang="en-US" sz="2499" spc="24">
                <a:solidFill>
                  <a:srgbClr val="FF8383"/>
                </a:solidFill>
                <a:latin typeface="Poppins Light Semi-Bold"/>
              </a:rPr>
              <a:t>Worst Month Analysis</a:t>
            </a:r>
          </a:p>
          <a:p>
            <a:pPr>
              <a:lnSpc>
                <a:spcPts val="3749"/>
              </a:lnSpc>
            </a:pPr>
          </a:p>
          <a:p>
            <a:pPr>
              <a:lnSpc>
                <a:spcPts val="3749"/>
              </a:lnSpc>
            </a:pPr>
            <a:r>
              <a:rPr lang="en-US" sz="2499" spc="24">
                <a:solidFill>
                  <a:srgbClr val="000000"/>
                </a:solidFill>
                <a:latin typeface="Poppins Light"/>
              </a:rPr>
              <a:t>Finally, an Interactive Dashboard which is can be utilized for quick insights gathering, which gives 360 views if filters are utilized.</a:t>
            </a:r>
          </a:p>
          <a:p>
            <a:pPr>
              <a:lnSpc>
                <a:spcPts val="3749"/>
              </a:lnSpc>
            </a:pPr>
          </a:p>
          <a:p>
            <a:pPr>
              <a:lnSpc>
                <a:spcPts val="374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390775"/>
            <a:ext cx="7376451" cy="8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>
                <a:solidFill>
                  <a:srgbClr val="2F2535"/>
                </a:solidFill>
                <a:latin typeface="Poppins Bold Bold"/>
              </a:rPr>
              <a:t>SUMMARY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0" y="5295940"/>
            <a:ext cx="6967215" cy="4991060"/>
          </a:xfrm>
          <a:custGeom>
            <a:avLst/>
            <a:gdLst/>
            <a:ahLst/>
            <a:cxnLst/>
            <a:rect r="r" b="b" t="t" l="l"/>
            <a:pathLst>
              <a:path h="4991060" w="6967215">
                <a:moveTo>
                  <a:pt x="0" y="0"/>
                </a:moveTo>
                <a:lnTo>
                  <a:pt x="6967215" y="0"/>
                </a:lnTo>
                <a:lnTo>
                  <a:pt x="6967215" y="4991060"/>
                </a:lnTo>
                <a:lnTo>
                  <a:pt x="0" y="49910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A7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86868" y="4443413"/>
            <a:ext cx="6514265" cy="146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250"/>
              </a:lnSpc>
            </a:pPr>
            <a:r>
              <a:rPr lang="en-US" sz="7500">
                <a:solidFill>
                  <a:srgbClr val="2F2535"/>
                </a:solidFill>
                <a:latin typeface="Poppins Bold Bold"/>
              </a:rPr>
              <a:t>THANK YOU!</a:t>
            </a:r>
          </a:p>
          <a:p>
            <a:pPr>
              <a:lnSpc>
                <a:spcPts val="3300"/>
              </a:lnSpc>
            </a:pPr>
            <a:r>
              <a:rPr lang="en-US" sz="3000">
                <a:solidFill>
                  <a:srgbClr val="FFFFFF"/>
                </a:solidFill>
                <a:latin typeface="Poppins Bold Bold"/>
              </a:rPr>
              <a:t>Any Questions?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0800000">
            <a:off x="-1736353" y="-1073395"/>
            <a:ext cx="5183051" cy="3703525"/>
          </a:xfrm>
          <a:custGeom>
            <a:avLst/>
            <a:gdLst/>
            <a:ahLst/>
            <a:cxnLst/>
            <a:rect r="r" b="b" t="t" l="l"/>
            <a:pathLst>
              <a:path h="3703525" w="5183051">
                <a:moveTo>
                  <a:pt x="0" y="0"/>
                </a:moveTo>
                <a:lnTo>
                  <a:pt x="5183051" y="0"/>
                </a:lnTo>
                <a:lnTo>
                  <a:pt x="5183051" y="3703525"/>
                </a:lnTo>
                <a:lnTo>
                  <a:pt x="0" y="3703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499397" y="8206736"/>
            <a:ext cx="6059290" cy="4329638"/>
          </a:xfrm>
          <a:custGeom>
            <a:avLst/>
            <a:gdLst/>
            <a:ahLst/>
            <a:cxnLst/>
            <a:rect r="r" b="b" t="t" l="l"/>
            <a:pathLst>
              <a:path h="4329638" w="6059290">
                <a:moveTo>
                  <a:pt x="0" y="0"/>
                </a:moveTo>
                <a:lnTo>
                  <a:pt x="6059290" y="0"/>
                </a:lnTo>
                <a:lnTo>
                  <a:pt x="6059290" y="4329638"/>
                </a:lnTo>
                <a:lnTo>
                  <a:pt x="0" y="43296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14069444" y="-1539583"/>
            <a:ext cx="7188578" cy="5136566"/>
          </a:xfrm>
          <a:custGeom>
            <a:avLst/>
            <a:gdLst/>
            <a:ahLst/>
            <a:cxnLst/>
            <a:rect r="r" b="b" t="t" l="l"/>
            <a:pathLst>
              <a:path h="5136566" w="7188578">
                <a:moveTo>
                  <a:pt x="7188578" y="0"/>
                </a:moveTo>
                <a:lnTo>
                  <a:pt x="0" y="0"/>
                </a:lnTo>
                <a:lnTo>
                  <a:pt x="0" y="5136566"/>
                </a:lnTo>
                <a:lnTo>
                  <a:pt x="7188578" y="5136566"/>
                </a:lnTo>
                <a:lnTo>
                  <a:pt x="7188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110297" y="1028700"/>
            <a:ext cx="4796251" cy="14494165"/>
          </a:xfrm>
          <a:custGeom>
            <a:avLst/>
            <a:gdLst/>
            <a:ahLst/>
            <a:cxnLst/>
            <a:rect r="r" b="b" t="t" l="l"/>
            <a:pathLst>
              <a:path h="14494165" w="4796251">
                <a:moveTo>
                  <a:pt x="0" y="0"/>
                </a:moveTo>
                <a:lnTo>
                  <a:pt x="4796250" y="0"/>
                </a:lnTo>
                <a:lnTo>
                  <a:pt x="4796250" y="14494165"/>
                </a:lnTo>
                <a:lnTo>
                  <a:pt x="0" y="14494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36381" y="4556461"/>
            <a:ext cx="4664861" cy="774027"/>
            <a:chOff x="0" y="0"/>
            <a:chExt cx="6219814" cy="1032036"/>
          </a:xfrm>
        </p:grpSpPr>
        <p:sp>
          <p:nvSpPr>
            <p:cNvPr name="AutoShape 5" id="5"/>
            <p:cNvSpPr/>
            <p:nvPr/>
          </p:nvSpPr>
          <p:spPr>
            <a:xfrm rot="0">
              <a:off x="0" y="0"/>
              <a:ext cx="6219814" cy="1032036"/>
            </a:xfrm>
            <a:prstGeom prst="rect">
              <a:avLst/>
            </a:prstGeom>
            <a:solidFill>
              <a:srgbClr val="FFA7A7"/>
            </a:solidFill>
          </p:spPr>
        </p:sp>
        <p:sp>
          <p:nvSpPr>
            <p:cNvPr name="TextBox 6" id="6"/>
            <p:cNvSpPr txBox="true"/>
            <p:nvPr/>
          </p:nvSpPr>
          <p:spPr>
            <a:xfrm rot="0">
              <a:off x="319164" y="285302"/>
              <a:ext cx="5581486" cy="4804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50"/>
                </a:lnSpc>
              </a:pPr>
              <a:r>
                <a:rPr lang="en-US" sz="2500" spc="50">
                  <a:solidFill>
                    <a:srgbClr val="FFFFFF"/>
                  </a:solidFill>
                  <a:latin typeface="Poppins Medium Bold"/>
                </a:rPr>
                <a:t>Presentat</a:t>
              </a:r>
              <a:r>
                <a:rPr lang="en-US" sz="2500" spc="50">
                  <a:solidFill>
                    <a:srgbClr val="FFFFFF"/>
                  </a:solidFill>
                  <a:latin typeface="Poppins Medium Bold"/>
                </a:rPr>
                <a:t>ion Outline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536381" y="5614543"/>
            <a:ext cx="6112823" cy="323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39748" indent="-269874" lvl="1">
              <a:lnSpc>
                <a:spcPts val="3749"/>
              </a:lnSpc>
              <a:buFont typeface="Arial"/>
              <a:buChar char="•"/>
            </a:pPr>
            <a:r>
              <a:rPr lang="en-US" sz="2499" spc="24">
                <a:solidFill>
                  <a:srgbClr val="2F2535"/>
                </a:solidFill>
                <a:latin typeface="Poppins Light Bold"/>
              </a:rPr>
              <a:t>Project Recap</a:t>
            </a:r>
          </a:p>
          <a:p>
            <a:pPr marL="539748" indent="-269874" lvl="1">
              <a:lnSpc>
                <a:spcPts val="3749"/>
              </a:lnSpc>
              <a:buFont typeface="Arial"/>
              <a:buChar char="•"/>
            </a:pPr>
            <a:r>
              <a:rPr lang="en-US" sz="2499" spc="24">
                <a:solidFill>
                  <a:srgbClr val="2F2535"/>
                </a:solidFill>
                <a:latin typeface="Poppins Light Bold"/>
              </a:rPr>
              <a:t>The Analytical Team</a:t>
            </a:r>
          </a:p>
          <a:p>
            <a:pPr marL="539748" indent="-269874" lvl="1">
              <a:lnSpc>
                <a:spcPts val="3749"/>
              </a:lnSpc>
              <a:buFont typeface="Arial"/>
              <a:buChar char="•"/>
            </a:pPr>
            <a:r>
              <a:rPr lang="en-US" sz="2499" spc="24">
                <a:solidFill>
                  <a:srgbClr val="2F2535"/>
                </a:solidFill>
                <a:latin typeface="Poppins Light Bold"/>
              </a:rPr>
              <a:t>Process</a:t>
            </a:r>
          </a:p>
          <a:p>
            <a:pPr marL="539748" indent="-269874" lvl="1">
              <a:lnSpc>
                <a:spcPts val="3749"/>
              </a:lnSpc>
              <a:buFont typeface="Arial"/>
              <a:buChar char="•"/>
            </a:pPr>
            <a:r>
              <a:rPr lang="en-US" sz="2499" spc="24">
                <a:solidFill>
                  <a:srgbClr val="2F2535"/>
                </a:solidFill>
                <a:latin typeface="Poppins Light Bold"/>
              </a:rPr>
              <a:t>Insights</a:t>
            </a:r>
          </a:p>
          <a:p>
            <a:pPr marL="539748" indent="-269874" lvl="1">
              <a:lnSpc>
                <a:spcPts val="3749"/>
              </a:lnSpc>
              <a:buFont typeface="Arial"/>
              <a:buChar char="•"/>
            </a:pPr>
            <a:r>
              <a:rPr lang="en-US" sz="2499" spc="24">
                <a:solidFill>
                  <a:srgbClr val="2F2535"/>
                </a:solidFill>
                <a:latin typeface="Poppins Light Bold"/>
              </a:rPr>
              <a:t>Challenges Faced </a:t>
            </a:r>
          </a:p>
          <a:p>
            <a:pPr marL="539748" indent="-269874" lvl="1">
              <a:lnSpc>
                <a:spcPts val="3749"/>
              </a:lnSpc>
              <a:buFont typeface="Arial"/>
              <a:buChar char="•"/>
            </a:pPr>
            <a:r>
              <a:rPr lang="en-US" sz="2499" spc="24">
                <a:solidFill>
                  <a:srgbClr val="2F2535"/>
                </a:solidFill>
                <a:latin typeface="Poppins Light Bold"/>
              </a:rPr>
              <a:t>Learnings</a:t>
            </a:r>
          </a:p>
          <a:p>
            <a:pPr marL="539748" indent="-269874" lvl="1">
              <a:lnSpc>
                <a:spcPts val="3749"/>
              </a:lnSpc>
              <a:buFont typeface="Arial"/>
              <a:buChar char="•"/>
            </a:pPr>
            <a:r>
              <a:rPr lang="en-US" sz="2499" spc="24">
                <a:solidFill>
                  <a:srgbClr val="2F2535"/>
                </a:solidFill>
                <a:latin typeface="Poppins Light Bold"/>
              </a:rPr>
              <a:t>Summary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36381" y="1832986"/>
            <a:ext cx="6112823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>
                <a:solidFill>
                  <a:srgbClr val="2F2535"/>
                </a:solidFill>
                <a:latin typeface="Poppins Bold Bold"/>
              </a:rPr>
              <a:t>TABLE OF CONTENTS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917628" cy="10656271"/>
            <a:chOff x="0" y="0"/>
            <a:chExt cx="1821927" cy="28065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1927" cy="2806590"/>
            </a:xfrm>
            <a:custGeom>
              <a:avLst/>
              <a:gdLst/>
              <a:ahLst/>
              <a:cxnLst/>
              <a:rect r="r" b="b" t="t" l="l"/>
              <a:pathLst>
                <a:path h="2806590" w="1821927">
                  <a:moveTo>
                    <a:pt x="0" y="0"/>
                  </a:moveTo>
                  <a:lnTo>
                    <a:pt x="1821927" y="0"/>
                  </a:lnTo>
                  <a:lnTo>
                    <a:pt x="1821927" y="2806590"/>
                  </a:lnTo>
                  <a:lnTo>
                    <a:pt x="0" y="2806590"/>
                  </a:lnTo>
                  <a:close/>
                </a:path>
              </a:pathLst>
            </a:custGeom>
            <a:solidFill>
              <a:srgbClr val="FFA7A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4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316635" y="2247900"/>
            <a:ext cx="9942665" cy="569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spc="30">
                <a:solidFill>
                  <a:srgbClr val="2F2535"/>
                </a:solidFill>
                <a:latin typeface="Poppins Light"/>
              </a:rPr>
              <a:t>The problem we are addressing with this project is to analyze and gain insights from the COVID-19 data in India. The COVID-19 pandemic has had a profound impact on public health, and understanding the data is crucial for decision-making and resource allocation. Our goal is to provide valuable insights and create a data-driven dashboard to aid in understanding the pandemic's progression and its effects on different regions of India.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80379" y="2390775"/>
            <a:ext cx="7376451" cy="1704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>
                <a:solidFill>
                  <a:srgbClr val="2F2535"/>
                </a:solidFill>
                <a:latin typeface="Poppins Bold Bold"/>
              </a:rPr>
              <a:t>PROJECT </a:t>
            </a:r>
          </a:p>
          <a:p>
            <a:pPr>
              <a:lnSpc>
                <a:spcPts val="6600"/>
              </a:lnSpc>
            </a:pPr>
            <a:r>
              <a:rPr lang="en-US" sz="6000">
                <a:solidFill>
                  <a:srgbClr val="2F2535"/>
                </a:solidFill>
                <a:latin typeface="Poppins Bold Bold"/>
              </a:rPr>
              <a:t>RECAP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559856" y="4153332"/>
            <a:ext cx="8037341" cy="6502939"/>
          </a:xfrm>
          <a:custGeom>
            <a:avLst/>
            <a:gdLst/>
            <a:ahLst/>
            <a:cxnLst/>
            <a:rect r="r" b="b" t="t" l="l"/>
            <a:pathLst>
              <a:path h="6502939" w="8037341">
                <a:moveTo>
                  <a:pt x="0" y="0"/>
                </a:moveTo>
                <a:lnTo>
                  <a:pt x="8037340" y="0"/>
                </a:lnTo>
                <a:lnTo>
                  <a:pt x="8037340" y="6502939"/>
                </a:lnTo>
                <a:lnTo>
                  <a:pt x="0" y="65029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76288" y="6922733"/>
            <a:ext cx="3807559" cy="954063"/>
          </a:xfrm>
          <a:prstGeom prst="rect">
            <a:avLst/>
          </a:prstGeom>
          <a:solidFill>
            <a:srgbClr val="FFA7A7"/>
          </a:solidFill>
        </p:spPr>
      </p:sp>
      <p:sp>
        <p:nvSpPr>
          <p:cNvPr name="AutoShape 3" id="3"/>
          <p:cNvSpPr/>
          <p:nvPr/>
        </p:nvSpPr>
        <p:spPr>
          <a:xfrm rot="0">
            <a:off x="5084028" y="6922733"/>
            <a:ext cx="3807559" cy="954063"/>
          </a:xfrm>
          <a:prstGeom prst="rect">
            <a:avLst/>
          </a:prstGeom>
          <a:solidFill>
            <a:srgbClr val="FFA7A7"/>
          </a:solidFill>
        </p:spPr>
      </p:sp>
      <p:sp>
        <p:nvSpPr>
          <p:cNvPr name="AutoShape 4" id="4"/>
          <p:cNvSpPr/>
          <p:nvPr/>
        </p:nvSpPr>
        <p:spPr>
          <a:xfrm rot="0">
            <a:off x="9391769" y="6922733"/>
            <a:ext cx="3807559" cy="954063"/>
          </a:xfrm>
          <a:prstGeom prst="rect">
            <a:avLst/>
          </a:prstGeom>
          <a:solidFill>
            <a:srgbClr val="FFA7A7"/>
          </a:solidFill>
        </p:spPr>
      </p:sp>
      <p:sp>
        <p:nvSpPr>
          <p:cNvPr name="AutoShape 5" id="5"/>
          <p:cNvSpPr/>
          <p:nvPr/>
        </p:nvSpPr>
        <p:spPr>
          <a:xfrm rot="0">
            <a:off x="13704153" y="6922733"/>
            <a:ext cx="3807559" cy="954063"/>
          </a:xfrm>
          <a:prstGeom prst="rect">
            <a:avLst/>
          </a:prstGeom>
          <a:solidFill>
            <a:srgbClr val="FFA7A7"/>
          </a:solidFill>
        </p:spPr>
      </p:sp>
      <p:sp>
        <p:nvSpPr>
          <p:cNvPr name="Freeform 6" id="6"/>
          <p:cNvSpPr/>
          <p:nvPr/>
        </p:nvSpPr>
        <p:spPr>
          <a:xfrm flipH="false" flipV="false" rot="0">
            <a:off x="1210467" y="3651223"/>
            <a:ext cx="2939201" cy="2939201"/>
          </a:xfrm>
          <a:custGeom>
            <a:avLst/>
            <a:gdLst/>
            <a:ahLst/>
            <a:cxnLst/>
            <a:rect r="r" b="b" t="t" l="l"/>
            <a:pathLst>
              <a:path h="2939201" w="2939201">
                <a:moveTo>
                  <a:pt x="0" y="0"/>
                </a:moveTo>
                <a:lnTo>
                  <a:pt x="2939201" y="0"/>
                </a:lnTo>
                <a:lnTo>
                  <a:pt x="2939201" y="2939200"/>
                </a:lnTo>
                <a:lnTo>
                  <a:pt x="0" y="2939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321235" y="3761996"/>
            <a:ext cx="2717664" cy="2717653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5433351" y="3651223"/>
            <a:ext cx="2978348" cy="2978348"/>
          </a:xfrm>
          <a:custGeom>
            <a:avLst/>
            <a:gdLst/>
            <a:ahLst/>
            <a:cxnLst/>
            <a:rect r="r" b="b" t="t" l="l"/>
            <a:pathLst>
              <a:path h="2978348" w="2978348">
                <a:moveTo>
                  <a:pt x="0" y="0"/>
                </a:moveTo>
                <a:lnTo>
                  <a:pt x="2978348" y="0"/>
                </a:lnTo>
                <a:lnTo>
                  <a:pt x="2978348" y="2978348"/>
                </a:lnTo>
                <a:lnTo>
                  <a:pt x="0" y="29783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5508306" y="3706610"/>
            <a:ext cx="2828438" cy="2828427"/>
            <a:chOff x="0" y="0"/>
            <a:chExt cx="6350000" cy="634997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-44589" t="-9392" r="-34316" b="-12915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9773774" y="3651223"/>
            <a:ext cx="2978348" cy="2978348"/>
          </a:xfrm>
          <a:custGeom>
            <a:avLst/>
            <a:gdLst/>
            <a:ahLst/>
            <a:cxnLst/>
            <a:rect r="r" b="b" t="t" l="l"/>
            <a:pathLst>
              <a:path h="2978348" w="2978348">
                <a:moveTo>
                  <a:pt x="0" y="0"/>
                </a:moveTo>
                <a:lnTo>
                  <a:pt x="2978348" y="0"/>
                </a:lnTo>
                <a:lnTo>
                  <a:pt x="2978348" y="2978348"/>
                </a:lnTo>
                <a:lnTo>
                  <a:pt x="0" y="29783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9855245" y="3719642"/>
            <a:ext cx="2815406" cy="2815394"/>
            <a:chOff x="0" y="0"/>
            <a:chExt cx="6350000" cy="634997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0" t="0" r="0" b="-28571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4199922" y="3612075"/>
            <a:ext cx="2978348" cy="2978348"/>
          </a:xfrm>
          <a:custGeom>
            <a:avLst/>
            <a:gdLst/>
            <a:ahLst/>
            <a:cxnLst/>
            <a:rect r="r" b="b" t="t" l="l"/>
            <a:pathLst>
              <a:path h="2978348" w="2978348">
                <a:moveTo>
                  <a:pt x="0" y="0"/>
                </a:moveTo>
                <a:lnTo>
                  <a:pt x="2978348" y="0"/>
                </a:lnTo>
                <a:lnTo>
                  <a:pt x="2978348" y="2978348"/>
                </a:lnTo>
                <a:lnTo>
                  <a:pt x="0" y="29783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14302570" y="3734303"/>
            <a:ext cx="2773051" cy="2773040"/>
            <a:chOff x="0" y="0"/>
            <a:chExt cx="6350000" cy="634997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7"/>
              <a:stretch>
                <a:fillRect l="-21686" t="0" r="-11646" b="0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586396" y="7241015"/>
            <a:ext cx="2187342" cy="34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9"/>
              </a:lnSpc>
            </a:pPr>
            <a:r>
              <a:rPr lang="en-US" sz="2499" spc="49">
                <a:solidFill>
                  <a:srgbClr val="FFFFFF"/>
                </a:solidFill>
                <a:latin typeface="Poppins Medium Bold"/>
              </a:rPr>
              <a:t>Fardin Khan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1095375"/>
            <a:ext cx="12103940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>
                <a:solidFill>
                  <a:srgbClr val="2F2535"/>
                </a:solidFill>
                <a:latin typeface="Poppins Bold Bold"/>
              </a:rPr>
              <a:t>THE ANALYTICAL TEAM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572679" y="7241015"/>
            <a:ext cx="2830257" cy="34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9"/>
              </a:lnSpc>
            </a:pPr>
            <a:r>
              <a:rPr lang="en-US" sz="2499" spc="49">
                <a:solidFill>
                  <a:srgbClr val="FFFFFF"/>
                </a:solidFill>
                <a:latin typeface="Poppins Medium Bold"/>
              </a:rPr>
              <a:t>Vanshpal Singh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039328" y="7241015"/>
            <a:ext cx="2512441" cy="34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9"/>
              </a:lnSpc>
            </a:pPr>
            <a:r>
              <a:rPr lang="en-US" sz="2499" spc="49">
                <a:solidFill>
                  <a:srgbClr val="FFFFFF"/>
                </a:solidFill>
                <a:latin typeface="Poppins Medium Bold"/>
              </a:rPr>
              <a:t>Sachin Yadav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382099" y="7241015"/>
            <a:ext cx="2462627" cy="34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9"/>
              </a:lnSpc>
            </a:pPr>
            <a:r>
              <a:rPr lang="en-US" sz="2499" spc="49">
                <a:solidFill>
                  <a:srgbClr val="FFFFFF"/>
                </a:solidFill>
                <a:latin typeface="Poppins Medium Bold"/>
              </a:rPr>
              <a:t>Vishwanath J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FA7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320000"/>
            <a:ext cx="976625" cy="97662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0"/>
                </a:lnSpc>
              </a:pPr>
              <a:r>
                <a:rPr lang="en-US" sz="3000" spc="60">
                  <a:solidFill>
                    <a:srgbClr val="000000"/>
                  </a:solidFill>
                  <a:latin typeface="Poppins Medium Bold"/>
                </a:rPr>
                <a:t>1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269626" y="2613051"/>
            <a:ext cx="8075220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99"/>
              </a:lnSpc>
            </a:pPr>
            <a:r>
              <a:rPr lang="en-US" sz="2999" spc="59">
                <a:solidFill>
                  <a:srgbClr val="FFFFFF"/>
                </a:solidFill>
                <a:latin typeface="Poppins Medium Bold"/>
              </a:rPr>
              <a:t>Data Understanding &amp; Execution Plan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69626" y="3732629"/>
            <a:ext cx="8075220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99"/>
              </a:lnSpc>
            </a:pPr>
            <a:r>
              <a:rPr lang="en-US" sz="2999" spc="59">
                <a:solidFill>
                  <a:srgbClr val="FFFFFF"/>
                </a:solidFill>
                <a:latin typeface="Poppins Medium Bold"/>
              </a:rPr>
              <a:t>Data Extraction and Processing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69626" y="4856579"/>
            <a:ext cx="8489671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99"/>
              </a:lnSpc>
            </a:pPr>
            <a:r>
              <a:rPr lang="en-US" sz="2999" spc="59">
                <a:solidFill>
                  <a:srgbClr val="FFFFFF"/>
                </a:solidFill>
                <a:latin typeface="Poppins Medium Bold"/>
              </a:rPr>
              <a:t>Creating Necessary Aggregated Tables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28700" y="3439579"/>
            <a:ext cx="976625" cy="97662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0"/>
                </a:lnSpc>
              </a:pPr>
              <a:r>
                <a:rPr lang="en-US" sz="3000" spc="60">
                  <a:solidFill>
                    <a:srgbClr val="000000"/>
                  </a:solidFill>
                  <a:latin typeface="Poppins Medium Bold"/>
                </a:rPr>
                <a:t>2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4559157"/>
            <a:ext cx="976625" cy="97662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0"/>
                </a:lnSpc>
              </a:pPr>
              <a:r>
                <a:rPr lang="en-US" sz="3000" spc="60">
                  <a:solidFill>
                    <a:srgbClr val="000000"/>
                  </a:solidFill>
                  <a:latin typeface="Poppins Medium Bold"/>
                </a:rPr>
                <a:t>3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700" y="5678736"/>
            <a:ext cx="976625" cy="976625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0"/>
                </a:lnSpc>
              </a:pPr>
              <a:r>
                <a:rPr lang="en-US" sz="3000" spc="60">
                  <a:solidFill>
                    <a:srgbClr val="000000"/>
                  </a:solidFill>
                  <a:latin typeface="Poppins Medium Bold"/>
                </a:rPr>
                <a:t>4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28700" y="6798314"/>
            <a:ext cx="976625" cy="976625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0"/>
                </a:lnSpc>
              </a:pPr>
              <a:r>
                <a:rPr lang="en-US" sz="3000" spc="60">
                  <a:solidFill>
                    <a:srgbClr val="000000"/>
                  </a:solidFill>
                  <a:latin typeface="Poppins Medium Bold"/>
                </a:rPr>
                <a:t>5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28700" y="7917893"/>
            <a:ext cx="976625" cy="976625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0"/>
                </a:lnSpc>
              </a:pPr>
              <a:r>
                <a:rPr lang="en-US" sz="3000" spc="60">
                  <a:solidFill>
                    <a:srgbClr val="000000"/>
                  </a:solidFill>
                  <a:latin typeface="Poppins Medium Bold"/>
                </a:rPr>
                <a:t>6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269626" y="5971786"/>
            <a:ext cx="8075220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99"/>
              </a:lnSpc>
            </a:pPr>
            <a:r>
              <a:rPr lang="en-US" sz="2999" spc="59">
                <a:solidFill>
                  <a:srgbClr val="FFFFFF"/>
                </a:solidFill>
                <a:latin typeface="Poppins Medium Bold"/>
              </a:rPr>
              <a:t>Analysis &amp; Dashboard Creation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269626" y="7086211"/>
            <a:ext cx="8075220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99"/>
              </a:lnSpc>
            </a:pPr>
            <a:r>
              <a:rPr lang="en-US" sz="2999" spc="59">
                <a:solidFill>
                  <a:srgbClr val="FFFFFF"/>
                </a:solidFill>
                <a:latin typeface="Poppins Medium Bold"/>
              </a:rPr>
              <a:t>Inights Gathering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269626" y="8200636"/>
            <a:ext cx="8075220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99"/>
              </a:lnSpc>
            </a:pPr>
            <a:r>
              <a:rPr lang="en-US" sz="2999" spc="59">
                <a:solidFill>
                  <a:srgbClr val="FFFFFF"/>
                </a:solidFill>
                <a:latin typeface="Poppins Medium Bold"/>
              </a:rPr>
              <a:t>Last Day Quality Assurance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28700" y="1095375"/>
            <a:ext cx="12103940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>
                <a:solidFill>
                  <a:srgbClr val="2F2535"/>
                </a:solidFill>
                <a:latin typeface="Poppins Bold Bold"/>
              </a:rPr>
              <a:t>PROCESS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A7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624602">
            <a:off x="-1493869" y="7692679"/>
            <a:ext cx="6808222" cy="4864784"/>
          </a:xfrm>
          <a:custGeom>
            <a:avLst/>
            <a:gdLst/>
            <a:ahLst/>
            <a:cxnLst/>
            <a:rect r="r" b="b" t="t" l="l"/>
            <a:pathLst>
              <a:path h="4864784" w="6808222">
                <a:moveTo>
                  <a:pt x="0" y="0"/>
                </a:moveTo>
                <a:lnTo>
                  <a:pt x="6808222" y="0"/>
                </a:lnTo>
                <a:lnTo>
                  <a:pt x="6808222" y="4864784"/>
                </a:lnTo>
                <a:lnTo>
                  <a:pt x="0" y="4864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150193" y="1689294"/>
            <a:ext cx="5611077" cy="4762668"/>
            <a:chOff x="0" y="0"/>
            <a:chExt cx="7481436" cy="6350223"/>
          </a:xfrm>
        </p:grpSpPr>
        <p:grpSp>
          <p:nvGrpSpPr>
            <p:cNvPr name="Group 4" id="4"/>
            <p:cNvGrpSpPr>
              <a:grpSpLocks noChangeAspect="true"/>
            </p:cNvGrpSpPr>
            <p:nvPr/>
          </p:nvGrpSpPr>
          <p:grpSpPr>
            <a:xfrm rot="0">
              <a:off x="0" y="0"/>
              <a:ext cx="7481436" cy="6350223"/>
              <a:chOff x="0" y="530128"/>
              <a:chExt cx="8856115" cy="7517048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4821956"/>
                <a:ext cx="1992626" cy="3225221"/>
              </a:xfrm>
              <a:custGeom>
                <a:avLst/>
                <a:gdLst/>
                <a:ahLst/>
                <a:cxnLst/>
                <a:rect r="r" b="b" t="t" l="l"/>
                <a:pathLst>
                  <a:path h="3225221" w="1992626">
                    <a:moveTo>
                      <a:pt x="0" y="3225220"/>
                    </a:moveTo>
                    <a:lnTo>
                      <a:pt x="0" y="159410"/>
                    </a:lnTo>
                    <a:cubicBezTo>
                      <a:pt x="0" y="71370"/>
                      <a:pt x="71370" y="0"/>
                      <a:pt x="159410" y="0"/>
                    </a:cubicBezTo>
                    <a:lnTo>
                      <a:pt x="1833216" y="0"/>
                    </a:lnTo>
                    <a:cubicBezTo>
                      <a:pt x="1921256" y="0"/>
                      <a:pt x="1992626" y="71370"/>
                      <a:pt x="1992626" y="159410"/>
                    </a:cubicBezTo>
                    <a:lnTo>
                      <a:pt x="1992626" y="32252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 flipH="false" flipV="false" rot="0">
                <a:off x="2287830" y="2676042"/>
                <a:ext cx="1992626" cy="5371134"/>
              </a:xfrm>
              <a:custGeom>
                <a:avLst/>
                <a:gdLst/>
                <a:ahLst/>
                <a:cxnLst/>
                <a:rect r="r" b="b" t="t" l="l"/>
                <a:pathLst>
                  <a:path h="5371134" w="1992626">
                    <a:moveTo>
                      <a:pt x="0" y="5371134"/>
                    </a:moveTo>
                    <a:lnTo>
                      <a:pt x="0" y="159410"/>
                    </a:lnTo>
                    <a:cubicBezTo>
                      <a:pt x="0" y="71370"/>
                      <a:pt x="71370" y="0"/>
                      <a:pt x="159410" y="0"/>
                    </a:cubicBezTo>
                    <a:lnTo>
                      <a:pt x="1833215" y="0"/>
                    </a:lnTo>
                    <a:cubicBezTo>
                      <a:pt x="1921255" y="0"/>
                      <a:pt x="1992625" y="71370"/>
                      <a:pt x="1992625" y="159410"/>
                    </a:cubicBezTo>
                    <a:lnTo>
                      <a:pt x="1992625" y="537113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 flipH="false" flipV="false" rot="0">
                <a:off x="4575659" y="3748999"/>
                <a:ext cx="1992626" cy="4298178"/>
              </a:xfrm>
              <a:custGeom>
                <a:avLst/>
                <a:gdLst/>
                <a:ahLst/>
                <a:cxnLst/>
                <a:rect r="r" b="b" t="t" l="l"/>
                <a:pathLst>
                  <a:path h="4298178" w="1992626">
                    <a:moveTo>
                      <a:pt x="0" y="4298177"/>
                    </a:moveTo>
                    <a:lnTo>
                      <a:pt x="0" y="159410"/>
                    </a:lnTo>
                    <a:cubicBezTo>
                      <a:pt x="0" y="71370"/>
                      <a:pt x="71371" y="0"/>
                      <a:pt x="159411" y="0"/>
                    </a:cubicBezTo>
                    <a:lnTo>
                      <a:pt x="1833216" y="0"/>
                    </a:lnTo>
                    <a:cubicBezTo>
                      <a:pt x="1921256" y="0"/>
                      <a:pt x="1992626" y="71370"/>
                      <a:pt x="1992626" y="159410"/>
                    </a:cubicBezTo>
                    <a:lnTo>
                      <a:pt x="1992626" y="429817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6863489" y="530128"/>
                <a:ext cx="1992626" cy="7517048"/>
              </a:xfrm>
              <a:custGeom>
                <a:avLst/>
                <a:gdLst/>
                <a:ahLst/>
                <a:cxnLst/>
                <a:rect r="r" b="b" t="t" l="l"/>
                <a:pathLst>
                  <a:path h="7517048" w="1992626">
                    <a:moveTo>
                      <a:pt x="0" y="7517048"/>
                    </a:moveTo>
                    <a:lnTo>
                      <a:pt x="0" y="159410"/>
                    </a:lnTo>
                    <a:cubicBezTo>
                      <a:pt x="0" y="117132"/>
                      <a:pt x="16795" y="76586"/>
                      <a:pt x="46690" y="46690"/>
                    </a:cubicBezTo>
                    <a:cubicBezTo>
                      <a:pt x="76585" y="16795"/>
                      <a:pt x="117132" y="0"/>
                      <a:pt x="159410" y="0"/>
                    </a:cubicBezTo>
                    <a:lnTo>
                      <a:pt x="1833216" y="0"/>
                    </a:lnTo>
                    <a:cubicBezTo>
                      <a:pt x="1875494" y="0"/>
                      <a:pt x="1916041" y="16795"/>
                      <a:pt x="1945936" y="46690"/>
                    </a:cubicBezTo>
                    <a:cubicBezTo>
                      <a:pt x="1975831" y="76586"/>
                      <a:pt x="1992626" y="117132"/>
                      <a:pt x="1992626" y="159410"/>
                    </a:cubicBezTo>
                    <a:lnTo>
                      <a:pt x="1992626" y="751704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 rot="0">
                <a:off x="0" y="6972102"/>
                <a:ext cx="1992626" cy="1075074"/>
              </a:xfrm>
              <a:custGeom>
                <a:avLst/>
                <a:gdLst/>
                <a:ahLst/>
                <a:cxnLst/>
                <a:rect r="r" b="b" t="t" l="l"/>
                <a:pathLst>
                  <a:path h="1075074" w="1992626">
                    <a:moveTo>
                      <a:pt x="0" y="0"/>
                    </a:moveTo>
                    <a:lnTo>
                      <a:pt x="1992626" y="0"/>
                    </a:lnTo>
                    <a:lnTo>
                      <a:pt x="1992626" y="1075074"/>
                    </a:lnTo>
                    <a:lnTo>
                      <a:pt x="0" y="1075074"/>
                    </a:lnTo>
                    <a:close/>
                  </a:path>
                </a:pathLst>
              </a:custGeom>
              <a:solidFill>
                <a:srgbClr val="2F2535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2287830" y="5898723"/>
                <a:ext cx="1992626" cy="2148454"/>
              </a:xfrm>
              <a:custGeom>
                <a:avLst/>
                <a:gdLst/>
                <a:ahLst/>
                <a:cxnLst/>
                <a:rect r="r" b="b" t="t" l="l"/>
                <a:pathLst>
                  <a:path h="2148454" w="1992626">
                    <a:moveTo>
                      <a:pt x="0" y="0"/>
                    </a:moveTo>
                    <a:lnTo>
                      <a:pt x="1992625" y="0"/>
                    </a:lnTo>
                    <a:lnTo>
                      <a:pt x="1992625" y="2148453"/>
                    </a:lnTo>
                    <a:lnTo>
                      <a:pt x="0" y="2148453"/>
                    </a:lnTo>
                    <a:close/>
                  </a:path>
                </a:pathLst>
              </a:custGeom>
              <a:solidFill>
                <a:srgbClr val="2F2535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4575659" y="4823543"/>
                <a:ext cx="1992626" cy="3223633"/>
              </a:xfrm>
              <a:custGeom>
                <a:avLst/>
                <a:gdLst/>
                <a:ahLst/>
                <a:cxnLst/>
                <a:rect r="r" b="b" t="t" l="l"/>
                <a:pathLst>
                  <a:path h="3223633" w="1992626">
                    <a:moveTo>
                      <a:pt x="0" y="0"/>
                    </a:moveTo>
                    <a:lnTo>
                      <a:pt x="1992626" y="0"/>
                    </a:lnTo>
                    <a:lnTo>
                      <a:pt x="1992626" y="3223633"/>
                    </a:lnTo>
                    <a:lnTo>
                      <a:pt x="0" y="3223633"/>
                    </a:lnTo>
                    <a:close/>
                  </a:path>
                </a:pathLst>
              </a:custGeom>
              <a:solidFill>
                <a:srgbClr val="2F2535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6863489" y="3751720"/>
                <a:ext cx="1992626" cy="4295456"/>
              </a:xfrm>
              <a:custGeom>
                <a:avLst/>
                <a:gdLst/>
                <a:ahLst/>
                <a:cxnLst/>
                <a:rect r="r" b="b" t="t" l="l"/>
                <a:pathLst>
                  <a:path h="4295456" w="1992626">
                    <a:moveTo>
                      <a:pt x="0" y="0"/>
                    </a:moveTo>
                    <a:lnTo>
                      <a:pt x="1992626" y="0"/>
                    </a:lnTo>
                    <a:lnTo>
                      <a:pt x="1992626" y="4295456"/>
                    </a:lnTo>
                    <a:lnTo>
                      <a:pt x="0" y="4295456"/>
                    </a:lnTo>
                    <a:close/>
                  </a:path>
                </a:pathLst>
              </a:custGeom>
              <a:solidFill>
                <a:srgbClr val="2F2535"/>
              </a:solidFill>
            </p:spPr>
          </p:sp>
        </p:grpSp>
      </p:grpSp>
      <p:grpSp>
        <p:nvGrpSpPr>
          <p:cNvPr name="Group 13" id="13"/>
          <p:cNvGrpSpPr/>
          <p:nvPr/>
        </p:nvGrpSpPr>
        <p:grpSpPr>
          <a:xfrm rot="0">
            <a:off x="12737262" y="4535111"/>
            <a:ext cx="1216779" cy="1216779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231775"/>
              <a:ext cx="711200" cy="377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4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150193" y="6627457"/>
            <a:ext cx="680071" cy="1545013"/>
            <a:chOff x="0" y="0"/>
            <a:chExt cx="179113" cy="40691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9113" cy="406917"/>
            </a:xfrm>
            <a:custGeom>
              <a:avLst/>
              <a:gdLst/>
              <a:ahLst/>
              <a:cxnLst/>
              <a:rect r="r" b="b" t="t" l="l"/>
              <a:pathLst>
                <a:path h="406917" w="179113">
                  <a:moveTo>
                    <a:pt x="0" y="0"/>
                  </a:moveTo>
                  <a:lnTo>
                    <a:pt x="179113" y="0"/>
                  </a:lnTo>
                  <a:lnTo>
                    <a:pt x="179113" y="406917"/>
                  </a:lnTo>
                  <a:lnTo>
                    <a:pt x="0" y="40691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4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1081199" y="6627457"/>
            <a:ext cx="680071" cy="1545013"/>
            <a:chOff x="0" y="0"/>
            <a:chExt cx="179113" cy="40691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79113" cy="406917"/>
            </a:xfrm>
            <a:custGeom>
              <a:avLst/>
              <a:gdLst/>
              <a:ahLst/>
              <a:cxnLst/>
              <a:rect r="r" b="b" t="t" l="l"/>
              <a:pathLst>
                <a:path h="406917" w="179113">
                  <a:moveTo>
                    <a:pt x="0" y="0"/>
                  </a:moveTo>
                  <a:lnTo>
                    <a:pt x="179113" y="0"/>
                  </a:lnTo>
                  <a:lnTo>
                    <a:pt x="179113" y="406917"/>
                  </a:lnTo>
                  <a:lnTo>
                    <a:pt x="0" y="40691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49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144000" y="663680"/>
            <a:ext cx="4664861" cy="774027"/>
          </a:xfrm>
          <a:prstGeom prst="rect">
            <a:avLst/>
          </a:prstGeom>
          <a:solidFill>
            <a:srgbClr val="A6A6A6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9144000" y="5301438"/>
            <a:ext cx="7376451" cy="2004550"/>
            <a:chOff x="0" y="0"/>
            <a:chExt cx="9835268" cy="2672733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6219814" cy="1032036"/>
            </a:xfrm>
            <a:prstGeom prst="rect">
              <a:avLst/>
            </a:prstGeom>
            <a:solidFill>
              <a:srgbClr val="00BF63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319164" y="285302"/>
              <a:ext cx="5581486" cy="4804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50"/>
                </a:lnSpc>
              </a:pPr>
              <a:r>
                <a:rPr lang="en-US" sz="2500" spc="50">
                  <a:solidFill>
                    <a:srgbClr val="FFFFFF"/>
                  </a:solidFill>
                  <a:latin typeface="Poppins Medium Bold"/>
                </a:rPr>
                <a:t>Total Recovered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501158"/>
              <a:ext cx="9835268" cy="11715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600"/>
                </a:lnSpc>
              </a:pPr>
              <a:r>
                <a:rPr lang="en-US" sz="6000">
                  <a:solidFill>
                    <a:srgbClr val="2F2535"/>
                  </a:solidFill>
                  <a:latin typeface="Poppins Bold Bold"/>
                </a:rPr>
                <a:t>6,843M</a:t>
              </a:r>
            </a:p>
          </p:txBody>
        </p:sp>
      </p:grpSp>
      <p:sp>
        <p:nvSpPr>
          <p:cNvPr name="AutoShape 7" id="7"/>
          <p:cNvSpPr/>
          <p:nvPr/>
        </p:nvSpPr>
        <p:spPr>
          <a:xfrm rot="0">
            <a:off x="9144000" y="7618770"/>
            <a:ext cx="4664861" cy="774027"/>
          </a:xfrm>
          <a:prstGeom prst="rect">
            <a:avLst/>
          </a:prstGeom>
          <a:solidFill>
            <a:srgbClr val="FF3131"/>
          </a:solidFill>
        </p:spPr>
      </p:sp>
      <p:sp>
        <p:nvSpPr>
          <p:cNvPr name="TextBox 8" id="8"/>
          <p:cNvSpPr txBox="true"/>
          <p:nvPr/>
        </p:nvSpPr>
        <p:spPr>
          <a:xfrm rot="0">
            <a:off x="9144000" y="8756545"/>
            <a:ext cx="7376451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>
                <a:solidFill>
                  <a:srgbClr val="2F2535"/>
                </a:solidFill>
                <a:latin typeface="Poppins Bold Bold"/>
              </a:rPr>
              <a:t>97M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10800000">
            <a:off x="-3574615" y="-1073395"/>
            <a:ext cx="6808222" cy="4864784"/>
          </a:xfrm>
          <a:custGeom>
            <a:avLst/>
            <a:gdLst/>
            <a:ahLst/>
            <a:cxnLst/>
            <a:rect r="r" b="b" t="t" l="l"/>
            <a:pathLst>
              <a:path h="4864784" w="6808222">
                <a:moveTo>
                  <a:pt x="0" y="0"/>
                </a:moveTo>
                <a:lnTo>
                  <a:pt x="6808222" y="0"/>
                </a:lnTo>
                <a:lnTo>
                  <a:pt x="6808222" y="4864784"/>
                </a:lnTo>
                <a:lnTo>
                  <a:pt x="0" y="4864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925553" y="8051760"/>
            <a:ext cx="6256396" cy="4470480"/>
          </a:xfrm>
          <a:custGeom>
            <a:avLst/>
            <a:gdLst/>
            <a:ahLst/>
            <a:cxnLst/>
            <a:rect r="r" b="b" t="t" l="l"/>
            <a:pathLst>
              <a:path h="4470480" w="6256396">
                <a:moveTo>
                  <a:pt x="0" y="0"/>
                </a:moveTo>
                <a:lnTo>
                  <a:pt x="6256396" y="0"/>
                </a:lnTo>
                <a:lnTo>
                  <a:pt x="6256396" y="4470480"/>
                </a:lnTo>
                <a:lnTo>
                  <a:pt x="0" y="4470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 rot="0">
            <a:off x="9144000" y="2982563"/>
            <a:ext cx="4664861" cy="774027"/>
          </a:xfrm>
          <a:prstGeom prst="rect">
            <a:avLst/>
          </a:prstGeom>
          <a:solidFill>
            <a:srgbClr val="407BFF"/>
          </a:solidFill>
        </p:spPr>
      </p:sp>
      <p:sp>
        <p:nvSpPr>
          <p:cNvPr name="TextBox 12" id="12"/>
          <p:cNvSpPr txBox="true"/>
          <p:nvPr/>
        </p:nvSpPr>
        <p:spPr>
          <a:xfrm rot="0">
            <a:off x="9383373" y="882418"/>
            <a:ext cx="4186114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50"/>
              </a:lnSpc>
            </a:pPr>
            <a:r>
              <a:rPr lang="en-US" sz="2500" spc="50">
                <a:solidFill>
                  <a:srgbClr val="FFFFFF"/>
                </a:solidFill>
                <a:latin typeface="Poppins Medium Bold"/>
              </a:rPr>
              <a:t>Total Tested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44000" y="1801455"/>
            <a:ext cx="7376451" cy="8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>
                <a:solidFill>
                  <a:srgbClr val="2F2535"/>
                </a:solidFill>
                <a:latin typeface="Poppins Bold Bold"/>
              </a:rPr>
              <a:t>1,13,068M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383373" y="7837509"/>
            <a:ext cx="4186114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50"/>
              </a:lnSpc>
            </a:pPr>
            <a:r>
              <a:rPr lang="en-US" sz="2500" spc="50">
                <a:solidFill>
                  <a:srgbClr val="FFFFFF"/>
                </a:solidFill>
                <a:latin typeface="Poppins Medium Bold"/>
              </a:rPr>
              <a:t>Total Deceased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383373" y="3201301"/>
            <a:ext cx="4186114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50"/>
              </a:lnSpc>
            </a:pPr>
            <a:r>
              <a:rPr lang="en-US" sz="2500" spc="50">
                <a:solidFill>
                  <a:srgbClr val="FFFFFF"/>
                </a:solidFill>
                <a:latin typeface="Poppins Medium Bold"/>
              </a:rPr>
              <a:t>Total Confirmed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144000" y="4120338"/>
            <a:ext cx="7376451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>
                <a:solidFill>
                  <a:srgbClr val="2F2535"/>
                </a:solidFill>
                <a:latin typeface="Poppins Bold Bold"/>
              </a:rPr>
              <a:t>7,263M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133925" y="1389586"/>
            <a:ext cx="6102400" cy="12687956"/>
          </a:xfrm>
          <a:custGeom>
            <a:avLst/>
            <a:gdLst/>
            <a:ahLst/>
            <a:cxnLst/>
            <a:rect r="r" b="b" t="t" l="l"/>
            <a:pathLst>
              <a:path h="12687956" w="6102400">
                <a:moveTo>
                  <a:pt x="0" y="0"/>
                </a:moveTo>
                <a:lnTo>
                  <a:pt x="6102400" y="0"/>
                </a:lnTo>
                <a:lnTo>
                  <a:pt x="6102400" y="12687956"/>
                </a:lnTo>
                <a:lnTo>
                  <a:pt x="0" y="126879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11907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4141996"/>
            <a:ext cx="7376451" cy="2004550"/>
            <a:chOff x="0" y="0"/>
            <a:chExt cx="9835268" cy="2672733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6219814" cy="1032036"/>
            </a:xfrm>
            <a:prstGeom prst="rect">
              <a:avLst/>
            </a:prstGeom>
            <a:solidFill>
              <a:srgbClr val="00BF63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319164" y="285302"/>
              <a:ext cx="5581486" cy="4804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50"/>
                </a:lnSpc>
              </a:pPr>
              <a:r>
                <a:rPr lang="en-US" sz="2500" spc="50">
                  <a:solidFill>
                    <a:srgbClr val="FFFFFF"/>
                  </a:solidFill>
                  <a:latin typeface="Poppins Medium Bold"/>
                </a:rPr>
                <a:t>Recover To Confirm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501158"/>
              <a:ext cx="9835268" cy="11715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600"/>
                </a:lnSpc>
              </a:pPr>
              <a:r>
                <a:rPr lang="en-US" sz="6000">
                  <a:solidFill>
                    <a:srgbClr val="2F2535"/>
                  </a:solidFill>
                  <a:latin typeface="Poppins Bold Bold"/>
                </a:rPr>
                <a:t>94.2%</a:t>
              </a:r>
            </a:p>
          </p:txBody>
        </p:sp>
      </p:grpSp>
      <p:sp>
        <p:nvSpPr>
          <p:cNvPr name="AutoShape 6" id="6"/>
          <p:cNvSpPr/>
          <p:nvPr/>
        </p:nvSpPr>
        <p:spPr>
          <a:xfrm rot="0">
            <a:off x="9144000" y="6459329"/>
            <a:ext cx="4664861" cy="774027"/>
          </a:xfrm>
          <a:prstGeom prst="rect">
            <a:avLst/>
          </a:prstGeom>
          <a:solidFill>
            <a:srgbClr val="FF3131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9144000" y="7597104"/>
            <a:ext cx="7376451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>
                <a:solidFill>
                  <a:srgbClr val="2F2535"/>
                </a:solidFill>
                <a:latin typeface="Poppins Bold Bold"/>
              </a:rPr>
              <a:t>1.3%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300144" y="1358997"/>
            <a:ext cx="5772181" cy="12957957"/>
          </a:xfrm>
          <a:custGeom>
            <a:avLst/>
            <a:gdLst/>
            <a:ahLst/>
            <a:cxnLst/>
            <a:rect r="r" b="b" t="t" l="l"/>
            <a:pathLst>
              <a:path h="12957957" w="5772181">
                <a:moveTo>
                  <a:pt x="0" y="0"/>
                </a:moveTo>
                <a:lnTo>
                  <a:pt x="5772181" y="0"/>
                </a:lnTo>
                <a:lnTo>
                  <a:pt x="5772181" y="12957957"/>
                </a:lnTo>
                <a:lnTo>
                  <a:pt x="0" y="129579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-3574615" y="-1073395"/>
            <a:ext cx="6808222" cy="4864784"/>
          </a:xfrm>
          <a:custGeom>
            <a:avLst/>
            <a:gdLst/>
            <a:ahLst/>
            <a:cxnLst/>
            <a:rect r="r" b="b" t="t" l="l"/>
            <a:pathLst>
              <a:path h="4864784" w="6808222">
                <a:moveTo>
                  <a:pt x="0" y="0"/>
                </a:moveTo>
                <a:lnTo>
                  <a:pt x="6808222" y="0"/>
                </a:lnTo>
                <a:lnTo>
                  <a:pt x="6808222" y="4864784"/>
                </a:lnTo>
                <a:lnTo>
                  <a:pt x="0" y="48647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925553" y="8051760"/>
            <a:ext cx="6256396" cy="4470480"/>
          </a:xfrm>
          <a:custGeom>
            <a:avLst/>
            <a:gdLst/>
            <a:ahLst/>
            <a:cxnLst/>
            <a:rect r="r" b="b" t="t" l="l"/>
            <a:pathLst>
              <a:path h="4470480" w="6256396">
                <a:moveTo>
                  <a:pt x="0" y="0"/>
                </a:moveTo>
                <a:lnTo>
                  <a:pt x="6256396" y="0"/>
                </a:lnTo>
                <a:lnTo>
                  <a:pt x="6256396" y="4470480"/>
                </a:lnTo>
                <a:lnTo>
                  <a:pt x="0" y="44704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 rot="0">
            <a:off x="9144000" y="1823121"/>
            <a:ext cx="4664861" cy="774027"/>
          </a:xfrm>
          <a:prstGeom prst="rect">
            <a:avLst/>
          </a:prstGeom>
          <a:solidFill>
            <a:srgbClr val="407BFF"/>
          </a:solidFill>
        </p:spPr>
      </p:sp>
      <p:sp>
        <p:nvSpPr>
          <p:cNvPr name="TextBox 12" id="12"/>
          <p:cNvSpPr txBox="true"/>
          <p:nvPr/>
        </p:nvSpPr>
        <p:spPr>
          <a:xfrm rot="0">
            <a:off x="9383373" y="6678068"/>
            <a:ext cx="4186114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50"/>
              </a:lnSpc>
            </a:pPr>
            <a:r>
              <a:rPr lang="en-US" sz="2500" spc="50">
                <a:solidFill>
                  <a:srgbClr val="FFFFFF"/>
                </a:solidFill>
                <a:latin typeface="Poppins Medium Bold"/>
              </a:rPr>
              <a:t>Death To Confirm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383373" y="2041860"/>
            <a:ext cx="4186114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50"/>
              </a:lnSpc>
            </a:pPr>
            <a:r>
              <a:rPr lang="en-US" sz="2500" spc="50">
                <a:solidFill>
                  <a:srgbClr val="FFFFFF"/>
                </a:solidFill>
                <a:latin typeface="Poppins Medium Bold"/>
              </a:rPr>
              <a:t>Confirm To Test Ratio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44000" y="2960896"/>
            <a:ext cx="7376451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>
                <a:solidFill>
                  <a:srgbClr val="2F2535"/>
                </a:solidFill>
                <a:latin typeface="Poppins Bold Bold"/>
              </a:rPr>
              <a:t>6.4%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1736353" y="-1073395"/>
            <a:ext cx="5183051" cy="3703525"/>
          </a:xfrm>
          <a:custGeom>
            <a:avLst/>
            <a:gdLst/>
            <a:ahLst/>
            <a:cxnLst/>
            <a:rect r="r" b="b" t="t" l="l"/>
            <a:pathLst>
              <a:path h="3703525" w="5183051">
                <a:moveTo>
                  <a:pt x="0" y="0"/>
                </a:moveTo>
                <a:lnTo>
                  <a:pt x="5183051" y="0"/>
                </a:lnTo>
                <a:lnTo>
                  <a:pt x="5183051" y="3703525"/>
                </a:lnTo>
                <a:lnTo>
                  <a:pt x="0" y="3703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569061" y="8273740"/>
            <a:ext cx="6059290" cy="4329638"/>
          </a:xfrm>
          <a:custGeom>
            <a:avLst/>
            <a:gdLst/>
            <a:ahLst/>
            <a:cxnLst/>
            <a:rect r="r" b="b" t="t" l="l"/>
            <a:pathLst>
              <a:path h="4329638" w="6059290">
                <a:moveTo>
                  <a:pt x="0" y="0"/>
                </a:moveTo>
                <a:lnTo>
                  <a:pt x="6059290" y="0"/>
                </a:lnTo>
                <a:lnTo>
                  <a:pt x="6059290" y="4329638"/>
                </a:lnTo>
                <a:lnTo>
                  <a:pt x="0" y="43296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6982734" y="3094204"/>
            <a:ext cx="4429489" cy="806638"/>
          </a:xfrm>
          <a:prstGeom prst="rect">
            <a:avLst/>
          </a:prstGeom>
          <a:solidFill>
            <a:srgbClr val="FF3131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7082359" y="3213068"/>
            <a:ext cx="4230240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9"/>
              </a:lnSpc>
            </a:pPr>
            <a:r>
              <a:rPr lang="en-US" sz="2499" spc="49">
                <a:solidFill>
                  <a:srgbClr val="FFFFFF"/>
                </a:solidFill>
                <a:latin typeface="Poppins Medium Bold"/>
              </a:rPr>
              <a:t>Highest Confirmed Cases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82734" y="4064055"/>
            <a:ext cx="4429489" cy="635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45"/>
              </a:lnSpc>
            </a:pPr>
            <a:r>
              <a:rPr lang="en-US" sz="4495">
                <a:solidFill>
                  <a:srgbClr val="2F2535"/>
                </a:solidFill>
                <a:latin typeface="Poppins Bold Bold"/>
              </a:rPr>
              <a:t> B: 11.6M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6982734" y="5610679"/>
            <a:ext cx="4429489" cy="803729"/>
          </a:xfrm>
          <a:prstGeom prst="rect">
            <a:avLst/>
          </a:prstGeom>
          <a:solidFill>
            <a:srgbClr val="FF3131"/>
          </a:solidFill>
          <a:ln cap="sq">
            <a:noFill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7082359" y="5673485"/>
            <a:ext cx="4230240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9"/>
              </a:lnSpc>
            </a:pPr>
            <a:r>
              <a:rPr lang="en-US" sz="2499" spc="49">
                <a:solidFill>
                  <a:srgbClr val="FFFFFF"/>
                </a:solidFill>
                <a:latin typeface="Poppins Medium Bold"/>
              </a:rPr>
              <a:t>Highest Deaths Contribution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82734" y="6524472"/>
            <a:ext cx="4429489" cy="635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45"/>
              </a:lnSpc>
            </a:pPr>
            <a:r>
              <a:rPr lang="en-US" sz="4495">
                <a:solidFill>
                  <a:srgbClr val="2F2535"/>
                </a:solidFill>
                <a:latin typeface="Poppins Bold Bold"/>
              </a:rPr>
              <a:t> B: 62%</a:t>
            </a:r>
          </a:p>
        </p:txBody>
      </p:sp>
      <p:sp>
        <p:nvSpPr>
          <p:cNvPr name="AutoShape 10" id="10"/>
          <p:cNvSpPr/>
          <p:nvPr/>
        </p:nvSpPr>
        <p:spPr>
          <a:xfrm rot="0">
            <a:off x="11853802" y="3094204"/>
            <a:ext cx="4597405" cy="806638"/>
          </a:xfrm>
          <a:prstGeom prst="rect">
            <a:avLst/>
          </a:prstGeom>
          <a:solidFill>
            <a:srgbClr val="00BF63"/>
          </a:solidFill>
        </p:spPr>
      </p:sp>
      <p:sp>
        <p:nvSpPr>
          <p:cNvPr name="TextBox 11" id="11"/>
          <p:cNvSpPr txBox="true"/>
          <p:nvPr/>
        </p:nvSpPr>
        <p:spPr>
          <a:xfrm rot="0">
            <a:off x="11957204" y="3340672"/>
            <a:ext cx="4390603" cy="34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9"/>
              </a:lnSpc>
            </a:pPr>
            <a:r>
              <a:rPr lang="en-US" sz="2499" spc="49">
                <a:solidFill>
                  <a:srgbClr val="FFFFFF"/>
                </a:solidFill>
                <a:latin typeface="Poppins Medium Bold"/>
              </a:rPr>
              <a:t>Lowest Confirmed Case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853802" y="4038146"/>
            <a:ext cx="4597405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50"/>
              </a:lnSpc>
            </a:pPr>
            <a:r>
              <a:rPr lang="en-US" sz="4500">
                <a:solidFill>
                  <a:srgbClr val="2F2535"/>
                </a:solidFill>
                <a:latin typeface="Poppins Bold Bold"/>
              </a:rPr>
              <a:t> E: 0.1M</a:t>
            </a:r>
          </a:p>
        </p:txBody>
      </p:sp>
      <p:sp>
        <p:nvSpPr>
          <p:cNvPr name="AutoShape 13" id="13"/>
          <p:cNvSpPr/>
          <p:nvPr/>
        </p:nvSpPr>
        <p:spPr>
          <a:xfrm rot="0">
            <a:off x="11853802" y="5610679"/>
            <a:ext cx="4597405" cy="763993"/>
          </a:xfrm>
          <a:prstGeom prst="rect">
            <a:avLst/>
          </a:prstGeom>
          <a:solidFill>
            <a:srgbClr val="00BF63"/>
          </a:solidFill>
        </p:spPr>
      </p:sp>
      <p:sp>
        <p:nvSpPr>
          <p:cNvPr name="TextBox 14" id="14"/>
          <p:cNvSpPr txBox="true"/>
          <p:nvPr/>
        </p:nvSpPr>
        <p:spPr>
          <a:xfrm rot="0">
            <a:off x="11957204" y="5685697"/>
            <a:ext cx="4390603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9"/>
              </a:lnSpc>
            </a:pPr>
            <a:r>
              <a:rPr lang="en-US" sz="2499" spc="49">
                <a:solidFill>
                  <a:srgbClr val="FFFFFF"/>
                </a:solidFill>
                <a:latin typeface="Poppins Medium Bold"/>
              </a:rPr>
              <a:t>Lowest Death Contribution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853802" y="6554621"/>
            <a:ext cx="4597405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50"/>
              </a:lnSpc>
            </a:pPr>
            <a:r>
              <a:rPr lang="en-US" sz="4500">
                <a:solidFill>
                  <a:srgbClr val="2F2535"/>
                </a:solidFill>
                <a:latin typeface="Poppins Bold Bold"/>
              </a:rPr>
              <a:t> E: 0.3%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922824"/>
            <a:ext cx="16404128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6000">
                <a:solidFill>
                  <a:srgbClr val="2F2535"/>
                </a:solidFill>
                <a:latin typeface="Poppins Bold Bold"/>
              </a:rPr>
              <a:t>CASES BY CATEGORIES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010320" y="4003009"/>
            <a:ext cx="4429489" cy="3157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51"/>
              </a:lnSpc>
            </a:pPr>
            <a:r>
              <a:rPr lang="en-US" sz="3301" spc="66">
                <a:solidFill>
                  <a:srgbClr val="000000"/>
                </a:solidFill>
                <a:latin typeface="Poppins Medium Bold"/>
              </a:rPr>
              <a:t>A:   &gt;=0.05 &amp; &lt;=0.1</a:t>
            </a:r>
          </a:p>
          <a:p>
            <a:pPr>
              <a:lnSpc>
                <a:spcPts val="5051"/>
              </a:lnSpc>
            </a:pPr>
            <a:r>
              <a:rPr lang="en-US" sz="3301" spc="66">
                <a:solidFill>
                  <a:srgbClr val="000000"/>
                </a:solidFill>
                <a:latin typeface="Poppins Medium Bold"/>
              </a:rPr>
              <a:t>B:   &gt;01 &amp; &lt;=0.3</a:t>
            </a:r>
          </a:p>
          <a:p>
            <a:pPr>
              <a:lnSpc>
                <a:spcPts val="5051"/>
              </a:lnSpc>
            </a:pPr>
            <a:r>
              <a:rPr lang="en-US" sz="3301" spc="66">
                <a:solidFill>
                  <a:srgbClr val="000000"/>
                </a:solidFill>
                <a:latin typeface="Poppins Medium Bold"/>
              </a:rPr>
              <a:t>C:   &gt;0.3 &amp; &lt;=0.5</a:t>
            </a:r>
          </a:p>
          <a:p>
            <a:pPr>
              <a:lnSpc>
                <a:spcPts val="5051"/>
              </a:lnSpc>
            </a:pPr>
            <a:r>
              <a:rPr lang="en-US" sz="3301" spc="66">
                <a:solidFill>
                  <a:srgbClr val="000000"/>
                </a:solidFill>
                <a:latin typeface="Poppins Medium Bold"/>
              </a:rPr>
              <a:t>D:   &gt;0.5 &amp; &lt;=0.75</a:t>
            </a:r>
          </a:p>
          <a:p>
            <a:pPr>
              <a:lnSpc>
                <a:spcPts val="5051"/>
              </a:lnSpc>
            </a:pPr>
            <a:r>
              <a:rPr lang="en-US" sz="3301" spc="66">
                <a:solidFill>
                  <a:srgbClr val="000000"/>
                </a:solidFill>
                <a:latin typeface="Poppins Medium Bold"/>
              </a:rPr>
              <a:t>E:    &gt;0.75 &amp; &lt;=1.0</a:t>
            </a:r>
          </a:p>
        </p:txBody>
      </p:sp>
      <p:sp>
        <p:nvSpPr>
          <p:cNvPr name="AutoShape 18" id="18"/>
          <p:cNvSpPr/>
          <p:nvPr/>
        </p:nvSpPr>
        <p:spPr>
          <a:xfrm rot="0">
            <a:off x="2010320" y="3094204"/>
            <a:ext cx="4429489" cy="806638"/>
          </a:xfrm>
          <a:prstGeom prst="rect">
            <a:avLst/>
          </a:prstGeom>
          <a:solidFill>
            <a:srgbClr val="407BFF"/>
          </a:solidFill>
        </p:spPr>
      </p:sp>
      <p:sp>
        <p:nvSpPr>
          <p:cNvPr name="TextBox 19" id="19"/>
          <p:cNvSpPr txBox="true"/>
          <p:nvPr/>
        </p:nvSpPr>
        <p:spPr>
          <a:xfrm rot="0">
            <a:off x="2104794" y="3211867"/>
            <a:ext cx="4230240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9"/>
              </a:lnSpc>
            </a:pPr>
            <a:r>
              <a:rPr lang="en-US" sz="2499" spc="49">
                <a:solidFill>
                  <a:srgbClr val="FFFFFF"/>
                </a:solidFill>
                <a:latin typeface="Poppins Medium Bold"/>
              </a:rPr>
              <a:t>Categories Based on Test Ratio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010320" y="8893835"/>
            <a:ext cx="8565934" cy="34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9"/>
              </a:lnSpc>
            </a:pPr>
            <a:r>
              <a:rPr lang="en-US" sz="2499" spc="49">
                <a:solidFill>
                  <a:srgbClr val="000000">
                    <a:alpha val="49804"/>
                  </a:srgbClr>
                </a:solidFill>
                <a:latin typeface="Poppins Medium Bold"/>
              </a:rPr>
              <a:t>Test Ratio = number of tests done / population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DAFt2HnMon8</dc:identifier>
  <dcterms:modified xsi:type="dcterms:W3CDTF">2011-08-01T06:04:30Z</dcterms:modified>
  <cp:revision>1</cp:revision>
  <dc:title>covid19 analysis</dc:title>
</cp:coreProperties>
</file>