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76" r:id="rId8"/>
    <p:sldId id="275" r:id="rId9"/>
    <p:sldId id="262" r:id="rId10"/>
    <p:sldId id="277" r:id="rId11"/>
    <p:sldId id="279" r:id="rId12"/>
    <p:sldId id="280" r:id="rId13"/>
    <p:sldId id="281" r:id="rId14"/>
  </p:sldIdLst>
  <p:sldSz cx="9144000" cy="5143500" type="screen16x9"/>
  <p:notesSz cx="6858000" cy="9144000"/>
  <p:embeddedFontLst>
    <p:embeddedFont>
      <p:font typeface="Average" panose="020B0604020202020204" charset="0"/>
      <p:regular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jo John Moolayil" userId="a85ff9d5effd5865" providerId="LiveId" clId="{78FD0979-9CDE-4000-9EE7-BFA2151188CE}"/>
    <pc:docChg chg="custSel addSld delSld modSld">
      <pc:chgData name="Jojo John Moolayil" userId="a85ff9d5effd5865" providerId="LiveId" clId="{78FD0979-9CDE-4000-9EE7-BFA2151188CE}" dt="2017-09-10T14:30:38.337" v="1998" actId="20577"/>
      <pc:docMkLst>
        <pc:docMk/>
      </pc:docMkLst>
      <pc:sldChg chg="modSp">
        <pc:chgData name="Jojo John Moolayil" userId="a85ff9d5effd5865" providerId="LiveId" clId="{78FD0979-9CDE-4000-9EE7-BFA2151188CE}" dt="2017-09-10T14:22:02.798" v="1528" actId="1035"/>
        <pc:sldMkLst>
          <pc:docMk/>
          <pc:sldMk cId="0" sldId="257"/>
        </pc:sldMkLst>
        <pc:spChg chg="mod">
          <ac:chgData name="Jojo John Moolayil" userId="a85ff9d5effd5865" providerId="LiveId" clId="{78FD0979-9CDE-4000-9EE7-BFA2151188CE}" dt="2017-09-10T14:22:02.798" v="1528" actId="1035"/>
          <ac:spMkLst>
            <pc:docMk/>
            <pc:sldMk cId="0" sldId="257"/>
            <ac:spMk id="222" creationId="{00000000-0000-0000-0000-000000000000}"/>
          </ac:spMkLst>
        </pc:spChg>
      </pc:sldChg>
      <pc:sldChg chg="modSp">
        <pc:chgData name="Jojo John Moolayil" userId="a85ff9d5effd5865" providerId="LiveId" clId="{78FD0979-9CDE-4000-9EE7-BFA2151188CE}" dt="2017-09-10T14:23:46.366" v="1616" actId="14100"/>
        <pc:sldMkLst>
          <pc:docMk/>
          <pc:sldMk cId="0" sldId="259"/>
        </pc:sldMkLst>
        <pc:spChg chg="mod">
          <ac:chgData name="Jojo John Moolayil" userId="a85ff9d5effd5865" providerId="LiveId" clId="{78FD0979-9CDE-4000-9EE7-BFA2151188CE}" dt="2017-09-10T14:23:35.124" v="1615" actId="20577"/>
          <ac:spMkLst>
            <pc:docMk/>
            <pc:sldMk cId="0" sldId="259"/>
            <ac:spMk id="26" creationId="{60C08567-5670-4BF4-98E6-F9FFC415E27C}"/>
          </ac:spMkLst>
        </pc:spChg>
        <pc:spChg chg="mod">
          <ac:chgData name="Jojo John Moolayil" userId="a85ff9d5effd5865" providerId="LiveId" clId="{78FD0979-9CDE-4000-9EE7-BFA2151188CE}" dt="2017-09-10T14:23:46.366" v="1616" actId="14100"/>
          <ac:spMkLst>
            <pc:docMk/>
            <pc:sldMk cId="0" sldId="259"/>
            <ac:spMk id="32" creationId="{9EFDCD6B-C1E7-4CE8-B7C0-1AF51D9C866F}"/>
          </ac:spMkLst>
        </pc:spChg>
      </pc:sldChg>
      <pc:sldChg chg="modSp">
        <pc:chgData name="Jojo John Moolayil" userId="a85ff9d5effd5865" providerId="LiveId" clId="{78FD0979-9CDE-4000-9EE7-BFA2151188CE}" dt="2017-09-10T14:25:09.053" v="1677" actId="20577"/>
        <pc:sldMkLst>
          <pc:docMk/>
          <pc:sldMk cId="0" sldId="261"/>
        </pc:sldMkLst>
        <pc:spChg chg="mod">
          <ac:chgData name="Jojo John Moolayil" userId="a85ff9d5effd5865" providerId="LiveId" clId="{78FD0979-9CDE-4000-9EE7-BFA2151188CE}" dt="2017-09-10T14:25:09.053" v="1677" actId="20577"/>
          <ac:spMkLst>
            <pc:docMk/>
            <pc:sldMk cId="0" sldId="261"/>
            <ac:spMk id="12" creationId="{AF1CDDA4-1461-43EC-849C-221DDE62E1EC}"/>
          </ac:spMkLst>
        </pc:spChg>
      </pc:sldChg>
      <pc:sldChg chg="del">
        <pc:chgData name="Jojo John Moolayil" userId="a85ff9d5effd5865" providerId="LiveId" clId="{78FD0979-9CDE-4000-9EE7-BFA2151188CE}" dt="2017-09-10T14:21:51.523" v="1517" actId="2696"/>
        <pc:sldMkLst>
          <pc:docMk/>
          <pc:sldMk cId="84239993" sldId="273"/>
        </pc:sldMkLst>
      </pc:sldChg>
      <pc:sldChg chg="modSp">
        <pc:chgData name="Jojo John Moolayil" userId="a85ff9d5effd5865" providerId="LiveId" clId="{78FD0979-9CDE-4000-9EE7-BFA2151188CE}" dt="2017-09-10T14:26:34.692" v="1710" actId="20577"/>
        <pc:sldMkLst>
          <pc:docMk/>
          <pc:sldMk cId="635843005" sldId="275"/>
        </pc:sldMkLst>
        <pc:spChg chg="mod">
          <ac:chgData name="Jojo John Moolayil" userId="a85ff9d5effd5865" providerId="LiveId" clId="{78FD0979-9CDE-4000-9EE7-BFA2151188CE}" dt="2017-09-10T14:26:01.317" v="1692" actId="20577"/>
          <ac:spMkLst>
            <pc:docMk/>
            <pc:sldMk cId="635843005" sldId="275"/>
            <ac:spMk id="2" creationId="{05ADF6EE-6858-48DB-A3E2-83EDAAD9BA37}"/>
          </ac:spMkLst>
        </pc:spChg>
        <pc:spChg chg="mod">
          <ac:chgData name="Jojo John Moolayil" userId="a85ff9d5effd5865" providerId="LiveId" clId="{78FD0979-9CDE-4000-9EE7-BFA2151188CE}" dt="2017-09-10T14:26:34.692" v="1710" actId="20577"/>
          <ac:spMkLst>
            <pc:docMk/>
            <pc:sldMk cId="635843005" sldId="275"/>
            <ac:spMk id="29" creationId="{5F2514CD-D7A0-4091-A3E0-567BC0F56A66}"/>
          </ac:spMkLst>
        </pc:spChg>
      </pc:sldChg>
      <pc:sldChg chg="modSp">
        <pc:chgData name="Jojo John Moolayil" userId="a85ff9d5effd5865" providerId="LiveId" clId="{78FD0979-9CDE-4000-9EE7-BFA2151188CE}" dt="2017-09-10T14:25:35.537" v="1691" actId="20577"/>
        <pc:sldMkLst>
          <pc:docMk/>
          <pc:sldMk cId="2733551777" sldId="276"/>
        </pc:sldMkLst>
        <pc:spChg chg="mod">
          <ac:chgData name="Jojo John Moolayil" userId="a85ff9d5effd5865" providerId="LiveId" clId="{78FD0979-9CDE-4000-9EE7-BFA2151188CE}" dt="2017-09-10T14:25:35.537" v="1691" actId="20577"/>
          <ac:spMkLst>
            <pc:docMk/>
            <pc:sldMk cId="2733551777" sldId="276"/>
            <ac:spMk id="12" creationId="{AF1CDDA4-1461-43EC-849C-221DDE62E1EC}"/>
          </ac:spMkLst>
        </pc:spChg>
      </pc:sldChg>
      <pc:sldChg chg="addSp delSp modSp add">
        <pc:chgData name="Jojo John Moolayil" userId="a85ff9d5effd5865" providerId="LiveId" clId="{78FD0979-9CDE-4000-9EE7-BFA2151188CE}" dt="2017-09-10T14:27:37.633" v="1735" actId="20577"/>
        <pc:sldMkLst>
          <pc:docMk/>
          <pc:sldMk cId="3003233810" sldId="277"/>
        </pc:sldMkLst>
        <pc:spChg chg="mod">
          <ac:chgData name="Jojo John Moolayil" userId="a85ff9d5effd5865" providerId="LiveId" clId="{78FD0979-9CDE-4000-9EE7-BFA2151188CE}" dt="2017-09-10T14:27:37.633" v="1735" actId="20577"/>
          <ac:spMkLst>
            <pc:docMk/>
            <pc:sldMk cId="3003233810" sldId="277"/>
            <ac:spMk id="8" creationId="{6803F5E8-D0E5-41B9-A1BA-8E1F508793D5}"/>
          </ac:spMkLst>
        </pc:spChg>
        <pc:spChg chg="mod">
          <ac:chgData name="Jojo John Moolayil" userId="a85ff9d5effd5865" providerId="LiveId" clId="{78FD0979-9CDE-4000-9EE7-BFA2151188CE}" dt="2017-09-10T14:10:50.738" v="611" actId="20577"/>
          <ac:spMkLst>
            <pc:docMk/>
            <pc:sldMk cId="3003233810" sldId="277"/>
            <ac:spMk id="10" creationId="{72B2FFB8-1D23-4BE3-A1F8-7B0AEDFBBB44}"/>
          </ac:spMkLst>
        </pc:spChg>
        <pc:spChg chg="mod">
          <ac:chgData name="Jojo John Moolayil" userId="a85ff9d5effd5865" providerId="LiveId" clId="{78FD0979-9CDE-4000-9EE7-BFA2151188CE}" dt="2017-09-10T14:02:39.526" v="26" actId="20577"/>
          <ac:spMkLst>
            <pc:docMk/>
            <pc:sldMk cId="3003233810" sldId="277"/>
            <ac:spMk id="262" creationId="{00000000-0000-0000-0000-000000000000}"/>
          </ac:spMkLst>
        </pc:sp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2" creationId="{63992698-9BBF-4FC2-A042-DF2C812DE4C2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3" creationId="{920237EA-C782-4F7B-9DDF-E3CB77E36C10}"/>
          </ac:picMkLst>
        </pc:picChg>
        <pc:picChg chg="add mod">
          <ac:chgData name="Jojo John Moolayil" userId="a85ff9d5effd5865" providerId="LiveId" clId="{78FD0979-9CDE-4000-9EE7-BFA2151188CE}" dt="2017-09-10T14:10:44.966" v="603" actId="1036"/>
          <ac:picMkLst>
            <pc:docMk/>
            <pc:sldMk cId="3003233810" sldId="277"/>
            <ac:picMk id="4" creationId="{129CF96D-943F-4361-BB55-512A7B7AF1CD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5" creationId="{8FAD1531-F7FC-44A6-B9B3-A0DA79F3E5F0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6" creationId="{5351798C-B1DF-4E78-95D4-BF37808F2DC4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7" creationId="{20098DD7-571A-4CA5-B347-9BA8EA5DA879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9" creationId="{1B1F0F31-2923-4429-818B-71AB2F213452}"/>
          </ac:picMkLst>
        </pc:picChg>
      </pc:sldChg>
      <pc:sldChg chg="add del">
        <pc:chgData name="Jojo John Moolayil" userId="a85ff9d5effd5865" providerId="LiveId" clId="{78FD0979-9CDE-4000-9EE7-BFA2151188CE}" dt="2017-09-10T14:16:46.517" v="1516" actId="2696"/>
        <pc:sldMkLst>
          <pc:docMk/>
          <pc:sldMk cId="577433045" sldId="278"/>
        </pc:sldMkLst>
      </pc:sldChg>
      <pc:sldChg chg="addSp delSp modSp add">
        <pc:chgData name="Jojo John Moolayil" userId="a85ff9d5effd5865" providerId="LiveId" clId="{78FD0979-9CDE-4000-9EE7-BFA2151188CE}" dt="2017-09-10T14:28:40.590" v="1782" actId="1036"/>
        <pc:sldMkLst>
          <pc:docMk/>
          <pc:sldMk cId="3004723163" sldId="279"/>
        </pc:sldMkLst>
        <pc:spChg chg="mod">
          <ac:chgData name="Jojo John Moolayil" userId="a85ff9d5effd5865" providerId="LiveId" clId="{78FD0979-9CDE-4000-9EE7-BFA2151188CE}" dt="2017-09-10T14:28:40.590" v="1782" actId="1036"/>
          <ac:spMkLst>
            <pc:docMk/>
            <pc:sldMk cId="3004723163" sldId="279"/>
            <ac:spMk id="8" creationId="{6803F5E8-D0E5-41B9-A1BA-8E1F508793D5}"/>
          </ac:spMkLst>
        </pc:spChg>
        <pc:spChg chg="mod">
          <ac:chgData name="Jojo John Moolayil" userId="a85ff9d5effd5865" providerId="LiveId" clId="{78FD0979-9CDE-4000-9EE7-BFA2151188CE}" dt="2017-09-10T14:16:26.290" v="1515" actId="20577"/>
          <ac:spMkLst>
            <pc:docMk/>
            <pc:sldMk cId="3004723163" sldId="279"/>
            <ac:spMk id="10" creationId="{72B2FFB8-1D23-4BE3-A1F8-7B0AEDFBBB44}"/>
          </ac:spMkLst>
        </pc:spChg>
        <pc:spChg chg="mod">
          <ac:chgData name="Jojo John Moolayil" userId="a85ff9d5effd5865" providerId="LiveId" clId="{78FD0979-9CDE-4000-9EE7-BFA2151188CE}" dt="2017-09-10T14:11:08.353" v="622" actId="20577"/>
          <ac:spMkLst>
            <pc:docMk/>
            <pc:sldMk cId="3004723163" sldId="279"/>
            <ac:spMk id="262" creationId="{00000000-0000-0000-0000-000000000000}"/>
          </ac:spMkLst>
        </pc:spChg>
        <pc:picChg chg="del">
          <ac:chgData name="Jojo John Moolayil" userId="a85ff9d5effd5865" providerId="LiveId" clId="{78FD0979-9CDE-4000-9EE7-BFA2151188CE}" dt="2017-09-10T14:14:33.410" v="1138" actId="478"/>
          <ac:picMkLst>
            <pc:docMk/>
            <pc:sldMk cId="3004723163" sldId="279"/>
            <ac:picMk id="4" creationId="{129CF96D-943F-4361-BB55-512A7B7AF1CD}"/>
          </ac:picMkLst>
        </pc:picChg>
        <pc:picChg chg="add mod">
          <ac:chgData name="Jojo John Moolayil" userId="a85ff9d5effd5865" providerId="LiveId" clId="{78FD0979-9CDE-4000-9EE7-BFA2151188CE}" dt="2017-09-10T14:14:36.655" v="1140" actId="1076"/>
          <ac:picMkLst>
            <pc:docMk/>
            <pc:sldMk cId="3004723163" sldId="279"/>
            <ac:picMk id="9" creationId="{07F71F56-AAF8-4D8D-85FB-A8B196B38466}"/>
          </ac:picMkLst>
        </pc:picChg>
      </pc:sldChg>
      <pc:sldChg chg="modSp add">
        <pc:chgData name="Jojo John Moolayil" userId="a85ff9d5effd5865" providerId="LiveId" clId="{78FD0979-9CDE-4000-9EE7-BFA2151188CE}" dt="2017-09-10T14:30:38.337" v="1998" actId="20577"/>
        <pc:sldMkLst>
          <pc:docMk/>
          <pc:sldMk cId="2910937018" sldId="280"/>
        </pc:sldMkLst>
        <pc:spChg chg="mod">
          <ac:chgData name="Jojo John Moolayil" userId="a85ff9d5effd5865" providerId="LiveId" clId="{78FD0979-9CDE-4000-9EE7-BFA2151188CE}" dt="2017-09-10T14:30:38.337" v="1998" actId="20577"/>
          <ac:spMkLst>
            <pc:docMk/>
            <pc:sldMk cId="2910937018" sldId="280"/>
            <ac:spMk id="222" creationId="{00000000-0000-0000-0000-000000000000}"/>
          </ac:spMkLst>
        </pc:spChg>
      </pc:sldChg>
      <pc:sldMasterChg chg="delSldLayout">
        <pc:chgData name="Jojo John Moolayil" userId="a85ff9d5effd5865" providerId="LiveId" clId="{78FD0979-9CDE-4000-9EE7-BFA2151188CE}" dt="2017-09-10T14:21:51.523" v="1518" actId="2696"/>
        <pc:sldMasterMkLst>
          <pc:docMk/>
          <pc:sldMasterMk cId="0" sldId="2147483671"/>
        </pc:sldMasterMkLst>
        <pc:sldLayoutChg chg="del">
          <pc:chgData name="Jojo John Moolayil" userId="a85ff9d5effd5865" providerId="LiveId" clId="{78FD0979-9CDE-4000-9EE7-BFA2151188CE}" dt="2017-09-10T14:21:51.523" v="1518" actId="2696"/>
          <pc:sldLayoutMkLst>
            <pc:docMk/>
            <pc:sldMasterMk cId="0" sldId="2147483671"/>
            <pc:sldLayoutMk cId="0" sldId="214748366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4E68D-CA51-40AA-BCA5-B654E06E101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344ED0-75C2-46F8-B1B7-07317B34E92A}">
      <dgm:prSet/>
      <dgm:spPr/>
      <dgm:t>
        <a:bodyPr/>
        <a:lstStyle/>
        <a:p>
          <a:r>
            <a:rPr lang="en-IN" dirty="0"/>
            <a:t>Introduction to Data</a:t>
          </a:r>
          <a:r>
            <a:rPr lang="en-IN" baseline="0" dirty="0"/>
            <a:t> Science</a:t>
          </a:r>
          <a:endParaRPr lang="en-IN" dirty="0"/>
        </a:p>
      </dgm:t>
    </dgm:pt>
    <dgm:pt modelId="{169771D5-85BF-4689-A9D7-893F16B6712A}" type="parTrans" cxnId="{9A6661DD-09BD-44EE-A0E4-9942D748AB28}">
      <dgm:prSet/>
      <dgm:spPr/>
      <dgm:t>
        <a:bodyPr/>
        <a:lstStyle/>
        <a:p>
          <a:endParaRPr lang="en-IN"/>
        </a:p>
      </dgm:t>
    </dgm:pt>
    <dgm:pt modelId="{08500EE1-D3C7-4771-932E-F70102DE0A35}" type="sibTrans" cxnId="{9A6661DD-09BD-44EE-A0E4-9942D748AB28}">
      <dgm:prSet/>
      <dgm:spPr/>
      <dgm:t>
        <a:bodyPr/>
        <a:lstStyle/>
        <a:p>
          <a:endParaRPr lang="en-IN"/>
        </a:p>
      </dgm:t>
    </dgm:pt>
    <dgm:pt modelId="{25B397DD-C9FB-480E-A51B-27E17E98B8DE}" type="pres">
      <dgm:prSet presAssocID="{E8E4E68D-CA51-40AA-BCA5-B654E06E101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83E0748-8EE1-4A58-BA91-5E91AAADE2AA}" type="pres">
      <dgm:prSet presAssocID="{4E344ED0-75C2-46F8-B1B7-07317B34E92A}" presName="circle1" presStyleLbl="node1" presStyleIdx="0" presStyleCnt="1"/>
      <dgm:spPr/>
    </dgm:pt>
    <dgm:pt modelId="{55635CB7-7839-4604-86DF-84A23346B6EC}" type="pres">
      <dgm:prSet presAssocID="{4E344ED0-75C2-46F8-B1B7-07317B34E92A}" presName="space" presStyleCnt="0"/>
      <dgm:spPr/>
    </dgm:pt>
    <dgm:pt modelId="{CDA5F596-9030-4E8B-B6DE-A47A81F8A75E}" type="pres">
      <dgm:prSet presAssocID="{4E344ED0-75C2-46F8-B1B7-07317B34E92A}" presName="rect1" presStyleLbl="alignAcc1" presStyleIdx="0" presStyleCnt="1" custLinFactNeighborX="497" custLinFactNeighborY="-25298"/>
      <dgm:spPr/>
    </dgm:pt>
    <dgm:pt modelId="{202312D6-F914-48A7-A565-E2EE517C589F}" type="pres">
      <dgm:prSet presAssocID="{4E344ED0-75C2-46F8-B1B7-07317B34E92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9B421A5E-87EF-43EB-BC78-9C484BD62EFE}" type="presOf" srcId="{4E344ED0-75C2-46F8-B1B7-07317B34E92A}" destId="{202312D6-F914-48A7-A565-E2EE517C589F}" srcOrd="1" destOrd="0" presId="urn:microsoft.com/office/officeart/2005/8/layout/target3"/>
    <dgm:cxn modelId="{8EA40ED8-C61D-4150-A505-527A999DDACD}" type="presOf" srcId="{E8E4E68D-CA51-40AA-BCA5-B654E06E101B}" destId="{25B397DD-C9FB-480E-A51B-27E17E98B8DE}" srcOrd="0" destOrd="0" presId="urn:microsoft.com/office/officeart/2005/8/layout/target3"/>
    <dgm:cxn modelId="{9A6661DD-09BD-44EE-A0E4-9942D748AB28}" srcId="{E8E4E68D-CA51-40AA-BCA5-B654E06E101B}" destId="{4E344ED0-75C2-46F8-B1B7-07317B34E92A}" srcOrd="0" destOrd="0" parTransId="{169771D5-85BF-4689-A9D7-893F16B6712A}" sibTransId="{08500EE1-D3C7-4771-932E-F70102DE0A35}"/>
    <dgm:cxn modelId="{ED76CAF5-B9E6-478B-A10C-9FD51387463A}" type="presOf" srcId="{4E344ED0-75C2-46F8-B1B7-07317B34E92A}" destId="{CDA5F596-9030-4E8B-B6DE-A47A81F8A75E}" srcOrd="0" destOrd="0" presId="urn:microsoft.com/office/officeart/2005/8/layout/target3"/>
    <dgm:cxn modelId="{132825B8-706E-461C-A446-8F24891E8BB4}" type="presParOf" srcId="{25B397DD-C9FB-480E-A51B-27E17E98B8DE}" destId="{383E0748-8EE1-4A58-BA91-5E91AAADE2AA}" srcOrd="0" destOrd="0" presId="urn:microsoft.com/office/officeart/2005/8/layout/target3"/>
    <dgm:cxn modelId="{E8416B36-26B0-430F-929D-A82C711C7982}" type="presParOf" srcId="{25B397DD-C9FB-480E-A51B-27E17E98B8DE}" destId="{55635CB7-7839-4604-86DF-84A23346B6EC}" srcOrd="1" destOrd="0" presId="urn:microsoft.com/office/officeart/2005/8/layout/target3"/>
    <dgm:cxn modelId="{16E52045-7FC2-4677-A83D-8825555B6CF5}" type="presParOf" srcId="{25B397DD-C9FB-480E-A51B-27E17E98B8DE}" destId="{CDA5F596-9030-4E8B-B6DE-A47A81F8A75E}" srcOrd="2" destOrd="0" presId="urn:microsoft.com/office/officeart/2005/8/layout/target3"/>
    <dgm:cxn modelId="{60BEBE16-D6A3-4E56-8B7A-8341A7CFE8CF}" type="presParOf" srcId="{25B397DD-C9FB-480E-A51B-27E17E98B8DE}" destId="{202312D6-F914-48A7-A565-E2EE517C589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E0748-8EE1-4A58-BA91-5E91AAADE2AA}">
      <dsp:nvSpPr>
        <dsp:cNvPr id="0" name=""/>
        <dsp:cNvSpPr/>
      </dsp:nvSpPr>
      <dsp:spPr>
        <a:xfrm>
          <a:off x="0" y="0"/>
          <a:ext cx="1052700" cy="10527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5F596-9030-4E8B-B6DE-A47A81F8A75E}">
      <dsp:nvSpPr>
        <dsp:cNvPr id="0" name=""/>
        <dsp:cNvSpPr/>
      </dsp:nvSpPr>
      <dsp:spPr>
        <a:xfrm>
          <a:off x="526350" y="0"/>
          <a:ext cx="7525950" cy="105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Introduction to Data</a:t>
          </a:r>
          <a:r>
            <a:rPr lang="en-IN" sz="4500" kern="1200" baseline="0" dirty="0"/>
            <a:t> Science</a:t>
          </a:r>
          <a:endParaRPr lang="en-IN" sz="4500" kern="1200" dirty="0"/>
        </a:p>
      </dsp:txBody>
      <dsp:txXfrm>
        <a:off x="526350" y="0"/>
        <a:ext cx="7525950" cy="10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755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502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dirty="0"/>
              <a:t>Prelude – an action or event serving as an introduction to something more important 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dirty="0"/>
              <a:t>Demystifying </a:t>
            </a:r>
            <a:r>
              <a:rPr lang="en-IN" dirty="0">
                <a:sym typeface="Wingdings" panose="05000000000000000000" pitchFamily="2" charset="2"/>
              </a:rPr>
              <a:t> making a difficult subject easy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50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65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90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8" name="Shape 58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7" name="Shape 67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3" name="Shape 73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7" name="Shape 77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82" name="Shape 82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Montserrat"/>
              <a:defRPr sz="4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None/>
              <a:defRPr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  <p:sp>
        <p:nvSpPr>
          <p:cNvPr id="94" name="Shape 94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</a:t>
            </a:r>
            <a:r>
              <a:rPr lang="en" sz="800">
                <a:solidFill>
                  <a:schemeClr val="lt1"/>
                </a:solidFill>
              </a:rPr>
              <a:t>All Rights Reserved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8" name="Shape 98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3" name="Shape 103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6" name="Shape 106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31000">
              <a:schemeClr val="accent4">
                <a:lumMod val="75000"/>
              </a:schemeClr>
            </a:gs>
            <a:gs pos="80000">
              <a:schemeClr val="accent1">
                <a:lumMod val="45000"/>
                <a:lumOff val="55000"/>
              </a:schemeClr>
            </a:gs>
            <a:gs pos="18000">
              <a:schemeClr val="accent1">
                <a:lumMod val="45000"/>
                <a:lumOff val="5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gradFill flip="none" rotWithShape="1">
          <a:gsLst>
            <a:gs pos="31000">
              <a:schemeClr val="accent4">
                <a:lumMod val="75000"/>
              </a:schemeClr>
            </a:gs>
            <a:gs pos="80000">
              <a:schemeClr val="accent1">
                <a:lumMod val="45000"/>
                <a:lumOff val="55000"/>
              </a:schemeClr>
            </a:gs>
            <a:gs pos="18000">
              <a:schemeClr val="accent1">
                <a:lumMod val="45000"/>
                <a:lumOff val="5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●"/>
              <a:defRPr sz="19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chin@grras.com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7" name="Shape 117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" name="Shape 123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4" name="Shape 124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5" name="Shape 125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6" name="Shape 126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7" name="Shape 127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8" name="Shape 128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9" name="Shape 129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0" name="Shape 130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1" name="Shape 131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5400000">
            <a:off x="3246150" y="4159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5" name="Shape 135"/>
          <p:cNvCxnSpPr/>
          <p:nvPr/>
        </p:nvCxnSpPr>
        <p:spPr>
          <a:xfrm rot="5400000">
            <a:off x="3398550" y="431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6" name="Shape 136"/>
          <p:cNvCxnSpPr/>
          <p:nvPr/>
        </p:nvCxnSpPr>
        <p:spPr>
          <a:xfrm rot="5400000">
            <a:off x="3550950" y="446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D688EA3-8B2A-4F43-A5A9-C3D3E3019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068868"/>
              </p:ext>
            </p:extLst>
          </p:nvPr>
        </p:nvGraphicFramePr>
        <p:xfrm>
          <a:off x="869850" y="1243550"/>
          <a:ext cx="8052300" cy="105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9" name="Shape 139"/>
          <p:cNvCxnSpPr/>
          <p:nvPr/>
        </p:nvCxnSpPr>
        <p:spPr>
          <a:xfrm>
            <a:off x="-762575" y="118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3" name="Shape 143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5" name="Shape 145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7" name="Shape 147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8" name="Shape 148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0" name="Shape 150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2" name="Shape 152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3" name="Shape 153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9" name="Shape 159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0" name="Shape 160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1" name="Shape 161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2895025" y="484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3047425" y="499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" name="Shape 165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6" name="Shape 166"/>
          <p:cNvSpPr/>
          <p:nvPr/>
        </p:nvSpPr>
        <p:spPr>
          <a:xfrm>
            <a:off x="0" y="4881487"/>
            <a:ext cx="9144000" cy="261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3A1A8-5A9D-440F-92A4-465D5DB9C2B6}"/>
              </a:ext>
            </a:extLst>
          </p:cNvPr>
          <p:cNvSpPr txBox="1"/>
          <p:nvPr/>
        </p:nvSpPr>
        <p:spPr>
          <a:xfrm>
            <a:off x="4957755" y="3219504"/>
            <a:ext cx="5179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By:     Sachin Yadav</a:t>
            </a:r>
          </a:p>
          <a:p>
            <a:r>
              <a:rPr lang="en-IN" sz="2400" dirty="0">
                <a:solidFill>
                  <a:schemeClr val="accent6"/>
                </a:solidFill>
              </a:rPr>
              <a:t>Email: </a:t>
            </a:r>
            <a:r>
              <a:rPr lang="en-IN" sz="2400" dirty="0">
                <a:solidFill>
                  <a:schemeClr val="accent6"/>
                </a:solidFill>
                <a:hlinkClick r:id="rId8"/>
              </a:rPr>
              <a:t>sachin@grras.com</a:t>
            </a:r>
            <a:endParaRPr lang="en-IN" sz="2400" dirty="0">
              <a:solidFill>
                <a:schemeClr val="accent6"/>
              </a:solidFill>
            </a:endParaRPr>
          </a:p>
          <a:p>
            <a:r>
              <a:rPr lang="en-IN" sz="2400" dirty="0">
                <a:solidFill>
                  <a:schemeClr val="accent6"/>
                </a:solidFill>
              </a:rPr>
              <a:t>Mobile: 9782131159</a:t>
            </a:r>
          </a:p>
          <a:p>
            <a:r>
              <a:rPr lang="en-IN" sz="2400" dirty="0">
                <a:solidFill>
                  <a:schemeClr val="accent6"/>
                </a:solidFill>
              </a:rPr>
              <a:t>Git :</a:t>
            </a:r>
            <a:r>
              <a:rPr lang="en-IN" sz="1000" dirty="0">
                <a:solidFill>
                  <a:schemeClr val="accent6"/>
                </a:solidFill>
              </a:rPr>
              <a:t> </a:t>
            </a:r>
            <a:r>
              <a:rPr lang="en-IN" sz="1600" dirty="0">
                <a:solidFill>
                  <a:schemeClr val="accent6"/>
                </a:solidFill>
              </a:rPr>
              <a:t>https://github.com/sachinyadav3496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41700" y="283600"/>
            <a:ext cx="4045200" cy="1600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3200" dirty="0"/>
          </a:p>
          <a:p>
            <a:pPr lvl="0" algn="l" rtl="0">
              <a:spcBef>
                <a:spcPts val="0"/>
              </a:spcBef>
              <a:buNone/>
            </a:pPr>
            <a:endParaRPr sz="3200" dirty="0"/>
          </a:p>
          <a:p>
            <a:pPr lvl="0" algn="l" rtl="0">
              <a:spcBef>
                <a:spcPts val="0"/>
              </a:spcBef>
              <a:buNone/>
            </a:pPr>
            <a:r>
              <a:rPr lang="en-US" sz="3200" dirty="0"/>
              <a:t>A closer look at Python</a:t>
            </a:r>
            <a:endParaRPr lang="en" sz="32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266" name="Shape 26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7" name="Shape 26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03F5E8-D0E5-41B9-A1BA-8E1F508793D5}"/>
              </a:ext>
            </a:extLst>
          </p:cNvPr>
          <p:cNvSpPr txBox="1"/>
          <p:nvPr/>
        </p:nvSpPr>
        <p:spPr>
          <a:xfrm>
            <a:off x="501628" y="1410710"/>
            <a:ext cx="32091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1"/>
                </a:solidFill>
              </a:rPr>
              <a:t>A highly popular open-source and general purpose programming language created by Guido  van Rossum in 1991</a:t>
            </a:r>
          </a:p>
          <a:p>
            <a:endParaRPr lang="en-IN" sz="900" dirty="0">
              <a:solidFill>
                <a:schemeClr val="tx1"/>
              </a:solidFill>
            </a:endParaRPr>
          </a:p>
          <a:p>
            <a:r>
              <a:rPr lang="en-IN" sz="900" dirty="0">
                <a:solidFill>
                  <a:schemeClr val="tx1"/>
                </a:solidFill>
              </a:rPr>
              <a:t>Python incorporated several data science related tools in late 2005.</a:t>
            </a:r>
          </a:p>
          <a:p>
            <a:endParaRPr lang="en-IN" sz="900" dirty="0">
              <a:solidFill>
                <a:schemeClr val="tx1"/>
              </a:solidFill>
            </a:endParaRPr>
          </a:p>
          <a:p>
            <a:r>
              <a:rPr lang="en-IN" sz="900" dirty="0">
                <a:solidFill>
                  <a:schemeClr val="tx1"/>
                </a:solidFill>
              </a:rPr>
              <a:t>It attracted a lot of traction with the launch of Pandas (similar to R’s Data frame concept)</a:t>
            </a:r>
          </a:p>
          <a:p>
            <a:endParaRPr lang="en-IN" sz="900" dirty="0">
              <a:solidFill>
                <a:schemeClr val="tx1"/>
              </a:solidFill>
            </a:endParaRPr>
          </a:p>
          <a:p>
            <a:r>
              <a:rPr lang="en-IN" sz="900" dirty="0">
                <a:solidFill>
                  <a:schemeClr val="tx1"/>
                </a:solidFill>
              </a:rPr>
              <a:t>Python was more preferred to software engineers due to the shallow learning curve and production support tools</a:t>
            </a:r>
          </a:p>
          <a:p>
            <a:endParaRPr lang="en-IN" sz="900" dirty="0">
              <a:solidFill>
                <a:schemeClr val="tx1"/>
              </a:solidFill>
            </a:endParaRPr>
          </a:p>
          <a:p>
            <a:r>
              <a:rPr lang="en-IN" sz="900" dirty="0">
                <a:solidFill>
                  <a:schemeClr val="tx1"/>
                </a:solidFill>
              </a:rPr>
              <a:t>At present, Python is leading the race with R specifically for Deep Learning packages and frameworks.</a:t>
            </a:r>
          </a:p>
          <a:p>
            <a:endParaRPr lang="en-IN" sz="900" dirty="0">
              <a:solidFill>
                <a:schemeClr val="tx1"/>
              </a:solidFill>
            </a:endParaRPr>
          </a:p>
          <a:p>
            <a:r>
              <a:rPr lang="en-IN" sz="900" dirty="0">
                <a:solidFill>
                  <a:schemeClr val="tx1"/>
                </a:solidFill>
              </a:rPr>
              <a:t>It will most probably overtake R as the preferred language for a data scientist in the near future</a:t>
            </a:r>
          </a:p>
          <a:p>
            <a:endParaRPr lang="en-IN" sz="900" dirty="0">
              <a:solidFill>
                <a:schemeClr val="tx1"/>
              </a:solidFill>
            </a:endParaRPr>
          </a:p>
          <a:p>
            <a:endParaRPr lang="en-IN" sz="900" dirty="0">
              <a:solidFill>
                <a:schemeClr val="tx1"/>
              </a:solidFill>
            </a:endParaRPr>
          </a:p>
          <a:p>
            <a:endParaRPr lang="en-IN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B2FFB8-1D23-4BE3-A1F8-7B0AEDFBBB44}"/>
              </a:ext>
            </a:extLst>
          </p:cNvPr>
          <p:cNvSpPr txBox="1"/>
          <p:nvPr/>
        </p:nvSpPr>
        <p:spPr>
          <a:xfrm>
            <a:off x="4899660" y="614024"/>
            <a:ext cx="385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got a lot of traction with the launch of Pandas,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71F56-AAF8-4D8D-85FB-A8B196B3846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0896" y="1947862"/>
            <a:ext cx="4373245" cy="21774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472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7" name="Shape 26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21F292-73E3-4512-A35F-DCFF8FBEC98A}"/>
              </a:ext>
            </a:extLst>
          </p:cNvPr>
          <p:cNvSpPr txBox="1"/>
          <p:nvPr/>
        </p:nvSpPr>
        <p:spPr>
          <a:xfrm>
            <a:off x="2930013" y="2094271"/>
            <a:ext cx="4285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68467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7" name="Shape 26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21F292-73E3-4512-A35F-DCFF8FBEC98A}"/>
              </a:ext>
            </a:extLst>
          </p:cNvPr>
          <p:cNvSpPr txBox="1"/>
          <p:nvPr/>
        </p:nvSpPr>
        <p:spPr>
          <a:xfrm>
            <a:off x="2930013" y="2094271"/>
            <a:ext cx="2970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899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Content: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Prelude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The problem landscape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Defining Data Science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Demystifying Data Science, Decision Science, AI, ML and DL	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Overview of Data Scientist's Toolbox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571500" lvl="0" indent="-457200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29" name="Shape 229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0" name="Shape 230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3200" dirty="0"/>
              <a:t>Prelude</a:t>
            </a:r>
            <a:endParaRPr lang="en" sz="3200" dirty="0"/>
          </a:p>
        </p:txBody>
      </p:sp>
      <p:cxnSp>
        <p:nvCxnSpPr>
          <p:cNvPr id="237" name="Shape 237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2A9F02-0D05-4823-A223-4EF024C7D423}"/>
              </a:ext>
            </a:extLst>
          </p:cNvPr>
          <p:cNvSpPr txBox="1"/>
          <p:nvPr/>
        </p:nvSpPr>
        <p:spPr>
          <a:xfrm>
            <a:off x="246623" y="1368750"/>
            <a:ext cx="4624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It all starts with Decision Making and Business Strategy!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B5ACA8-BF9E-4CE4-9FDE-BB4250E80446}"/>
              </a:ext>
            </a:extLst>
          </p:cNvPr>
          <p:cNvGrpSpPr/>
          <p:nvPr/>
        </p:nvGrpSpPr>
        <p:grpSpPr>
          <a:xfrm>
            <a:off x="290624" y="2000971"/>
            <a:ext cx="6407889" cy="2379637"/>
            <a:chOff x="659217" y="1518968"/>
            <a:chExt cx="6407889" cy="237963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08C968-DF7E-403D-BEF3-FB0E59641190}"/>
                </a:ext>
              </a:extLst>
            </p:cNvPr>
            <p:cNvCxnSpPr/>
            <p:nvPr/>
          </p:nvCxnSpPr>
          <p:spPr>
            <a:xfrm>
              <a:off x="1013637" y="3203944"/>
              <a:ext cx="5791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910C71A-8277-4DBB-AA16-90D6EFFE540E}"/>
                </a:ext>
              </a:extLst>
            </p:cNvPr>
            <p:cNvCxnSpPr/>
            <p:nvPr/>
          </p:nvCxnSpPr>
          <p:spPr>
            <a:xfrm flipV="1">
              <a:off x="1013638" y="2154866"/>
              <a:ext cx="0" cy="1049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733BE66-8429-4022-9DA4-EEBA857A83F8}"/>
                </a:ext>
              </a:extLst>
            </p:cNvPr>
            <p:cNvCxnSpPr/>
            <p:nvPr/>
          </p:nvCxnSpPr>
          <p:spPr>
            <a:xfrm>
              <a:off x="2643963" y="3140149"/>
              <a:ext cx="0" cy="134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24824E-E989-441D-9775-E7A33451B9A6}"/>
                </a:ext>
              </a:extLst>
            </p:cNvPr>
            <p:cNvSpPr txBox="1"/>
            <p:nvPr/>
          </p:nvSpPr>
          <p:spPr>
            <a:xfrm>
              <a:off x="1236921" y="3225208"/>
              <a:ext cx="13308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</a:rPr>
                <a:t>Before Digitization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942F1D-7FD6-4C24-ABF7-EEE2FA9CB880}"/>
                </a:ext>
              </a:extLst>
            </p:cNvPr>
            <p:cNvSpPr txBox="1"/>
            <p:nvPr/>
          </p:nvSpPr>
          <p:spPr>
            <a:xfrm>
              <a:off x="3028244" y="3229055"/>
              <a:ext cx="1438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</a:rPr>
                <a:t>Post Digital Adoption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85DCF6-0BE7-4FFE-B56B-E61C1317F85A}"/>
                </a:ext>
              </a:extLst>
            </p:cNvPr>
            <p:cNvSpPr txBox="1"/>
            <p:nvPr/>
          </p:nvSpPr>
          <p:spPr>
            <a:xfrm>
              <a:off x="4926966" y="3229055"/>
              <a:ext cx="15568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</a:rPr>
                <a:t>Post Internet explosion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864F59-F344-4D23-9ABE-51B52C5DA5AA}"/>
                </a:ext>
              </a:extLst>
            </p:cNvPr>
            <p:cNvSpPr txBox="1"/>
            <p:nvPr/>
          </p:nvSpPr>
          <p:spPr>
            <a:xfrm rot="16200000">
              <a:off x="7031" y="2370253"/>
              <a:ext cx="15937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Data driven decisions maturity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46E689-677F-49B4-A9D6-381B94D83383}"/>
                </a:ext>
              </a:extLst>
            </p:cNvPr>
            <p:cNvCxnSpPr/>
            <p:nvPr/>
          </p:nvCxnSpPr>
          <p:spPr>
            <a:xfrm>
              <a:off x="4610987" y="3136609"/>
              <a:ext cx="0" cy="134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9DC8D9-0833-4EB5-972A-33B71F012800}"/>
                </a:ext>
              </a:extLst>
            </p:cNvPr>
            <p:cNvSpPr/>
            <p:nvPr/>
          </p:nvSpPr>
          <p:spPr>
            <a:xfrm>
              <a:off x="1552353" y="2197395"/>
              <a:ext cx="4160875" cy="829340"/>
            </a:xfrm>
            <a:custGeom>
              <a:avLst/>
              <a:gdLst>
                <a:gd name="connsiteX0" fmla="*/ 0 w 4160875"/>
                <a:gd name="connsiteY0" fmla="*/ 829340 h 829340"/>
                <a:gd name="connsiteX1" fmla="*/ 1446028 w 4160875"/>
                <a:gd name="connsiteY1" fmla="*/ 751368 h 829340"/>
                <a:gd name="connsiteX2" fmla="*/ 2806996 w 4160875"/>
                <a:gd name="connsiteY2" fmla="*/ 630865 h 829340"/>
                <a:gd name="connsiteX3" fmla="*/ 4160875 w 4160875"/>
                <a:gd name="connsiteY3" fmla="*/ 0 h 82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0875" h="829340">
                  <a:moveTo>
                    <a:pt x="0" y="829340"/>
                  </a:moveTo>
                  <a:lnTo>
                    <a:pt x="1446028" y="751368"/>
                  </a:lnTo>
                  <a:cubicBezTo>
                    <a:pt x="1913861" y="718289"/>
                    <a:pt x="2354522" y="756093"/>
                    <a:pt x="2806996" y="630865"/>
                  </a:cubicBezTo>
                  <a:cubicBezTo>
                    <a:pt x="3259470" y="505637"/>
                    <a:pt x="3987210" y="180753"/>
                    <a:pt x="4160875" y="0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BCF4B4-1CE4-44EB-99F3-E416230794F8}"/>
                </a:ext>
              </a:extLst>
            </p:cNvPr>
            <p:cNvSpPr txBox="1"/>
            <p:nvPr/>
          </p:nvSpPr>
          <p:spPr>
            <a:xfrm>
              <a:off x="1362505" y="2484805"/>
              <a:ext cx="1380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Manually analyzing legers/documents etc.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3672EA-7098-4D02-B517-C34C1AC0E248}"/>
                </a:ext>
              </a:extLst>
            </p:cNvPr>
            <p:cNvSpPr txBox="1"/>
            <p:nvPr/>
          </p:nvSpPr>
          <p:spPr>
            <a:xfrm>
              <a:off x="2821984" y="2477975"/>
              <a:ext cx="1380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Business Intelligence reports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124096-78D7-4518-88E4-2B5C173427DB}"/>
                </a:ext>
              </a:extLst>
            </p:cNvPr>
            <p:cNvSpPr txBox="1"/>
            <p:nvPr/>
          </p:nvSpPr>
          <p:spPr>
            <a:xfrm>
              <a:off x="5087806" y="2545109"/>
              <a:ext cx="1380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BI 2.0/3.0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Artificial Intelligence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16E86-14A8-4778-9CA3-CCDE9B8412A8}"/>
                </a:ext>
              </a:extLst>
            </p:cNvPr>
            <p:cNvSpPr txBox="1"/>
            <p:nvPr/>
          </p:nvSpPr>
          <p:spPr>
            <a:xfrm>
              <a:off x="2555361" y="3514563"/>
              <a:ext cx="2204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&lt;--------------The data time line ----------------</a:t>
              </a:r>
              <a:r>
                <a:rPr lang="en-US" sz="800" i="1" dirty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85D119-6254-46EF-AF13-00C528830E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0422" y="2041452"/>
              <a:ext cx="0" cy="1059715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40B05D-FBEB-46D2-9D40-D4CF74E30781}"/>
                </a:ext>
              </a:extLst>
            </p:cNvPr>
            <p:cNvCxnSpPr>
              <a:cxnSpLocks/>
            </p:cNvCxnSpPr>
            <p:nvPr/>
          </p:nvCxnSpPr>
          <p:spPr>
            <a:xfrm>
              <a:off x="4614532" y="2030821"/>
              <a:ext cx="0" cy="1059715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1C607B-136B-45EE-A3E7-9AD02DB44042}"/>
                </a:ext>
              </a:extLst>
            </p:cNvPr>
            <p:cNvSpPr/>
            <p:nvPr/>
          </p:nvSpPr>
          <p:spPr>
            <a:xfrm>
              <a:off x="659217" y="1518968"/>
              <a:ext cx="6407889" cy="23796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ED5893F-50EB-4E41-B82C-8B234585DD50}"/>
              </a:ext>
            </a:extLst>
          </p:cNvPr>
          <p:cNvSpPr txBox="1"/>
          <p:nvPr/>
        </p:nvSpPr>
        <p:spPr>
          <a:xfrm>
            <a:off x="1854434" y="1736536"/>
            <a:ext cx="30171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tx1"/>
                </a:solidFill>
              </a:rPr>
              <a:t>(Illustrative) – Journey of Data Science Maturity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C08567-5670-4BF4-98E6-F9FFC415E27C}"/>
              </a:ext>
            </a:extLst>
          </p:cNvPr>
          <p:cNvSpPr txBox="1"/>
          <p:nvPr/>
        </p:nvSpPr>
        <p:spPr>
          <a:xfrm>
            <a:off x="6909517" y="1457032"/>
            <a:ext cx="18921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Historically, business strategies and decisions were backed by intuitions, experiences and heuristics. Research was very limited.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As time evolved, digital adoption was in place and data was readily available and naturally a new field BI i.e. Business Intelligence was born.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With the advent of time, computing and storage capabilities scaled to new heights and so did data volume and soon data driven techniques matured from B.I. to A.I.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FDCD6B-C1E7-4CE8-B7C0-1AF51D9C866F}"/>
              </a:ext>
            </a:extLst>
          </p:cNvPr>
          <p:cNvSpPr/>
          <p:nvPr/>
        </p:nvSpPr>
        <p:spPr>
          <a:xfrm>
            <a:off x="6886738" y="1457032"/>
            <a:ext cx="1945561" cy="325212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The problem landscape</a:t>
            </a:r>
            <a:endParaRPr lang="en" sz="3200" dirty="0"/>
          </a:p>
        </p:txBody>
      </p:sp>
      <p:cxnSp>
        <p:nvCxnSpPr>
          <p:cNvPr id="246" name="Shape 24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CBF3D7-E2B5-4ED2-8BA7-1D27BB4546EE}"/>
              </a:ext>
            </a:extLst>
          </p:cNvPr>
          <p:cNvCxnSpPr>
            <a:cxnSpLocks/>
          </p:cNvCxnSpPr>
          <p:nvPr/>
        </p:nvCxnSpPr>
        <p:spPr>
          <a:xfrm>
            <a:off x="645044" y="4458578"/>
            <a:ext cx="3168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EFAAFA-522A-499F-9284-059C986265A4}"/>
              </a:ext>
            </a:extLst>
          </p:cNvPr>
          <p:cNvCxnSpPr>
            <a:cxnSpLocks/>
          </p:cNvCxnSpPr>
          <p:nvPr/>
        </p:nvCxnSpPr>
        <p:spPr>
          <a:xfrm flipH="1" flipV="1">
            <a:off x="645044" y="1630326"/>
            <a:ext cx="2" cy="2828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D2DC15-7FD8-495C-A8EA-B41513D8A94C}"/>
              </a:ext>
            </a:extLst>
          </p:cNvPr>
          <p:cNvSpPr txBox="1"/>
          <p:nvPr/>
        </p:nvSpPr>
        <p:spPr>
          <a:xfrm>
            <a:off x="3072811" y="4564903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Impact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6774F6-430F-4A5A-AC61-51B19CBD666F}"/>
              </a:ext>
            </a:extLst>
          </p:cNvPr>
          <p:cNvCxnSpPr>
            <a:cxnSpLocks/>
          </p:cNvCxnSpPr>
          <p:nvPr/>
        </p:nvCxnSpPr>
        <p:spPr>
          <a:xfrm>
            <a:off x="819738" y="3201154"/>
            <a:ext cx="1230865" cy="1229073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518F0A-53B8-4D21-8BEC-486B5B1785CC}"/>
              </a:ext>
            </a:extLst>
          </p:cNvPr>
          <p:cNvCxnSpPr>
            <a:cxnSpLocks/>
          </p:cNvCxnSpPr>
          <p:nvPr/>
        </p:nvCxnSpPr>
        <p:spPr>
          <a:xfrm flipH="1">
            <a:off x="2050603" y="3177343"/>
            <a:ext cx="1270322" cy="127415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131D0C-B6C3-4BDE-B1DE-4C96D1951EB8}"/>
              </a:ext>
            </a:extLst>
          </p:cNvPr>
          <p:cNvCxnSpPr>
            <a:cxnSpLocks/>
          </p:cNvCxnSpPr>
          <p:nvPr/>
        </p:nvCxnSpPr>
        <p:spPr>
          <a:xfrm flipH="1">
            <a:off x="805562" y="1850066"/>
            <a:ext cx="1209601" cy="1206777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E69A0E-A5BE-4875-A35E-5F26831573C6}"/>
              </a:ext>
            </a:extLst>
          </p:cNvPr>
          <p:cNvCxnSpPr>
            <a:cxnSpLocks/>
          </p:cNvCxnSpPr>
          <p:nvPr/>
        </p:nvCxnSpPr>
        <p:spPr>
          <a:xfrm>
            <a:off x="2121481" y="1848562"/>
            <a:ext cx="1234884" cy="1282991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FAD0F8-A77E-453C-BF65-AC8CDF8D89F6}"/>
              </a:ext>
            </a:extLst>
          </p:cNvPr>
          <p:cNvSpPr txBox="1"/>
          <p:nvPr/>
        </p:nvSpPr>
        <p:spPr>
          <a:xfrm rot="16200000">
            <a:off x="-125394" y="2114767"/>
            <a:ext cx="865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87CCB1-6C71-4F9E-8832-3CE571148B87}"/>
              </a:ext>
            </a:extLst>
          </p:cNvPr>
          <p:cNvSpPr txBox="1"/>
          <p:nvPr/>
        </p:nvSpPr>
        <p:spPr>
          <a:xfrm rot="18701191">
            <a:off x="614141" y="1920908"/>
            <a:ext cx="108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Low impact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High Frequency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B9B9C6-F60F-4261-85BC-43538F8C085B}"/>
              </a:ext>
            </a:extLst>
          </p:cNvPr>
          <p:cNvSpPr txBox="1"/>
          <p:nvPr/>
        </p:nvSpPr>
        <p:spPr>
          <a:xfrm rot="18701191">
            <a:off x="2597665" y="3730907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High impact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Low Frequency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DEB488-3241-4CDC-934A-CC901473895D}"/>
              </a:ext>
            </a:extLst>
          </p:cNvPr>
          <p:cNvSpPr txBox="1"/>
          <p:nvPr/>
        </p:nvSpPr>
        <p:spPr>
          <a:xfrm rot="2512561">
            <a:off x="686924" y="3837232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Low impact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Low Frequency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6DCFD-275B-4DE0-ADE5-EE84D9B039C6}"/>
              </a:ext>
            </a:extLst>
          </p:cNvPr>
          <p:cNvSpPr txBox="1"/>
          <p:nvPr/>
        </p:nvSpPr>
        <p:spPr>
          <a:xfrm rot="2512561">
            <a:off x="2371067" y="1892304"/>
            <a:ext cx="108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High impact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High Frequency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CF34B58-E6B9-467A-8531-7FBF019B908C}"/>
              </a:ext>
            </a:extLst>
          </p:cNvPr>
          <p:cNvCxnSpPr>
            <a:cxnSpLocks/>
          </p:cNvCxnSpPr>
          <p:nvPr/>
        </p:nvCxnSpPr>
        <p:spPr>
          <a:xfrm>
            <a:off x="688328" y="3177343"/>
            <a:ext cx="31252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3A86AFC-69AF-4F54-A43F-43F3419E3640}"/>
              </a:ext>
            </a:extLst>
          </p:cNvPr>
          <p:cNvCxnSpPr/>
          <p:nvPr/>
        </p:nvCxnSpPr>
        <p:spPr>
          <a:xfrm flipV="1">
            <a:off x="2057690" y="1642962"/>
            <a:ext cx="0" cy="27801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6CCB7009-66C9-454F-948E-A877E8D6D9E6}"/>
              </a:ext>
            </a:extLst>
          </p:cNvPr>
          <p:cNvSpPr/>
          <p:nvPr/>
        </p:nvSpPr>
        <p:spPr>
          <a:xfrm rot="18928720">
            <a:off x="1192418" y="2264344"/>
            <a:ext cx="1736285" cy="17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C9BF461-574F-4FB8-A0D9-1547CEEFB585}"/>
              </a:ext>
            </a:extLst>
          </p:cNvPr>
          <p:cNvSpPr txBox="1"/>
          <p:nvPr/>
        </p:nvSpPr>
        <p:spPr>
          <a:xfrm>
            <a:off x="2625253" y="4445640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45D600-97C1-44ED-918D-C121F6338796}"/>
              </a:ext>
            </a:extLst>
          </p:cNvPr>
          <p:cNvSpPr txBox="1"/>
          <p:nvPr/>
        </p:nvSpPr>
        <p:spPr>
          <a:xfrm rot="16200000">
            <a:off x="338178" y="2390966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6FFE3D-2280-4543-8A93-7BD8978C5460}"/>
              </a:ext>
            </a:extLst>
          </p:cNvPr>
          <p:cNvSpPr txBox="1"/>
          <p:nvPr/>
        </p:nvSpPr>
        <p:spPr>
          <a:xfrm rot="16200000">
            <a:off x="364618" y="3753556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1FA3E2-03E0-43E8-AA12-9A03968B2089}"/>
              </a:ext>
            </a:extLst>
          </p:cNvPr>
          <p:cNvSpPr txBox="1"/>
          <p:nvPr/>
        </p:nvSpPr>
        <p:spPr>
          <a:xfrm>
            <a:off x="1096204" y="4465664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092C8B-E916-458A-9BAD-0090D3FD731F}"/>
              </a:ext>
            </a:extLst>
          </p:cNvPr>
          <p:cNvSpPr/>
          <p:nvPr/>
        </p:nvSpPr>
        <p:spPr>
          <a:xfrm>
            <a:off x="5195778" y="1457032"/>
            <a:ext cx="3636522" cy="30931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719FA7-1EBF-4667-8559-C6B6ABAF3AF0}"/>
              </a:ext>
            </a:extLst>
          </p:cNvPr>
          <p:cNvSpPr txBox="1"/>
          <p:nvPr/>
        </p:nvSpPr>
        <p:spPr>
          <a:xfrm>
            <a:off x="5272593" y="1449944"/>
            <a:ext cx="35290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Problems solved in the industry can be broadly defined using 2 dimensions; i.e. Impact &amp; Frequency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We can further divide them into 4 logical blocks with high and low variations of Impact and Frequency, viz.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Low Impact – Low Frequency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Low Impact – High Frequency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High Impact – Low Frequency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High Impact – High Frequency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The middle layer highlighted is the area where solving problems become increasingly complex and ambiguous lack a structure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This highlighted area is where mainly data science started getting traction in several organizations.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Eventually, data driven decisions also resulted in the development of several data products and also the industry transitioned from BI to  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17900" y="196650"/>
            <a:ext cx="4211700" cy="107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3200" dirty="0"/>
              <a:t>Defining</a:t>
            </a:r>
            <a:br>
              <a:rPr lang="en-US" sz="3200" dirty="0"/>
            </a:br>
            <a:r>
              <a:rPr lang="en-US" sz="3200" dirty="0"/>
              <a:t>Data Science</a:t>
            </a:r>
            <a:endParaRPr lang="en" sz="3200" dirty="0"/>
          </a:p>
        </p:txBody>
      </p:sp>
      <p:cxnSp>
        <p:nvCxnSpPr>
          <p:cNvPr id="256" name="Shape 25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" name="Shape 25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1CDDA4-1461-43EC-849C-221DDE62E1EC}"/>
              </a:ext>
            </a:extLst>
          </p:cNvPr>
          <p:cNvSpPr txBox="1"/>
          <p:nvPr/>
        </p:nvSpPr>
        <p:spPr>
          <a:xfrm>
            <a:off x="501628" y="1403090"/>
            <a:ext cx="3209128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Definition </a:t>
            </a:r>
          </a:p>
          <a:p>
            <a:r>
              <a:rPr lang="en-US" sz="1050" dirty="0">
                <a:solidFill>
                  <a:schemeClr val="tx1"/>
                </a:solidFill>
              </a:rPr>
              <a:t>Data Science can be defined as the art and science of making data driven decisions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The field is inter-disciplinary and requires a combination of skill sets that has never been leveraged earlier together.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Data Science is basically a combination of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</a:rPr>
              <a:t>Math </a:t>
            </a:r>
            <a:r>
              <a:rPr lang="en-US" sz="900" i="1" dirty="0">
                <a:solidFill>
                  <a:schemeClr val="tx1"/>
                </a:solidFill>
              </a:rPr>
              <a:t>i.e. Statistics, Linear Algebra, Probability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</a:rPr>
              <a:t>Business</a:t>
            </a:r>
            <a:r>
              <a:rPr lang="en-US" sz="1050" dirty="0">
                <a:solidFill>
                  <a:schemeClr val="tx1"/>
                </a:solidFill>
              </a:rPr>
              <a:t> – </a:t>
            </a:r>
            <a:r>
              <a:rPr lang="en-US" sz="900" i="1" dirty="0">
                <a:solidFill>
                  <a:schemeClr val="tx1"/>
                </a:solidFill>
              </a:rPr>
              <a:t>Domain knowledge of the system   </a:t>
            </a:r>
            <a:r>
              <a:rPr lang="en-US" sz="1050" b="1" dirty="0">
                <a:solidFill>
                  <a:schemeClr val="tx1"/>
                </a:solidFill>
              </a:rPr>
              <a:t>&amp;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</a:rPr>
              <a:t>Technology – </a:t>
            </a:r>
            <a:r>
              <a:rPr lang="en-US" sz="900" dirty="0">
                <a:solidFill>
                  <a:schemeClr val="tx1"/>
                </a:solidFill>
              </a:rPr>
              <a:t>Programming and hacking skills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The modern definition of data science adds several more skills to the equation and thus making it truly interdisciplinary.</a:t>
            </a:r>
          </a:p>
          <a:p>
            <a:r>
              <a:rPr lang="en-US" sz="900" dirty="0">
                <a:solidFill>
                  <a:schemeClr val="tx1"/>
                </a:solidFill>
              </a:rPr>
              <a:t>Design Thinking, Behavioral Science etc. are few to name.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49EE5A-6447-4C60-B8F1-E9DA9BBCD53E}"/>
              </a:ext>
            </a:extLst>
          </p:cNvPr>
          <p:cNvSpPr/>
          <p:nvPr/>
        </p:nvSpPr>
        <p:spPr>
          <a:xfrm>
            <a:off x="7389626" y="2935167"/>
            <a:ext cx="1272365" cy="5170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Technology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AAC720-C394-4DF1-BCFA-CBD234629AA0}"/>
              </a:ext>
            </a:extLst>
          </p:cNvPr>
          <p:cNvSpPr/>
          <p:nvPr/>
        </p:nvSpPr>
        <p:spPr>
          <a:xfrm>
            <a:off x="5131979" y="2935166"/>
            <a:ext cx="1272365" cy="5170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Business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76DF4A-9E10-4B88-B2B9-B3534E12AF12}"/>
              </a:ext>
            </a:extLst>
          </p:cNvPr>
          <p:cNvSpPr/>
          <p:nvPr/>
        </p:nvSpPr>
        <p:spPr>
          <a:xfrm>
            <a:off x="6195229" y="1174925"/>
            <a:ext cx="1272365" cy="5170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Math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07922E-DE87-4DCD-9644-C8A8F8695659}"/>
              </a:ext>
            </a:extLst>
          </p:cNvPr>
          <p:cNvCxnSpPr>
            <a:stCxn id="15" idx="0"/>
            <a:endCxn id="16" idx="4"/>
          </p:cNvCxnSpPr>
          <p:nvPr/>
        </p:nvCxnSpPr>
        <p:spPr>
          <a:xfrm flipV="1">
            <a:off x="5768162" y="1691988"/>
            <a:ext cx="1063250" cy="12431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8B4F5E-0C41-4D6F-9C1D-B606259CCB51}"/>
              </a:ext>
            </a:extLst>
          </p:cNvPr>
          <p:cNvCxnSpPr>
            <a:cxnSpLocks/>
            <a:stCxn id="14" idx="0"/>
            <a:endCxn id="16" idx="4"/>
          </p:cNvCxnSpPr>
          <p:nvPr/>
        </p:nvCxnSpPr>
        <p:spPr>
          <a:xfrm flipH="1" flipV="1">
            <a:off x="6831412" y="1691988"/>
            <a:ext cx="1194397" cy="124317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1385EE-4471-4482-A392-9E6CA96074C0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 flipV="1">
            <a:off x="6404344" y="3193698"/>
            <a:ext cx="985282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94ED92-6204-4427-B253-018931CFB458}"/>
              </a:ext>
            </a:extLst>
          </p:cNvPr>
          <p:cNvSpPr txBox="1"/>
          <p:nvPr/>
        </p:nvSpPr>
        <p:spPr>
          <a:xfrm rot="18649996">
            <a:off x="5640346" y="216954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Consulting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B60B32-9DD0-4E58-AB1B-67F100EACDAA}"/>
              </a:ext>
            </a:extLst>
          </p:cNvPr>
          <p:cNvSpPr txBox="1"/>
          <p:nvPr/>
        </p:nvSpPr>
        <p:spPr>
          <a:xfrm>
            <a:off x="6458884" y="320281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 Services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8BDF6B-5095-4928-8EC9-1A69CC605B06}"/>
              </a:ext>
            </a:extLst>
          </p:cNvPr>
          <p:cNvSpPr txBox="1"/>
          <p:nvPr/>
        </p:nvSpPr>
        <p:spPr>
          <a:xfrm rot="2794708">
            <a:off x="7234329" y="2107052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3A1489-6636-483A-804D-313D399F12E9}"/>
              </a:ext>
            </a:extLst>
          </p:cNvPr>
          <p:cNvSpPr txBox="1"/>
          <p:nvPr/>
        </p:nvSpPr>
        <p:spPr>
          <a:xfrm>
            <a:off x="6351661" y="2423066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Science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941F8-108F-4FC0-89F4-9E4331902B0B}"/>
              </a:ext>
            </a:extLst>
          </p:cNvPr>
          <p:cNvSpPr/>
          <p:nvPr/>
        </p:nvSpPr>
        <p:spPr>
          <a:xfrm>
            <a:off x="4905153" y="971107"/>
            <a:ext cx="3969489" cy="297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26314-9AAF-488A-9F10-A213534DB148}"/>
              </a:ext>
            </a:extLst>
          </p:cNvPr>
          <p:cNvSpPr/>
          <p:nvPr/>
        </p:nvSpPr>
        <p:spPr>
          <a:xfrm>
            <a:off x="5159829" y="734700"/>
            <a:ext cx="3889828" cy="3561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17900" y="196650"/>
            <a:ext cx="4211700" cy="107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3200" dirty="0"/>
              <a:t>A closer look at the related terms</a:t>
            </a:r>
            <a:endParaRPr lang="en" sz="3200" dirty="0"/>
          </a:p>
        </p:txBody>
      </p:sp>
      <p:cxnSp>
        <p:nvCxnSpPr>
          <p:cNvPr id="256" name="Shape 25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" name="Shape 25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1CDDA4-1461-43EC-849C-221DDE62E1EC}"/>
              </a:ext>
            </a:extLst>
          </p:cNvPr>
          <p:cNvSpPr txBox="1"/>
          <p:nvPr/>
        </p:nvSpPr>
        <p:spPr>
          <a:xfrm>
            <a:off x="501628" y="1403090"/>
            <a:ext cx="3209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There are several interlinked and similar names that arise along with the topic of Data science.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It gets increasingly difficult to distinguish between these ambiguous terms as there exists no standard definition for them.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Few terms that surface while exploring the field of Data Science and Machine Learning are </a:t>
            </a:r>
          </a:p>
          <a:p>
            <a:r>
              <a:rPr lang="en-US" sz="900" dirty="0">
                <a:solidFill>
                  <a:schemeClr val="tx1"/>
                </a:solidFill>
              </a:rPr>
              <a:t>NLP (Natural Language Processing), Decision Science, Neural Networks, Deep Learning, Data mining, Data Analysis etc.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From the long never ending list, we can simplify the core content into 3 important topics nested within each other. And lastly, Data Science can be defined as a holistic collection of the different subfields orchestrated in a structure manner.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79009A-8C25-4A21-A2FC-C695DDA6DC63}"/>
              </a:ext>
            </a:extLst>
          </p:cNvPr>
          <p:cNvSpPr/>
          <p:nvPr/>
        </p:nvSpPr>
        <p:spPr>
          <a:xfrm>
            <a:off x="5762846" y="1272750"/>
            <a:ext cx="2544726" cy="2583324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2C2A7C-B5FB-4995-8AD8-B5FA1CD3A44B}"/>
              </a:ext>
            </a:extLst>
          </p:cNvPr>
          <p:cNvSpPr/>
          <p:nvPr/>
        </p:nvSpPr>
        <p:spPr>
          <a:xfrm>
            <a:off x="6237091" y="2276103"/>
            <a:ext cx="1596235" cy="1565457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7B3E75-AC3D-4AB1-9CB8-D1E22C655045}"/>
              </a:ext>
            </a:extLst>
          </p:cNvPr>
          <p:cNvSpPr/>
          <p:nvPr/>
        </p:nvSpPr>
        <p:spPr>
          <a:xfrm>
            <a:off x="6546449" y="2968171"/>
            <a:ext cx="1016000" cy="873389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DFD32-FDCA-47EA-963C-D01A8ADF2207}"/>
              </a:ext>
            </a:extLst>
          </p:cNvPr>
          <p:cNvSpPr txBox="1"/>
          <p:nvPr/>
        </p:nvSpPr>
        <p:spPr>
          <a:xfrm>
            <a:off x="6318505" y="1726914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Artificial Intelligence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974A9-5B1C-4809-901E-7FB1FF7EF4E5}"/>
              </a:ext>
            </a:extLst>
          </p:cNvPr>
          <p:cNvSpPr txBox="1"/>
          <p:nvPr/>
        </p:nvSpPr>
        <p:spPr>
          <a:xfrm>
            <a:off x="6366774" y="2653432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3E5015-F67C-46A2-A263-DE128967BB2A}"/>
              </a:ext>
            </a:extLst>
          </p:cNvPr>
          <p:cNvSpPr txBox="1"/>
          <p:nvPr/>
        </p:nvSpPr>
        <p:spPr>
          <a:xfrm>
            <a:off x="6707610" y="3201159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Deep </a:t>
            </a:r>
          </a:p>
          <a:p>
            <a:pPr algn="ctr"/>
            <a:r>
              <a:rPr lang="en-US" sz="1100" dirty="0"/>
              <a:t>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B3223-7CF4-49B8-9D2A-34AFD0AE99B1}"/>
              </a:ext>
            </a:extLst>
          </p:cNvPr>
          <p:cNvSpPr txBox="1"/>
          <p:nvPr/>
        </p:nvSpPr>
        <p:spPr>
          <a:xfrm>
            <a:off x="5159829" y="737891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A8A26-01F0-4DA1-83AC-EF00C8702393}"/>
              </a:ext>
            </a:extLst>
          </p:cNvPr>
          <p:cNvSpPr txBox="1"/>
          <p:nvPr/>
        </p:nvSpPr>
        <p:spPr>
          <a:xfrm>
            <a:off x="5254108" y="3992548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Data visualization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1208C6-024C-4F5C-87F5-BC6AF05BCBCF}"/>
              </a:ext>
            </a:extLst>
          </p:cNvPr>
          <p:cNvSpPr txBox="1"/>
          <p:nvPr/>
        </p:nvSpPr>
        <p:spPr>
          <a:xfrm>
            <a:off x="7511079" y="3934313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Data Engineering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812396-4B3D-4340-A48E-66EF1BF96B49}"/>
              </a:ext>
            </a:extLst>
          </p:cNvPr>
          <p:cNvSpPr txBox="1"/>
          <p:nvPr/>
        </p:nvSpPr>
        <p:spPr>
          <a:xfrm>
            <a:off x="7773346" y="1272285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Data plumbing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24901C-E898-4E8F-B9C3-6604F20BDF4F}"/>
              </a:ext>
            </a:extLst>
          </p:cNvPr>
          <p:cNvSpPr txBox="1"/>
          <p:nvPr/>
        </p:nvSpPr>
        <p:spPr>
          <a:xfrm>
            <a:off x="5184469" y="1272285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273355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Demystifying Data Science, AI, ML and DL</a:t>
            </a:r>
            <a:endParaRPr lang="en" sz="3200" dirty="0"/>
          </a:p>
        </p:txBody>
      </p:sp>
      <p:cxnSp>
        <p:nvCxnSpPr>
          <p:cNvPr id="246" name="Shape 24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5ADF6EE-6858-48DB-A3E2-83EDAAD9BA37}"/>
              </a:ext>
            </a:extLst>
          </p:cNvPr>
          <p:cNvSpPr txBox="1"/>
          <p:nvPr/>
        </p:nvSpPr>
        <p:spPr>
          <a:xfrm>
            <a:off x="489097" y="1297934"/>
            <a:ext cx="7202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</a:rPr>
              <a:t>Artificial Intelligence </a:t>
            </a:r>
          </a:p>
          <a:p>
            <a:r>
              <a:rPr lang="en-US" sz="1100" i="1" dirty="0">
                <a:solidFill>
                  <a:schemeClr val="tx1"/>
                </a:solidFill>
              </a:rPr>
              <a:t>A branch of computer science that deals with providing intelligence to machines artificially; and hence the name. </a:t>
            </a:r>
          </a:p>
          <a:p>
            <a:r>
              <a:rPr lang="en-US" sz="1100" dirty="0">
                <a:solidFill>
                  <a:schemeClr val="tx1"/>
                </a:solidFill>
              </a:rPr>
              <a:t>They could be simple rule based systems, knowledge driven databases etc.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563160-A56F-42EB-B555-D42B48D17F72}"/>
              </a:ext>
            </a:extLst>
          </p:cNvPr>
          <p:cNvSpPr txBox="1"/>
          <p:nvPr/>
        </p:nvSpPr>
        <p:spPr>
          <a:xfrm>
            <a:off x="1880367" y="2171337"/>
            <a:ext cx="58368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</a:rPr>
              <a:t>Machine Learning </a:t>
            </a:r>
          </a:p>
          <a:p>
            <a:r>
              <a:rPr lang="en-US" sz="1100" i="1" dirty="0">
                <a:solidFill>
                  <a:schemeClr val="tx1"/>
                </a:solidFill>
              </a:rPr>
              <a:t>A subfield within AI that deals with making machines intelligent without explicit programing.</a:t>
            </a:r>
          </a:p>
          <a:p>
            <a:r>
              <a:rPr lang="en-US" sz="1100" dirty="0">
                <a:solidFill>
                  <a:schemeClr val="tx1"/>
                </a:solidFill>
              </a:rPr>
              <a:t>It is in fact the most successful branch of 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2514CD-D7A0-4091-A3E0-567BC0F56A66}"/>
              </a:ext>
            </a:extLst>
          </p:cNvPr>
          <p:cNvSpPr txBox="1"/>
          <p:nvPr/>
        </p:nvSpPr>
        <p:spPr>
          <a:xfrm>
            <a:off x="563525" y="2968064"/>
            <a:ext cx="5752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</a:rPr>
              <a:t>Deep Learning</a:t>
            </a:r>
          </a:p>
          <a:p>
            <a:r>
              <a:rPr lang="en-IN" sz="1100" i="1" dirty="0">
                <a:solidFill>
                  <a:schemeClr val="tx1"/>
                </a:solidFill>
              </a:rPr>
              <a:t>A subfield of machine learning that deals with making machine intelligent and are concerned with algorithms inspired by the structure and function of the brain called artificial neural networks.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0EFF35-F5DC-40B8-8854-F70C40A79D4C}"/>
              </a:ext>
            </a:extLst>
          </p:cNvPr>
          <p:cNvSpPr txBox="1"/>
          <p:nvPr/>
        </p:nvSpPr>
        <p:spPr>
          <a:xfrm>
            <a:off x="2817627" y="4113410"/>
            <a:ext cx="58368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</a:rPr>
              <a:t>Data Science</a:t>
            </a:r>
          </a:p>
          <a:p>
            <a:r>
              <a:rPr lang="en-US" sz="1100" dirty="0">
                <a:solidFill>
                  <a:schemeClr val="tx1"/>
                </a:solidFill>
              </a:rPr>
              <a:t>It deals with the entire journey of extracting, cleaning, transforming, visualizing, mining and developing AI/ML products from data.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9A4F9C8-B8AC-4EE2-8167-71825A9B81B7}"/>
              </a:ext>
            </a:extLst>
          </p:cNvPr>
          <p:cNvCxnSpPr>
            <a:stCxn id="2" idx="1"/>
            <a:endCxn id="28" idx="1"/>
          </p:cNvCxnSpPr>
          <p:nvPr/>
        </p:nvCxnSpPr>
        <p:spPr>
          <a:xfrm rot="10800000" flipH="1" flipV="1">
            <a:off x="489097" y="1682655"/>
            <a:ext cx="1391270" cy="788764"/>
          </a:xfrm>
          <a:prstGeom prst="curvedConnector3">
            <a:avLst>
              <a:gd name="adj1" fmla="val -16431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2B9F423-32E2-4FC1-8863-0745EAB283CF}"/>
              </a:ext>
            </a:extLst>
          </p:cNvPr>
          <p:cNvSpPr/>
          <p:nvPr/>
        </p:nvSpPr>
        <p:spPr>
          <a:xfrm>
            <a:off x="489097" y="1297935"/>
            <a:ext cx="6963263" cy="67684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862A53-D525-418C-8F14-5DBA96C2A830}"/>
              </a:ext>
            </a:extLst>
          </p:cNvPr>
          <p:cNvSpPr/>
          <p:nvPr/>
        </p:nvSpPr>
        <p:spPr>
          <a:xfrm>
            <a:off x="1880367" y="2160932"/>
            <a:ext cx="6014673" cy="67684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227D05-1E23-4BA7-B772-3A9471471994}"/>
              </a:ext>
            </a:extLst>
          </p:cNvPr>
          <p:cNvSpPr/>
          <p:nvPr/>
        </p:nvSpPr>
        <p:spPr>
          <a:xfrm>
            <a:off x="489096" y="2979607"/>
            <a:ext cx="6963263" cy="747491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C8C216-57C0-42B8-A676-B02F7D0BD775}"/>
              </a:ext>
            </a:extLst>
          </p:cNvPr>
          <p:cNvSpPr/>
          <p:nvPr/>
        </p:nvSpPr>
        <p:spPr>
          <a:xfrm>
            <a:off x="2848040" y="4113410"/>
            <a:ext cx="5984259" cy="6768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F0D3ED2-86BF-4B8F-BEE9-9B1ABB4E68D9}"/>
              </a:ext>
            </a:extLst>
          </p:cNvPr>
          <p:cNvCxnSpPr>
            <a:stCxn id="14" idx="3"/>
            <a:endCxn id="15" idx="3"/>
          </p:cNvCxnSpPr>
          <p:nvPr/>
        </p:nvCxnSpPr>
        <p:spPr>
          <a:xfrm flipH="1">
            <a:off x="7452359" y="2499352"/>
            <a:ext cx="442681" cy="854001"/>
          </a:xfrm>
          <a:prstGeom prst="curvedConnector3">
            <a:avLst>
              <a:gd name="adj1" fmla="val -5164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84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237EA-C782-4F7B-9DDF-E3CB77E36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037" y="1478281"/>
            <a:ext cx="2228284" cy="748520"/>
          </a:xfrm>
          <a:prstGeom prst="rect">
            <a:avLst/>
          </a:prstGeom>
        </p:spPr>
      </p:pic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41700" y="283600"/>
            <a:ext cx="4045200" cy="1600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3200" dirty="0"/>
          </a:p>
          <a:p>
            <a:pPr lvl="0" algn="l" rtl="0">
              <a:spcBef>
                <a:spcPts val="0"/>
              </a:spcBef>
              <a:buNone/>
            </a:pPr>
            <a:endParaRPr sz="3200" dirty="0"/>
          </a:p>
          <a:p>
            <a:pPr lvl="0" algn="l" rtl="0">
              <a:spcBef>
                <a:spcPts val="0"/>
              </a:spcBef>
              <a:buNone/>
            </a:pPr>
            <a:r>
              <a:rPr lang="en-US" sz="3200" dirty="0"/>
              <a:t>Data Scientist’s Toolbox</a:t>
            </a:r>
            <a:endParaRPr lang="en" sz="32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266" name="Shape 26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7" name="Shape 26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03F5E8-D0E5-41B9-A1BA-8E1F508793D5}"/>
              </a:ext>
            </a:extLst>
          </p:cNvPr>
          <p:cNvSpPr txBox="1"/>
          <p:nvPr/>
        </p:nvSpPr>
        <p:spPr>
          <a:xfrm>
            <a:off x="501628" y="1403090"/>
            <a:ext cx="32091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There are plenty of tools available in the market today that can ease the life of a data scientist.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Each tools comes with it’s own pros and cons and finalizing the best tool is a long debate with no clear winner.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Overall, R and Python are the most common tools used by the majority of the data science fraternity.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We will spend a little more time to understand R and Python a bit better.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Lastly, for the remaining modules and hand-on exercises, we will be leveraging Python.</a:t>
            </a: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992698-9BBF-4FC2-A042-DF2C812DE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97" y="1179803"/>
            <a:ext cx="1288040" cy="1000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AD1531-F7FC-44A6-B9B3-A0DA79F3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974" y="2412448"/>
            <a:ext cx="1737414" cy="746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51798C-B1DF-4E78-95D4-BF37808F2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739" y="3605808"/>
            <a:ext cx="635533" cy="635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98DD7-571A-4CA5-B347-9BA8EA5DA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1528" y="3423731"/>
            <a:ext cx="1475212" cy="999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1F0F31-2923-4429-818B-71AB2F21345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813" t="27473" r="11600" b="29134"/>
          <a:stretch/>
        </p:blipFill>
        <p:spPr>
          <a:xfrm>
            <a:off x="7305719" y="2320866"/>
            <a:ext cx="1684204" cy="929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B2FFB8-1D23-4BE3-A1F8-7B0AEDFBBB44}"/>
              </a:ext>
            </a:extLst>
          </p:cNvPr>
          <p:cNvSpPr txBox="1"/>
          <p:nvPr/>
        </p:nvSpPr>
        <p:spPr>
          <a:xfrm>
            <a:off x="4899660" y="614024"/>
            <a:ext cx="316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not an exhaustive list though…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41700" y="283600"/>
            <a:ext cx="4045200" cy="1600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3200" dirty="0"/>
          </a:p>
          <a:p>
            <a:pPr lvl="0" algn="l" rtl="0">
              <a:spcBef>
                <a:spcPts val="0"/>
              </a:spcBef>
              <a:buNone/>
            </a:pPr>
            <a:endParaRPr sz="3200" dirty="0"/>
          </a:p>
          <a:p>
            <a:pPr lvl="0" algn="l" rtl="0">
              <a:spcBef>
                <a:spcPts val="0"/>
              </a:spcBef>
              <a:buNone/>
            </a:pPr>
            <a:r>
              <a:rPr lang="en-US" sz="3200" dirty="0"/>
              <a:t>A closer look at </a:t>
            </a:r>
            <a:br>
              <a:rPr lang="en-US" sz="3200" dirty="0"/>
            </a:br>
            <a:r>
              <a:rPr lang="en-US" sz="3200" dirty="0"/>
              <a:t>R Lang</a:t>
            </a:r>
            <a:endParaRPr lang="en" sz="32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266" name="Shape 26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7" name="Shape 26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03F5E8-D0E5-41B9-A1BA-8E1F508793D5}"/>
              </a:ext>
            </a:extLst>
          </p:cNvPr>
          <p:cNvSpPr txBox="1"/>
          <p:nvPr/>
        </p:nvSpPr>
        <p:spPr>
          <a:xfrm>
            <a:off x="501628" y="1403090"/>
            <a:ext cx="3209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1"/>
                </a:solidFill>
              </a:rPr>
              <a:t>An open source programming language and software environment for statistical computing</a:t>
            </a:r>
          </a:p>
          <a:p>
            <a:r>
              <a:rPr lang="en-IN" sz="900" dirty="0">
                <a:solidFill>
                  <a:schemeClr val="tx1"/>
                </a:solidFill>
              </a:rPr>
              <a:t>Widely used by researchers, data miners</a:t>
            </a:r>
          </a:p>
          <a:p>
            <a:endParaRPr lang="en-IN" sz="900" dirty="0">
              <a:solidFill>
                <a:schemeClr val="tx1"/>
              </a:solidFill>
            </a:endParaRPr>
          </a:p>
          <a:p>
            <a:r>
              <a:rPr lang="en-IN" sz="900" dirty="0">
                <a:solidFill>
                  <a:schemeClr val="tx1"/>
                </a:solidFill>
              </a:rPr>
              <a:t>An implementation of the S language; created by Bell labs.</a:t>
            </a:r>
          </a:p>
          <a:p>
            <a:endParaRPr lang="en-IN" sz="900" dirty="0">
              <a:solidFill>
                <a:schemeClr val="tx1"/>
              </a:solidFill>
            </a:endParaRPr>
          </a:p>
          <a:p>
            <a:r>
              <a:rPr lang="en-IN" sz="900" dirty="0">
                <a:solidFill>
                  <a:schemeClr val="tx1"/>
                </a:solidFill>
              </a:rPr>
              <a:t>Named after the first letter of its creators Ross Ihaka and Robert Gentleman</a:t>
            </a:r>
          </a:p>
          <a:p>
            <a:endParaRPr lang="en-IN" sz="900" dirty="0">
              <a:solidFill>
                <a:schemeClr val="tx1"/>
              </a:solidFill>
            </a:endParaRPr>
          </a:p>
          <a:p>
            <a:r>
              <a:rPr lang="en-IN" sz="900" dirty="0">
                <a:solidFill>
                  <a:schemeClr val="tx1"/>
                </a:solidFill>
              </a:rPr>
              <a:t>The duo conceived the project at University of Auckland in 1992 </a:t>
            </a:r>
          </a:p>
          <a:p>
            <a:r>
              <a:rPr lang="en-IN" sz="900" dirty="0">
                <a:solidFill>
                  <a:schemeClr val="tx1"/>
                </a:solidFill>
              </a:rPr>
              <a:t>Initial version was released in 1995 </a:t>
            </a:r>
          </a:p>
          <a:p>
            <a:r>
              <a:rPr lang="en-IN" sz="900" dirty="0">
                <a:solidFill>
                  <a:schemeClr val="tx1"/>
                </a:solidFill>
              </a:rPr>
              <a:t>A stable version was finally released in 2000</a:t>
            </a:r>
          </a:p>
          <a:p>
            <a:endParaRPr lang="en-IN" sz="900" dirty="0">
              <a:solidFill>
                <a:schemeClr val="tx1"/>
              </a:solidFill>
            </a:endParaRPr>
          </a:p>
          <a:p>
            <a:r>
              <a:rPr lang="en-IN" sz="900" dirty="0">
                <a:solidFill>
                  <a:schemeClr val="tx1"/>
                </a:solidFill>
              </a:rPr>
              <a:t>The language was later revolutionized by Hadley Wickham from 2005 onwards when he launched several useful packages in R for visualizing, manipulating and engineering data.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B2FFB8-1D23-4BE3-A1F8-7B0AEDFBBB44}"/>
              </a:ext>
            </a:extLst>
          </p:cNvPr>
          <p:cNvSpPr txBox="1"/>
          <p:nvPr/>
        </p:nvSpPr>
        <p:spPr>
          <a:xfrm>
            <a:off x="4899660" y="614024"/>
            <a:ext cx="385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language started getting a lot of traction with several packages released by Hadley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CF96D-943F-4361-BB55-512A7B7A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159" y="1411145"/>
            <a:ext cx="4451841" cy="28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38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1073</Words>
  <Application>Microsoft Office PowerPoint</Application>
  <PresentationFormat>On-screen Show (16:9)</PresentationFormat>
  <Paragraphs>156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Raleway</vt:lpstr>
      <vt:lpstr>Montserrat</vt:lpstr>
      <vt:lpstr>Oswald</vt:lpstr>
      <vt:lpstr>Average</vt:lpstr>
      <vt:lpstr>Arial</vt:lpstr>
      <vt:lpstr>Times New Roman</vt:lpstr>
      <vt:lpstr>Simple Light</vt:lpstr>
      <vt:lpstr>Slate</vt:lpstr>
      <vt:lpstr>PowerPoint Presentation</vt:lpstr>
      <vt:lpstr>Content:</vt:lpstr>
      <vt:lpstr>Prelude</vt:lpstr>
      <vt:lpstr>The problem landscape</vt:lpstr>
      <vt:lpstr>Defining Data Science</vt:lpstr>
      <vt:lpstr>A closer look at the related terms</vt:lpstr>
      <vt:lpstr>Demystifying Data Science, AI, ML and DL</vt:lpstr>
      <vt:lpstr>  Data Scientist’s Toolbox </vt:lpstr>
      <vt:lpstr>  A closer look at  R Lang </vt:lpstr>
      <vt:lpstr>  A closer look at Python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Network +</dc:title>
  <dc:creator>Jojo John Moolayil</dc:creator>
  <cp:lastModifiedBy>yadvendra singh</cp:lastModifiedBy>
  <cp:revision>12</cp:revision>
  <dcterms:modified xsi:type="dcterms:W3CDTF">2019-10-09T05:44:55Z</dcterms:modified>
</cp:coreProperties>
</file>