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49" r:id="rId1"/>
    <p:sldMasterId id="2147484183" r:id="rId2"/>
    <p:sldMasterId id="2147484170" r:id="rId3"/>
  </p:sldMasterIdLst>
  <p:notesMasterIdLst>
    <p:notesMasterId r:id="rId57"/>
  </p:notesMasterIdLst>
  <p:sldIdLst>
    <p:sldId id="256" r:id="rId4"/>
    <p:sldId id="257" r:id="rId5"/>
    <p:sldId id="258" r:id="rId6"/>
    <p:sldId id="260" r:id="rId7"/>
    <p:sldId id="261" r:id="rId8"/>
    <p:sldId id="31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11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E35467-90BA-40EA-823F-CC0DD393D830}">
  <a:tblStyle styleId="{40E35467-90BA-40EA-823F-CC0DD393D8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399" y="6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473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588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194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9550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51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529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729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592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9441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1_Blank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025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 rtl="0">
              <a:lnSpc>
                <a:spcPct val="1025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 rtl="0">
              <a:lnSpc>
                <a:spcPct val="1025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 rtl="0">
              <a:lnSpc>
                <a:spcPct val="1025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 rtl="0">
              <a:lnSpc>
                <a:spcPct val="1025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 rtl="0">
              <a:lnSpc>
                <a:spcPct val="1025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 rtl="0">
              <a:lnSpc>
                <a:spcPct val="1025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 rtl="0">
              <a:lnSpc>
                <a:spcPct val="1025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 rtl="0">
              <a:lnSpc>
                <a:spcPct val="1025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8808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34669" y="1607642"/>
            <a:ext cx="8074660" cy="352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632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258267" y="6630187"/>
            <a:ext cx="854710" cy="20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67750" y="6664325"/>
            <a:ext cx="231140" cy="20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 rtl="0">
              <a:lnSpc>
                <a:spcPct val="1025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020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4BE6-9013-49A6-BBEE-94B32B3A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43E4E-FDA9-41F2-AF84-A45B83DF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C52C7-9F12-4DE1-998F-AA0728AD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0200D-D1EA-4267-BE09-A8A8685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7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68F1-0966-4C73-9177-B5068ED3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35B0D-AA58-4903-AD06-B2F16DC9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433F-D151-44CA-94C6-EAC67DBE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85D2B-541D-448C-9323-46496BEC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48A6-CFDA-483C-9C8C-0F752300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00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51FB-0441-4418-A375-F531A436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EEAB-836F-47F1-BBB7-9B70FE21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965A5-0A73-4D08-AE6B-E321D753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B0CA-E58B-442C-98D3-55695F36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BEB8D-6A85-4528-8A94-22D965E4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370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5C48-ADF7-48CB-A719-0BFD9A0B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9C41-5728-45D7-B328-1178C80B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5879-5600-4E0A-94C4-68858313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251B-D3DD-443E-8A42-F0E92B0E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C369-C907-4661-88F1-5CA3FADA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87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D3FF-9CBF-4513-8889-C3313455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ACC4-A5A1-49A2-AFB5-076253A36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D5606-A90B-4FF7-9D8C-49E108676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C049F-B84B-4BC4-89B8-CDACDD3E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B83C4-300F-4120-A012-10698266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87D1F-1561-4AC5-8184-F7206926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03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015E-EA2C-44E0-9735-35C1DDBE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4301-9C9B-4090-981D-5A1B08F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E8E4F-B806-433A-AD21-9356630F4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49265-AB83-4C65-A34D-ED0CF32E0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6EE9F-2E9C-4BAA-80ED-893B05D1A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D8451-89F2-41B3-941B-DC951D40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EF430-23E1-4F17-B5DE-7E94ABC3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21D71-AA19-474D-8041-10B3263A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19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4954-DDC7-40EE-BC49-12DF8B54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CB256-A62E-4F0F-B9CD-61D0F18B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B5597-82CC-41A2-8DFB-F80C92D7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D1C3F-7464-4AA4-B3F9-1C42A7B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794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0BDA3-2A13-4DA5-8203-F104BE35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B4737-63BF-4F71-9714-5FB05F3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8F852-CA16-48E5-9C8F-FFA6E0C3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0682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8D4A-F9ED-414A-95CA-E529C22F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E840-11C0-42AA-B5A0-7FB3277A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7E29B-31D7-408E-9AD0-F7BE98F55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46C22-9CA1-4B4A-81F7-7344D9BE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AEC0C-3A40-40EC-96EC-967CB94B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6CACA-92A0-4EFF-A92C-2F71776D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7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8064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5303-83BA-4C1E-9010-CAE969A4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8FD42-97B7-4D6B-9926-DBB1124B6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B5786-3070-4B2D-85A1-245E1C46F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608D-EEE7-4CC3-9009-3F864BD6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09BF6-4032-4364-9129-B191C7AD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D9D7A-91B7-4C53-B541-DFDCCF87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219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6975-D76A-494E-BD1E-DFE8F727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30BBA-2AEA-4941-AA36-DF39FAF4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4EFF-B31E-4D0F-B714-4FEBF9B9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92F29-716B-473A-B4ED-114E9BB2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165D-80EC-4BD9-9A61-EAD06EB9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7147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CD281-DBC9-48E6-97BF-A2C90EB80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6D292-02B3-4449-885E-82087F16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9483E-C45D-4641-AA07-78CF23C3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7CE4-005C-4DE1-9038-E1702CBC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0E98B-99C1-4DA3-A359-BF6DA315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84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FFD9-BEDA-4474-AF43-189F85F5F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F2A25-809C-44F4-BD3E-5FFC8C3CC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2058-900D-4028-9575-5391682A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C4D03-8AC3-49DA-AE74-DF1DF21B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A96D-9C5A-49BB-A70F-743E2ECB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21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9AE0-538E-4074-B7FC-642BF2EF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A512-0E40-4F09-998B-C20E99FC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58F1-065A-439F-8F52-AB393798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8FE6-A701-41E6-A605-BF42FB0E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A31E-70C4-4335-9F58-93814EA2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22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EAC6-4CB7-4625-8334-8D1756F4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EF8E-13DF-4FDA-8B32-39169510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C142-9414-4AA0-931A-655D7DBE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CB8A-6053-4179-81AC-9C192058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5ED9-854D-472E-B187-7C3BE1FD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811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0D7F-FBA3-44ED-AF7F-0F73E666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92E3-65E0-43C4-A626-00E31A02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EB7B-813E-4D81-8336-A23344194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1FC5A-4F7D-492E-AC42-06745C29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1FC88-3CEC-4868-8A42-57F691BC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70C88-6EBC-4179-8844-BE63DEDE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498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1A97-54A8-4E2C-AAA8-B21A3D77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D6076-A03E-4331-9680-1DE44054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C8D3B-617C-46DA-8AAF-7C5B8A2CC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D4853-FC4A-49FC-A99F-AEBA00BCC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EC8F4-769D-4B58-9AB8-3727796A3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3E46C-D549-4F24-82E1-35CBD7B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65882-5131-4C13-8E6E-64CD1A45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7CD2-F85B-4A65-AAC7-C7F215C2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232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03E9-072C-496C-A490-99027E61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AB5E6-D0E3-4983-8368-4E0C3BB5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BBCDC-8241-41FF-BB36-1A9BDB0C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5F342-EA9F-4C87-B22A-0715A641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049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9F2C5-791A-4617-8C99-DC17CA4C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55873-6EBA-4378-BFB0-C8729CC7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01BD6-EA46-4379-B496-0679A25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5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51859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3993-1FF9-4C0F-ACA1-04800630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14D4-2964-42F5-8030-D1621067A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587D-66DC-4CDF-A8EC-2DBF2EF9D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C9469-405C-478E-8EDE-BAB35EBC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644EE-8FFB-4F45-BB0E-06EC0FAC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EED36-6664-4BE4-8B73-2C3111A3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326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9C51-7BDA-4E8A-B847-F2F3A44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5CC74-A2F4-4E2F-8A5E-F39BA7E98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E006D-1136-404A-A156-5D30E8CA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FAD68-137B-40D2-99C5-066588F6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6F89-6FEA-46EA-8CD0-AEB563F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7FC7-CBF6-473A-A082-F5844B28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509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54E5-63AD-41DE-B5D3-25D1528E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334AE-F5D8-43B1-862D-9B60B33F8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326C-BF04-4297-BDE5-A217D6FA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F4B6-4972-4BA8-B6B2-3A7F7C06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3F52-C50C-45B7-A71F-2E7DC830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81754-DC90-463A-A827-5AAEDA11D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D095D-5D93-4382-A682-DDDF7DC08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03CC-D7EF-4599-9FA3-9A27E642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8629-EE2C-4407-AAC1-952A85B7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40698-7AC9-4EFD-B126-CD4C76EB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0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247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899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356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2540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6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  <p:sldLayoutId id="2147484162" r:id="rId13"/>
    <p:sldLayoutId id="2147484163" r:id="rId14"/>
    <p:sldLayoutId id="2147484164" r:id="rId15"/>
    <p:sldLayoutId id="2147484165" r:id="rId16"/>
    <p:sldLayoutId id="2147484166" r:id="rId17"/>
    <p:sldLayoutId id="2147484167" r:id="rId18"/>
    <p:sldLayoutId id="2147484168" r:id="rId19"/>
    <p:sldLayoutId id="2147484169" r:id="rId20"/>
    <p:sldLayoutId id="2147484182" r:id="rId2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42DE3-9A45-4A84-B512-5A75234F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D08F6-7BF4-4332-BB8B-71D16B46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D019-54C1-4BE3-9D0A-B14F12E7F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0645E-57DB-441B-8D56-08B0DBE618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4038-678E-45E0-9424-727DCD200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F18D-0A20-4972-BE6D-F7F4BB4BF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9A61-BD5F-47B8-8FC0-06C909FD7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8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A5EA5-053C-4DD0-904D-C4BB6AC0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F47E9-BEBB-4A0F-8128-2553320C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9F53-4374-4B9F-8E32-3CD875EE1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8C33-A5BE-476E-94F1-1AF5EA71E33B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974F-03E0-4F8F-8118-97658EE01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A3F0-264E-406E-B213-EC53B7106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6A85-D867-4DCF-A2EB-8445F7BD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0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3594861" y="3770833"/>
            <a:ext cx="427736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Working on Hadoop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387578" y="1591242"/>
            <a:ext cx="3312413" cy="23762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1" name="Shape 51"/>
          <p:cNvSpPr txBox="1"/>
          <p:nvPr/>
        </p:nvSpPr>
        <p:spPr>
          <a:xfrm>
            <a:off x="8782050" y="6571715"/>
            <a:ext cx="1504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5" name="Shape 145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Command Option	</a:t>
            </a:r>
            <a:endParaRPr u="none" dirty="0"/>
          </a:p>
          <a:p>
            <a:pPr marL="3302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sym typeface="Arial"/>
              </a:rPr>
              <a:t>copyFromLocal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205300" rIns="0" bIns="0" anchor="t" anchorCtr="0">
            <a:noAutofit/>
          </a:bodyPr>
          <a:lstStyle/>
          <a:p>
            <a:pPr marL="35687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7555" marR="0" lvl="1" indent="-286385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7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700" b="1" i="0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7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copyFromLocal</a:t>
            </a:r>
            <a:r>
              <a:rPr lang="en-US" sz="1700" b="1" i="0" u="none" strike="noStrike" cap="none" dirty="0"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17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localsource</a:t>
            </a:r>
            <a:r>
              <a:rPr lang="en-US" sz="17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URI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7555" marR="0" lvl="1" indent="-286385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b="0" i="0" u="none" strike="noStrike" cap="none" dirty="0">
                <a:latin typeface="Arial"/>
                <a:ea typeface="Arial"/>
                <a:cs typeface="Arial"/>
                <a:sym typeface="Arial"/>
              </a:rPr>
              <a:t>Similar to put command, except that the source is restricted to a local file reference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70" marR="0" lvl="1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2500"/>
              <a:buFont typeface="Courier New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687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Options: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7555" marR="0" lvl="1" indent="-286385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b="0" i="0" u="none" strike="noStrike" cap="none" dirty="0">
                <a:latin typeface="Arial"/>
                <a:ea typeface="Arial"/>
                <a:cs typeface="Arial"/>
                <a:sym typeface="Arial"/>
              </a:rPr>
              <a:t>The -f option will overwrite the destination if it already exists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993444" y="4395622"/>
            <a:ext cx="7614616" cy="28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344805" marR="0" lvl="0" indent="-3321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 dirty="0" err="1"/>
              <a:t>h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copyFromLocal</a:t>
            </a:r>
            <a:endParaRPr lang="en-IN"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535940" y="5504377"/>
            <a:ext cx="6508672" cy="70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8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DD9FA-6BB1-4ACE-9A93-DCD89926171C}"/>
              </a:ext>
            </a:extLst>
          </p:cNvPr>
          <p:cNvSpPr txBox="1"/>
          <p:nvPr/>
        </p:nvSpPr>
        <p:spPr>
          <a:xfrm>
            <a:off x="1222310" y="4805265"/>
            <a:ext cx="684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copyFromLocal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hdfs://localhost/user/root/localfile3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Shape 159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0" name="Shape 160"/>
          <p:cNvSpPr txBox="1"/>
          <p:nvPr/>
        </p:nvSpPr>
        <p:spPr>
          <a:xfrm>
            <a:off x="535940" y="1720212"/>
            <a:ext cx="7856855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5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copyToLocal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URI &lt;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localdest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Similar to get command, except that the destination is restricted to a  local file reference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238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sym typeface="Arial"/>
              </a:rPr>
              <a:t>copyToLocal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35940" y="3561893"/>
            <a:ext cx="7656338" cy="142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copyToLocal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copyToLocal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842631" y="4008091"/>
            <a:ext cx="4765429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/user/root/localfile3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hdfs://localhost/user/root/localfile3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35940" y="5098431"/>
            <a:ext cx="6350052" cy="83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Shape 173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Shape 174"/>
          <p:cNvSpPr txBox="1"/>
          <p:nvPr/>
        </p:nvSpPr>
        <p:spPr>
          <a:xfrm>
            <a:off x="535940" y="1648257"/>
            <a:ext cx="7600354" cy="429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-cat	URI or path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dirty="0"/>
              <a:t>Displays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contents of source file to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stdout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2700"/>
              <a:buFont typeface="Courier New"/>
              <a:buNone/>
            </a:pPr>
            <a:endParaRPr sz="27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-cat hdfs://localhost/user/root/localfile3</a:t>
            </a:r>
          </a:p>
          <a:p>
            <a:pPr marL="756285" marR="0" lvl="1" indent="-28638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endParaRPr sz="22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750"/>
              <a:buFont typeface="Courier New"/>
              <a:buNone/>
            </a:pPr>
            <a:endParaRPr sz="17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238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-cat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4" name="Shape 184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Shape 185"/>
          <p:cNvSpPr txBox="1"/>
          <p:nvPr/>
        </p:nvSpPr>
        <p:spPr>
          <a:xfrm>
            <a:off x="535940" y="1619426"/>
            <a:ext cx="8131810" cy="240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9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900" b="1" i="0" u="none" strike="noStrike" cap="none" dirty="0">
                <a:latin typeface="Arial"/>
                <a:ea typeface="Arial"/>
                <a:cs typeface="Arial"/>
                <a:sym typeface="Arial"/>
              </a:rPr>
              <a:t> -cp [-f]	URI or path &lt;</a:t>
            </a:r>
            <a:r>
              <a:rPr lang="en-US" sz="19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dest</a:t>
            </a:r>
            <a:r>
              <a:rPr lang="en-US" sz="1900" b="1" i="0" u="none" strike="noStrike" cap="none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Copy files from source to destination.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This command allows multiple sources as well in which case the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destination must be a directory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111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-cp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5960037" y="4445237"/>
            <a:ext cx="2036298" cy="26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/user/root/dir1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993443" y="4110634"/>
            <a:ext cx="7105527" cy="114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 -cp /user/root/localfile1 /user/root/localfile4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6385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 -cp /user/root/localfile1 /user/root/localfile2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marR="426719" lvl="0" indent="-286385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 -cp hdfs://localhost/user/root/localfile1     hdfs://localhost/user/root/hadoopfile4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535939" y="5591910"/>
            <a:ext cx="7105527" cy="77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8" name="Shape 198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Shape 199"/>
          <p:cNvSpPr txBox="1"/>
          <p:nvPr/>
        </p:nvSpPr>
        <p:spPr>
          <a:xfrm>
            <a:off x="535940" y="1984160"/>
            <a:ext cx="7796297" cy="385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-df [-h] URI or path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Displays free space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2950"/>
              <a:buFont typeface="Courier New"/>
              <a:buNone/>
            </a:pPr>
            <a:endParaRPr sz="29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Options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638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The -h option will format file sizes in a “human-readable” fashion  (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64.0m instead of 67108864)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2950"/>
              <a:buFont typeface="Courier New"/>
              <a:buNone/>
            </a:pPr>
            <a:endParaRPr sz="29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457200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-df -h /user/root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30211" y="600584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302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-df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9" name="Shape 209"/>
          <p:cNvSpPr txBox="1"/>
          <p:nvPr/>
        </p:nvSpPr>
        <p:spPr>
          <a:xfrm>
            <a:off x="535940" y="1501520"/>
            <a:ext cx="1572778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30212" y="547242"/>
            <a:ext cx="8251825" cy="95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Command Option	</a:t>
            </a:r>
            <a:endParaRPr u="none" dirty="0"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66814" y="1810283"/>
            <a:ext cx="8810625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125220" marR="0" lvl="0" indent="-2863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 b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 -du [-s] [-h] URI or path [URI ...]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1125220" marR="600075" lvl="0" indent="-286384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Displays sizes of files and directories contained in the given directory or the length of  a file in case its just a file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4535" marR="0" lvl="0" indent="-342900" algn="l" rtl="0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Options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125220" marR="600710" lvl="1" indent="-286384" algn="l" rtl="0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The -s option will result in an aggregate summary of file lengths being displayed,  rather than the individual files.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125220" marR="0" lvl="1" indent="-286384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The -h option will format file sizes in a “human-readable” fashion (</a:t>
            </a:r>
            <a:r>
              <a:rPr lang="en-US" sz="16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 64.0m instead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1252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of 67108864)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4535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125220" marR="0" lvl="1" indent="-286384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6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600" b="0" i="1" u="none" strike="noStrike" cap="none" dirty="0">
                <a:latin typeface="Arial"/>
                <a:ea typeface="Arial"/>
                <a:cs typeface="Arial"/>
                <a:sym typeface="Arial"/>
              </a:rPr>
              <a:t> -du /user/root/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125220" marR="0" lvl="1" indent="-286384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6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6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600" b="0" i="1" u="none" strike="noStrike" cap="none" dirty="0">
                <a:latin typeface="Arial"/>
                <a:ea typeface="Arial"/>
                <a:cs typeface="Arial"/>
                <a:sym typeface="Arial"/>
              </a:rPr>
              <a:t> –du  -s	hdfs://localhost/user/root/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2350"/>
              <a:buFont typeface="Courier New"/>
              <a:buNone/>
            </a:pPr>
            <a:endParaRPr sz="23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453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600" u="sng" dirty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600" u="sng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600" u="sng" dirty="0">
                <a:latin typeface="Arial"/>
                <a:ea typeface="Arial"/>
                <a:cs typeface="Arial"/>
                <a:sym typeface="Arial"/>
              </a:rPr>
              <a:t>Returns 0 on success and -1 on error	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214620" y="1156792"/>
            <a:ext cx="1449061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-du</a:t>
            </a:r>
            <a:endParaRPr sz="40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1" name="Shape 221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" name="Shape 222"/>
          <p:cNvSpPr txBox="1"/>
          <p:nvPr/>
        </p:nvSpPr>
        <p:spPr>
          <a:xfrm>
            <a:off x="622935" y="2068266"/>
            <a:ext cx="7898130" cy="444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moveFromLocal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Usage: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moveFromLocal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localsource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&gt; &lt;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dest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13485" marR="5080" lvl="2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Similar to put command, except that the source local source is deleted after  it’s copied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70585" marR="0" lvl="1" indent="-457200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moveFromLocal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localfile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/user/root/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None/>
            </a:pPr>
            <a:endParaRPr sz="22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3250"/>
              <a:buFont typeface="Courier New"/>
              <a:buNone/>
            </a:pPr>
            <a:endParaRPr sz="32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Command: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moveToLocal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Usage: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moveToLocal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	&lt;source&gt; &lt;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dest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&gt;	</a:t>
            </a:r>
          </a:p>
          <a:p>
            <a:pPr marL="756285" lvl="5" indent="-342900">
              <a:spcBef>
                <a:spcPts val="509"/>
              </a:spcBef>
              <a:buSzPts val="2000"/>
              <a:buFont typeface="Courier New"/>
              <a:buChar char="o"/>
            </a:pPr>
            <a:r>
              <a:rPr lang="en-US" sz="2000" dirty="0"/>
              <a:t>This command works like get but deletes the HDFS copy on success.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13485" marR="0" lvl="2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IN" sz="1800" dirty="0" err="1"/>
              <a:t>hdfs</a:t>
            </a:r>
            <a:r>
              <a:rPr lang="en-IN" sz="1800" dirty="0"/>
              <a:t> </a:t>
            </a:r>
            <a:r>
              <a:rPr lang="en-IN" sz="1800" dirty="0" err="1"/>
              <a:t>dfs</a:t>
            </a:r>
            <a:r>
              <a:rPr lang="en-IN" sz="1800" dirty="0"/>
              <a:t> –</a:t>
            </a:r>
            <a:r>
              <a:rPr lang="en-IN" sz="1800" dirty="0" err="1"/>
              <a:t>moveToLocal</a:t>
            </a:r>
            <a:r>
              <a:rPr lang="en-IN" sz="1800" dirty="0"/>
              <a:t> /user/root/file1 /user/root/</a:t>
            </a:r>
            <a:r>
              <a:rPr lang="en-IN" sz="1800" dirty="0" err="1"/>
              <a:t>localfile</a:t>
            </a:r>
            <a:r>
              <a:rPr lang="en-IN" sz="1800" dirty="0"/>
              <a:t> 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111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36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moveFromLocal</a:t>
            </a:r>
            <a:r>
              <a:rPr lang="en-US" sz="3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r>
              <a:rPr lang="en-US" sz="3600" b="0" i="0" u="none" strike="noStrike" cap="none" dirty="0" err="1">
                <a:solidFill>
                  <a:srgbClr val="FF0000"/>
                </a:solidFill>
                <a:sym typeface="Arial"/>
              </a:rPr>
              <a:t>moveToLocal</a:t>
            </a:r>
            <a:endParaRPr sz="3600" dirty="0">
              <a:solidFill>
                <a:srgbClr val="FF0000"/>
              </a:solidFill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2" name="Shape 232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Shape 233"/>
          <p:cNvSpPr txBox="1"/>
          <p:nvPr/>
        </p:nvSpPr>
        <p:spPr>
          <a:xfrm>
            <a:off x="535940" y="1720176"/>
            <a:ext cx="7847330" cy="423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-mv URI [URI ...] &lt;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dest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Moves files from source to destination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14000"/>
              </a:lnSpc>
              <a:spcBef>
                <a:spcPts val="24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Allows multiple sources as well in which case the destination needs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to be a directory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Moving files across file systems is not permitted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-mv /user/root/localfile1 /user/root/localfile5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950"/>
              <a:buFont typeface="Arial"/>
              <a:buNone/>
            </a:pPr>
            <a:endParaRPr sz="29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228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-mv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Shape 243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Shape 244"/>
          <p:cNvSpPr txBox="1"/>
          <p:nvPr/>
        </p:nvSpPr>
        <p:spPr>
          <a:xfrm>
            <a:off x="680110" y="1554679"/>
            <a:ext cx="3658625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555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-rm [-f] [-r |-R]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704533" y="2313131"/>
            <a:ext cx="7734934" cy="417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469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Delete files specified as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args</a:t>
            </a:r>
            <a:endParaRPr sz="26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Options: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638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The -f option will not display a diagnostic message or modify the exit status  to reflect an error if the file does not exist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The -R option deletes the directory and any content under it recursively.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The -r option is equivalent to -R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250"/>
              <a:buFont typeface="Courier New"/>
              <a:buNone/>
            </a:pPr>
            <a:endParaRPr sz="22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29565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 -rm hdfs://localhost/user/root/localfile /user/localhost/user/root/</a:t>
            </a:r>
            <a:r>
              <a:rPr lang="en-US" sz="1600" i="1" dirty="0" err="1">
                <a:latin typeface="Arial"/>
                <a:ea typeface="Arial"/>
                <a:cs typeface="Arial"/>
                <a:sym typeface="Arial"/>
              </a:rPr>
              <a:t>emptydir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4167968" y="1154759"/>
            <a:ext cx="4033640" cy="148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24002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-rm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URI or path [URI ...]</a:t>
            </a:r>
            <a:endParaRPr lang="en-IN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6" name="Shape 256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7" name="Shape 257"/>
          <p:cNvSpPr txBox="1"/>
          <p:nvPr/>
        </p:nvSpPr>
        <p:spPr>
          <a:xfrm>
            <a:off x="535940" y="1720176"/>
            <a:ext cx="7742555" cy="432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-tail [-f] URI or path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Displays last kilobyte of the file to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stdout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500"/>
              <a:buFont typeface="Courier New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Options: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The -f option will output appended data as the file grows, as in </a:t>
            </a:r>
            <a:r>
              <a:rPr lang="en-US" sz="2000" dirty="0"/>
              <a:t>Linux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500"/>
              <a:buFont typeface="Courier New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-tail pathname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2500"/>
              <a:buFont typeface="Courier New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17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-tail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Shape 58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18041" y="496950"/>
            <a:ext cx="195097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dirty="0"/>
          </a:p>
        </p:txBody>
      </p:sp>
      <p:sp>
        <p:nvSpPr>
          <p:cNvPr id="60" name="Shape 60"/>
          <p:cNvSpPr txBox="1"/>
          <p:nvPr/>
        </p:nvSpPr>
        <p:spPr>
          <a:xfrm>
            <a:off x="8782050" y="6571715"/>
            <a:ext cx="1504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999845" y="1497330"/>
            <a:ext cx="6296694" cy="265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Hadoop Commands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Monitoring and Managing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Scaling Out vs Scaling Up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Hadoop Streaming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Running Hadoop jobs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High Availability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NameNode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7" name="Shape 267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8" name="Shape 268"/>
          <p:cNvSpPr txBox="1"/>
          <p:nvPr/>
        </p:nvSpPr>
        <p:spPr>
          <a:xfrm>
            <a:off x="535940" y="1796033"/>
            <a:ext cx="7262495" cy="266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-text &lt;source&gt;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Takes a source file and outputs the file in text format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500"/>
              <a:buFont typeface="Courier New"/>
              <a:buNone/>
            </a:pPr>
            <a:endParaRPr sz="3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824864" marR="0" lvl="1" indent="-35496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 i="1" dirty="0" err="1"/>
              <a:t>h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 -text	 /user/root/filename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29209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-text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8" name="Shape 278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9" name="Shape 279"/>
          <p:cNvSpPr txBox="1"/>
          <p:nvPr/>
        </p:nvSpPr>
        <p:spPr>
          <a:xfrm>
            <a:off x="535940" y="1738960"/>
            <a:ext cx="6250305" cy="421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9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900" b="1" i="0" u="none" strike="noStrike" cap="none" dirty="0">
                <a:latin typeface="Arial"/>
                <a:ea typeface="Arial"/>
                <a:cs typeface="Arial"/>
                <a:sym typeface="Arial"/>
              </a:rPr>
              <a:t> -test -[</a:t>
            </a:r>
            <a:r>
              <a:rPr lang="en-US" sz="19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defz</a:t>
            </a:r>
            <a:r>
              <a:rPr lang="en-US" sz="1900" b="1" i="0" u="none" strike="noStrike" cap="none" dirty="0">
                <a:latin typeface="Arial"/>
                <a:ea typeface="Arial"/>
                <a:cs typeface="Arial"/>
                <a:sym typeface="Arial"/>
              </a:rPr>
              <a:t>] URI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Tests file/directory properties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950"/>
              <a:buFont typeface="Courier New"/>
              <a:buNone/>
            </a:pPr>
            <a:endParaRPr sz="19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Options: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950"/>
              <a:buFont typeface="Arial"/>
              <a:buNone/>
            </a:pPr>
            <a:endParaRPr sz="1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-d: if the path is a directory, return 0.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-e: if the path exists, return 0.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-f: if the path is a file, return 0.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-s return 0 if file &lt;path&gt; is greater than zero bytes in size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-z: if the file is zero length, return 0.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950"/>
              <a:buFont typeface="Courier New"/>
              <a:buNone/>
            </a:pPr>
            <a:endParaRPr sz="19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9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900" b="0" i="1" u="none" strike="noStrike" cap="none" dirty="0">
                <a:latin typeface="Arial"/>
                <a:ea typeface="Arial"/>
                <a:cs typeface="Arial"/>
                <a:sym typeface="Arial"/>
              </a:rPr>
              <a:t> -test -e pathname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111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-test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9" name="Shape 289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0" name="Shape 290"/>
          <p:cNvSpPr txBox="1"/>
          <p:nvPr/>
        </p:nvSpPr>
        <p:spPr>
          <a:xfrm>
            <a:off x="535939" y="1796033"/>
            <a:ext cx="7684329" cy="39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touchz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URI [URI ...]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Create a file of zero length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500"/>
              <a:buFont typeface="Arial"/>
              <a:buNone/>
            </a:pP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824864" marR="0" lvl="1" indent="-35496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touchz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pathname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500"/>
              <a:buFont typeface="Arial"/>
              <a:buNone/>
            </a:pP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04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sym typeface="Arial"/>
              </a:rPr>
              <a:t>touchz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0" name="Shape 300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1" name="Shape 301"/>
          <p:cNvSpPr txBox="1"/>
          <p:nvPr/>
        </p:nvSpPr>
        <p:spPr>
          <a:xfrm>
            <a:off x="535940" y="1732241"/>
            <a:ext cx="807339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0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appendToFile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localsource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&gt; &lt;</a:t>
            </a:r>
            <a:r>
              <a:rPr lang="en-US" sz="2200" b="1" dirty="0" err="1">
                <a:latin typeface="Arial"/>
                <a:ea typeface="Arial"/>
                <a:cs typeface="Arial"/>
                <a:sym typeface="Arial"/>
              </a:rPr>
              <a:t>dst</a:t>
            </a: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Append single </a:t>
            </a: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, or multiple </a:t>
            </a: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srcs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 from local file system to the 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destination file system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6385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Courier New"/>
              <a:buChar char="o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Also reads input from stdin and appends to destination	file  system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8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appendToFile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localfile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/user/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/localfile2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appendToFile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localfile1 localfile2 /user/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hadoopfile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appendToFile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localfile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hdfs://localhost/hadoop/localfile2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55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sym typeface="Arial"/>
              </a:rPr>
              <a:t>appendToFile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1" name="Shape 311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2" name="Shape 312"/>
          <p:cNvSpPr txBox="1"/>
          <p:nvPr/>
        </p:nvSpPr>
        <p:spPr>
          <a:xfrm>
            <a:off x="535940" y="1796033"/>
            <a:ext cx="7712321" cy="259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-checksum URI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the checksum information of a file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500"/>
              <a:buFont typeface="Arial"/>
              <a:buNone/>
            </a:pPr>
            <a:endParaRPr sz="3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-checksum hdfs://localhost/file1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238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-checksum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2" name="Shape 322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3" name="Shape 323"/>
          <p:cNvSpPr txBox="1"/>
          <p:nvPr/>
        </p:nvSpPr>
        <p:spPr>
          <a:xfrm>
            <a:off x="535940" y="1619426"/>
            <a:ext cx="8072120" cy="465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9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900" b="1" i="0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9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setrep</a:t>
            </a:r>
            <a:r>
              <a:rPr lang="en-US" sz="1900" b="1" i="0" u="none" strike="noStrike" cap="none" dirty="0">
                <a:latin typeface="Arial"/>
                <a:ea typeface="Arial"/>
                <a:cs typeface="Arial"/>
                <a:sym typeface="Arial"/>
              </a:rPr>
              <a:t> [-R] [-w] &lt;</a:t>
            </a:r>
            <a:r>
              <a:rPr lang="en-US" sz="19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numReplicas</a:t>
            </a:r>
            <a:r>
              <a:rPr lang="en-US" sz="19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&lt;path&gt;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Changes the replication factor of a file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If	 </a:t>
            </a:r>
            <a:r>
              <a:rPr lang="en-US" sz="1900" b="0" i="1" u="none" strike="noStrike" cap="none" dirty="0">
                <a:latin typeface="Arial"/>
                <a:ea typeface="Arial"/>
                <a:cs typeface="Arial"/>
                <a:sym typeface="Arial"/>
              </a:rPr>
              <a:t>path </a:t>
            </a: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is	a directory then the command recursively changes	the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replication factor of all files under the directory tree rooted at </a:t>
            </a:r>
            <a:r>
              <a:rPr lang="en-US" sz="1900" i="1" dirty="0">
                <a:latin typeface="Arial"/>
                <a:ea typeface="Arial"/>
                <a:cs typeface="Arial"/>
                <a:sym typeface="Arial"/>
              </a:rPr>
              <a:t>path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Options: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The –w flag requests that the command wait for the replication	to 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complete. This can potentially take a very long time.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The -R flag is accepted for backwards compatibility. It has no effect.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9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9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9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setrep</a:t>
            </a:r>
            <a:r>
              <a:rPr lang="en-US" sz="1900" b="0" i="1" u="none" strike="noStrike" cap="none" dirty="0">
                <a:latin typeface="Arial"/>
                <a:ea typeface="Arial"/>
                <a:cs typeface="Arial"/>
                <a:sym typeface="Arial"/>
              </a:rPr>
              <a:t> -w 3 /user/root/dir1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9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19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238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sym typeface="Arial"/>
              </a:rPr>
              <a:t>setrep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3" name="Shape 333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4" name="Shape 334"/>
          <p:cNvSpPr txBox="1"/>
          <p:nvPr/>
        </p:nvSpPr>
        <p:spPr>
          <a:xfrm>
            <a:off x="535940" y="1802688"/>
            <a:ext cx="8072755" cy="334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8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-stat [format] &lt;path&gt; ...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Print statistics about the file/directory at &lt;path&gt; in the specified format.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6385" algn="just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Format accepts </a:t>
            </a:r>
            <a:r>
              <a:rPr lang="en-US" sz="1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filesize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in blocks (%b), type (%F), group name of owner  (%g), name (%n), block size (%o), replication (%r), user name of  owner(%u), and modification date (%y, %Y). %y shows UTC date as “</a:t>
            </a:r>
            <a:r>
              <a:rPr lang="en-US" sz="1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yyyy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-  MM-dd </a:t>
            </a:r>
            <a:r>
              <a:rPr lang="en-US" sz="1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HH:mm:ss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” and %Y shows milliseconds since January 1, 1970 UTC.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Courier New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If the format is not specified, %y is used by default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238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-stat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630935" y="4637805"/>
            <a:ext cx="7843585" cy="102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900" i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9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i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900" i="1" dirty="0">
                <a:latin typeface="Arial"/>
                <a:ea typeface="Arial"/>
                <a:cs typeface="Arial"/>
                <a:sym typeface="Arial"/>
              </a:rPr>
              <a:t> -stat "%F %u:%g %b %y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993444" y="5893133"/>
            <a:ext cx="6965568" cy="3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7" name="Shape 347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8" name="Shape 348"/>
          <p:cNvSpPr txBox="1"/>
          <p:nvPr/>
        </p:nvSpPr>
        <p:spPr>
          <a:xfrm>
            <a:off x="535940" y="1720212"/>
            <a:ext cx="8074025" cy="452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5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-count &lt;paths&gt;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Count the number of directories, files and bytes under the paths that  match the specified file pattern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5715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The output columns with</a:t>
            </a:r>
            <a:r>
              <a:rPr lang="en-US" sz="2000" dirty="0"/>
              <a:t> -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count are:	</a:t>
            </a:r>
            <a:r>
              <a:rPr lang="en-US" sz="2000" dirty="0"/>
              <a:t>		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DIR_COUNT, FILE_COUNT,  CONTENT_SIZE, PATHNAME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2950"/>
              <a:buFont typeface="Courier New"/>
              <a:buNone/>
            </a:pPr>
            <a:endParaRPr sz="29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-count hdfs://localhost/file1 hdfs://localhost/file2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2950"/>
              <a:buFont typeface="Courier New"/>
              <a:buNone/>
            </a:pPr>
            <a:endParaRPr sz="29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238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-count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8" name="Shape 358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36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sym typeface="Arial"/>
              </a:rPr>
              <a:t>getmerge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273775" rIns="0" bIns="0" anchor="t" anchorCtr="0">
            <a:noAutofit/>
          </a:bodyPr>
          <a:lstStyle/>
          <a:p>
            <a:pPr marL="35687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7555" marR="0" lvl="1" indent="-28638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getmerge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&lt;source&gt; &lt;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localdest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7555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Takes a source directory	and a destination file as	input and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75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concatenates files in source into the destination local file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7555" marR="889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Optionally -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addnl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can be set to enable adding a newline character at  the end of each file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27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2950"/>
              <a:buFont typeface="Courier New"/>
              <a:buNone/>
            </a:pPr>
            <a:endParaRPr sz="29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687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7555" marR="0" lvl="1" indent="-28638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getmerge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/user/root/temp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localfile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9" name="Shape 369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0" name="Shape 370"/>
          <p:cNvSpPr txBox="1"/>
          <p:nvPr/>
        </p:nvSpPr>
        <p:spPr>
          <a:xfrm>
            <a:off x="535940" y="1758107"/>
            <a:ext cx="6900558" cy="355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1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Usage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 -help &lt;command&gt;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usage output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urier New"/>
              <a:buNone/>
            </a:pPr>
            <a:endParaRPr sz="27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23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Example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2400" i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 -help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2400" i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 -help ls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04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-help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Shape 68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Hadoop Commands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535940" y="1502662"/>
            <a:ext cx="8303260" cy="34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100" rIns="0" bIns="0" anchor="t" anchorCtr="0">
            <a:noAutofit/>
          </a:bodyPr>
          <a:lstStyle/>
          <a:p>
            <a:pPr marL="35433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General syntax: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755015" marR="0" lvl="1" indent="-34163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400" dirty="0"/>
              <a:t>Hadoop command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en-US" sz="2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genericOptions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] [</a:t>
            </a:r>
            <a:r>
              <a:rPr lang="en-US" sz="2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commandOptions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755015" marR="0" lvl="1" indent="-34163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endParaRPr lang="en-US" sz="2400" dirty="0"/>
          </a:p>
          <a:p>
            <a:pPr marL="755015" marR="0" lvl="1" indent="-34163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2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 –[Command name]</a:t>
            </a:r>
          </a:p>
          <a:p>
            <a:pPr marL="755015" marR="0" lvl="1" indent="-34163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endParaRPr lang="en-US" sz="2400" dirty="0"/>
          </a:p>
          <a:p>
            <a:pPr marL="413385" marR="0" lvl="1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CC9900"/>
              </a:buClr>
              <a:buSzPts val="1550"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671804" y="2481147"/>
            <a:ext cx="7903029" cy="216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and Monitoring</a:t>
            </a:r>
            <a:endParaRPr sz="4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7" name="Shape 387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HDFS Commands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535939" y="1524723"/>
            <a:ext cx="8146097" cy="376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Checking System’s health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fsck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i="0" u="none" strike="noStrike" cap="none" dirty="0">
                <a:latin typeface="Arial"/>
                <a:ea typeface="Arial"/>
                <a:cs typeface="Arial"/>
                <a:sym typeface="Arial"/>
              </a:rPr>
              <a:t>Check the health of all the files under a path</a:t>
            </a:r>
            <a:endParaRPr sz="240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i="0" u="none" strike="noStrike" cap="none" dirty="0">
                <a:latin typeface="Arial"/>
                <a:ea typeface="Arial"/>
                <a:cs typeface="Arial"/>
                <a:sym typeface="Arial"/>
              </a:rPr>
              <a:t>Reports on each file in HDFS</a:t>
            </a:r>
            <a:endParaRPr sz="240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35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Example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fsck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/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fsck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-blocks -files -locations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8" name="Shape 398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HDFS Commands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402" name="Shape 402"/>
          <p:cNvSpPr txBox="1"/>
          <p:nvPr/>
        </p:nvSpPr>
        <p:spPr>
          <a:xfrm>
            <a:off x="535939" y="1524723"/>
            <a:ext cx="7525709" cy="2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Checking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DataNodes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health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dfsadmin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i="0" u="none" strike="noStrike" cap="none" dirty="0">
                <a:latin typeface="Arial"/>
                <a:ea typeface="Arial"/>
                <a:cs typeface="Arial"/>
                <a:sym typeface="Arial"/>
              </a:rPr>
              <a:t>For reporting on each </a:t>
            </a:r>
            <a:r>
              <a:rPr lang="en-US" sz="2400" i="0" u="none" strike="noStrike" cap="none" dirty="0" err="1">
                <a:latin typeface="Arial"/>
                <a:ea typeface="Arial"/>
                <a:cs typeface="Arial"/>
                <a:sym typeface="Arial"/>
              </a:rPr>
              <a:t>DataNode</a:t>
            </a:r>
            <a:endParaRPr sz="240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35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Example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dfsadmin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-report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9" name="Shape 409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HDFS Commands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535940" y="1524723"/>
            <a:ext cx="7740313" cy="14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Entering/Leaving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safemode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safemode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3384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2400" i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latin typeface="Arial"/>
                <a:ea typeface="Arial"/>
                <a:cs typeface="Arial"/>
                <a:sym typeface="Arial"/>
              </a:rPr>
              <a:t>dfsadmin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400" i="1" dirty="0" err="1">
                <a:latin typeface="Arial"/>
                <a:ea typeface="Arial"/>
                <a:cs typeface="Arial"/>
                <a:sym typeface="Arial"/>
              </a:rPr>
              <a:t>safemode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en-US" sz="2400" i="1" dirty="0" err="1">
                <a:latin typeface="Arial"/>
                <a:ea typeface="Arial"/>
                <a:cs typeface="Arial"/>
                <a:sym typeface="Arial"/>
              </a:rPr>
              <a:t>enter|leave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]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0" name="Shape 420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HDFS Commands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x="535940" y="1524723"/>
            <a:ext cx="7768305" cy="332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Setting Permissions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Commands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chmod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chown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chgrp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Work similar to Linux commands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35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Example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chmod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777 &lt;filename&gt;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chown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user:group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&lt;filename&gt;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949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1" name="Shape 431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HDFS Commands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535940" y="1524723"/>
            <a:ext cx="8071484" cy="337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Removing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DataNodes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DataNodes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can be removed from HDFS on the fly.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2800" i="1" dirty="0" err="1">
                <a:latin typeface="Arial"/>
                <a:ea typeface="Arial"/>
                <a:cs typeface="Arial"/>
                <a:sym typeface="Arial"/>
              </a:rPr>
              <a:t>dfs.hosts.exclude</a:t>
            </a:r>
            <a:r>
              <a:rPr lang="en-US" sz="2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configuration parameter to  point to a file that has the list of 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datanodes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to be  removed. (One node per line)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Execute the following command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dfsadmin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refreshNodes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Shape 442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HDFS Commands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430212" y="1524723"/>
            <a:ext cx="8468678" cy="440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Adding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DataNodes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Install Hadoop on the new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DataNodes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Start the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DataNode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daemon manually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datanode</a:t>
            </a: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It automatically contacts the	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and	joins the cluster.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Add the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DataNode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slaves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file.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To balance the distribution of files in HDFS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start-balancer.sh</a:t>
            </a: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3" name="Shape 453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MAPRED Commands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535940" y="1524723"/>
            <a:ext cx="7870942" cy="376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Managing Jobs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Command: </a:t>
            </a: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i="0" u="none" strike="noStrike" cap="none" dirty="0">
                <a:latin typeface="Arial"/>
                <a:ea typeface="Arial"/>
                <a:cs typeface="Arial"/>
                <a:sym typeface="Arial"/>
              </a:rPr>
              <a:t>Lists the currently running jobs</a:t>
            </a:r>
            <a:endParaRPr sz="240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35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Example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927100" marR="1983739" lvl="1" indent="-513715" algn="l" rtl="0">
              <a:lnSpc>
                <a:spcPct val="120100"/>
              </a:lnSpc>
              <a:spcBef>
                <a:spcPts val="2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job -list  or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1" indent="-51371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mapred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job -list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4" name="Shape 464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MAPRED Commands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535940" y="1524723"/>
            <a:ext cx="8362950" cy="376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Managing Jobs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Command: </a:t>
            </a: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i="0" u="none" strike="noStrike" cap="none" dirty="0">
                <a:latin typeface="Arial"/>
                <a:ea typeface="Arial"/>
                <a:cs typeface="Arial"/>
                <a:sym typeface="Arial"/>
              </a:rPr>
              <a:t>Reports the status of a job</a:t>
            </a:r>
            <a:endParaRPr sz="240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35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Example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job -status &lt;job-id&gt;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22479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or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mapred</a:t>
            </a:r>
            <a:r>
              <a:rPr lang="en-US" sz="2400" b="0" i="1" u="none" strike="noStrike" cap="none" dirty="0">
                <a:latin typeface="Arial"/>
                <a:ea typeface="Arial"/>
                <a:cs typeface="Arial"/>
                <a:sym typeface="Arial"/>
              </a:rPr>
              <a:t> job -status &lt;job-id&gt;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5" name="Shape 475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Job Command Options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graphicFrame>
        <p:nvGraphicFramePr>
          <p:cNvPr id="479" name="Shape 479"/>
          <p:cNvGraphicFramePr/>
          <p:nvPr/>
        </p:nvGraphicFramePr>
        <p:xfrm>
          <a:off x="389191" y="1366519"/>
          <a:ext cx="8353425" cy="5406385"/>
        </p:xfrm>
        <a:graphic>
          <a:graphicData uri="http://schemas.openxmlformats.org/drawingml/2006/table">
            <a:tbl>
              <a:tblPr firstRow="1" bandRow="1">
                <a:noFill/>
                <a:tableStyleId>{40E35467-90BA-40EA-823F-CC0DD393D830}</a:tableStyleId>
              </a:tblPr>
              <a:tblGrid>
                <a:gridCol w="338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400">
                <a:tc>
                  <a:txBody>
                    <a:bodyPr/>
                    <a:lstStyle/>
                    <a:p>
                      <a:pPr marL="9277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COMMAND_OPTION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47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47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0"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-submit &lt;job-file&gt;</a:t>
                      </a:r>
                      <a:endParaRPr sz="13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7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Submits the job.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47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75"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-status &lt;job-id&gt;</a:t>
                      </a:r>
                      <a:endParaRPr sz="13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7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2384" marR="43815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Prints the map and reduce completion percentage and all job  counters.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47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0"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-kill &lt;job-id&gt;</a:t>
                      </a:r>
                      <a:endParaRPr sz="13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7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Kills the job.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47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75"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-events &lt;job-id&gt; &lt;from-event-#&gt;</a:t>
                      </a:r>
                      <a:endParaRPr sz="13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&lt;#-of-events&gt;</a:t>
                      </a:r>
                      <a:endParaRPr sz="13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7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2384" marR="46609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Prints the events' details received by jobtracker for the given  range.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54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125"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-history [all] &lt;jobOutputDir&gt;</a:t>
                      </a:r>
                      <a:endParaRPr sz="13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7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Prints job details, failed and killed tip details.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2384" marR="24320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[all] displays more details about the job such as successful tasks  and task attempts made for each task.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54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775"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-list [all]</a:t>
                      </a:r>
                      <a:endParaRPr sz="13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63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-list all displays all jobs.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-list displays only jobs which are yet to complete.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54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00"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-kill-task &lt;task-id&gt;</a:t>
                      </a:r>
                      <a:endParaRPr sz="13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63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Kills the task. Killed tasks are NOT counted against failed attempts.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54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400"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-fail-task &lt;task-id&gt;</a:t>
                      </a:r>
                      <a:endParaRPr sz="13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63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Fails the task. Failed tasks are counted against failed attempts.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60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2775">
                <a:tc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-set-priority &lt;job-id&gt; &lt;priority&gt;</a:t>
                      </a:r>
                      <a:endParaRPr sz="13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63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2384" marR="61023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Changes the priority of the job. Allowed priority values are  VERY_HIGH, HIGH, NORMAL, LOW, VERY_LOW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660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7" name="Shape 87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Hadoop Commands	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535940" y="1502662"/>
            <a:ext cx="7676515" cy="106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100" rIns="0" bIns="0" anchor="t" anchorCtr="0">
            <a:noAutofit/>
          </a:bodyPr>
          <a:lstStyle/>
          <a:p>
            <a:pPr marL="35433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General syntax: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755015" marR="0" lvl="1" indent="-34163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hadoop command </a:t>
            </a:r>
            <a:r>
              <a:rPr lang="en-US" sz="2400" b="1" i="0" u="none" strike="noStrike" cap="none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[genericOptions] </a:t>
            </a:r>
            <a:r>
              <a:rPr lang="en-US" sz="2400" b="0" i="0" u="none" strike="noStrike" cap="none">
                <a:latin typeface="Arial"/>
                <a:ea typeface="Arial"/>
                <a:cs typeface="Arial"/>
                <a:sym typeface="Arial"/>
              </a:rPr>
              <a:t>[commandOptions]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Shape 90"/>
          <p:cNvGraphicFramePr/>
          <p:nvPr/>
        </p:nvGraphicFramePr>
        <p:xfrm>
          <a:off x="461187" y="3019425"/>
          <a:ext cx="8352775" cy="3460120"/>
        </p:xfrm>
        <a:graphic>
          <a:graphicData uri="http://schemas.openxmlformats.org/drawingml/2006/table">
            <a:tbl>
              <a:tblPr firstRow="1" bandRow="1">
                <a:noFill/>
                <a:tableStyleId>{40E35467-90BA-40EA-823F-CC0DD393D830}</a:tableStyleId>
              </a:tblPr>
              <a:tblGrid>
                <a:gridCol w="2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0">
                <a:tc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-conf &lt;configuration file&gt;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Specify an application configuration file.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8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-D &lt;property&gt;=&lt;value&gt;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Use value for given property.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-files &lt;comma separated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list of files&gt;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Specify comma separated files to be copied to the map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842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cluster. Applies only to job.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97790" marR="1346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-libjars &lt;comma separated  list of jars&gt;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88074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Specify comma separated jar files to include in the  classpath. Applies only to job.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50">
                <a:tc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-archives &lt;comma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separated list of archives&gt;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Specify comma separated archives to be unarchived on the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84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compute machines. Applies only to job.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6" name="Shape 486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451854" y="441981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Scaling Out vs Scaling Up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graphicFrame>
        <p:nvGraphicFramePr>
          <p:cNvPr id="490" name="Shape 490"/>
          <p:cNvGraphicFramePr/>
          <p:nvPr/>
        </p:nvGraphicFramePr>
        <p:xfrm>
          <a:off x="749223" y="1694433"/>
          <a:ext cx="7632700" cy="4417700"/>
        </p:xfrm>
        <a:graphic>
          <a:graphicData uri="http://schemas.openxmlformats.org/drawingml/2006/table">
            <a:tbl>
              <a:tblPr firstRow="1" bandRow="1">
                <a:noFill/>
                <a:tableStyleId>{40E35467-90BA-40EA-823F-CC0DD393D830}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0">
                <a:tc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Scaling Up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Scaling Out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Scaling Vertically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Scaling Horizontally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400">
                <a:tc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Adding resources to a single node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 a system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Adding nodes to an existing system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98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0">
                <a:tc gridSpan="2"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0">
                <a:tc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 change in software architecture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Cost-effective, Infinite scalability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50">
                <a:tc gridSpan="2"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Cons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200">
                <a:tc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Costly, Not infinite solution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2004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 need to be designed,  architected and developed to be  ready to scale out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2443352" y="2481148"/>
            <a:ext cx="425767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Streaming</a:t>
            </a:r>
            <a:endParaRPr sz="4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4" name="Shape 504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	Hadoop Streaming	</a:t>
            </a:r>
            <a:endParaRPr b="0" u="none" strike="noStrike" cap="none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535940" y="1607641"/>
            <a:ext cx="8072755" cy="44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4330" marR="8255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Hadoop supports</a:t>
            </a:r>
            <a:r>
              <a:rPr lang="en-US" sz="2400" dirty="0"/>
              <a:t>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n-US" sz="2400" dirty="0"/>
              <a:t>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in other  languages via a generic API called Streaming.</a:t>
            </a:r>
          </a:p>
          <a:p>
            <a:pPr marL="12700" marR="825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54330" marR="5080" lvl="0" indent="-34163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Allows you to create and run map/reduce jobs  with any executable or script.</a:t>
            </a:r>
          </a:p>
          <a:p>
            <a:pPr marL="12700" marR="5080" lvl="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9900"/>
              </a:buClr>
              <a:buSzPts val="2050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54330" marR="0" lvl="0" indent="-34163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Data flow is similar to Linux pipes, e.g.: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format is: Input | Mapper | Reducer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echo “this sentence has five words” | cat | </a:t>
            </a:r>
            <a:r>
              <a:rPr lang="en-US" sz="2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wc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3" name="Shape 513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Hadoop Streaming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560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Mapper and Reducer receive data from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stdin</a:t>
            </a:r>
            <a:endParaRPr sz="2800" dirty="0"/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write output to </a:t>
            </a:r>
            <a:r>
              <a:rPr lang="en-US" sz="28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stdout</a:t>
            </a:r>
            <a:endParaRPr sz="2800" dirty="0"/>
          </a:p>
          <a:p>
            <a:pPr marL="355600" marR="5080" lvl="0" indent="-34163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takes care of the transmission of data  between the map/reduce tasks</a:t>
            </a:r>
            <a:endParaRPr sz="2800" dirty="0"/>
          </a:p>
          <a:p>
            <a:pPr marL="683260" marR="7620" lvl="1" indent="-32638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It is still the programmer’s responsibility to set the  correct key/value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683260" marR="0" lvl="1" indent="-32638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lang="en-US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Default format: “key \t value\n”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2" name="Shape 522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Hadoop Streaming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535940" y="1507043"/>
            <a:ext cx="8074659" cy="450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noAutofit/>
          </a:bodyPr>
          <a:lstStyle/>
          <a:p>
            <a:pPr marL="35433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What are we outputting?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Example output: “the	1”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By default, “the” is the key, and “1” is the value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54330" marR="9525" lvl="0" indent="-341630" algn="l" rtl="0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endParaRPr lang="en-US" sz="2800" dirty="0">
              <a:latin typeface="Arial"/>
              <a:ea typeface="Arial"/>
              <a:cs typeface="Arial"/>
              <a:sym typeface="Arial"/>
            </a:endParaRPr>
          </a:p>
          <a:p>
            <a:pPr marL="354330" marR="9525" lvl="0" indent="-341630" algn="l" rtl="0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Hadoop Streaming	handles delivering this key/value pair to a Reducer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681990" marR="5080" lvl="1" indent="-32639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3A812E"/>
              </a:buClr>
              <a:buSzPts val="1650"/>
              <a:buFont typeface="Noto Sans Symbols"/>
              <a:buChar char="❑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Able to send similar keys to the same Reducer or  to an intermediary Combiner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1" name="Shape 531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a Hadoop Job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535939" y="1517143"/>
            <a:ext cx="7982909" cy="440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575" rIns="0" bIns="0" anchor="t" anchorCtr="0">
            <a:noAutofit/>
          </a:bodyPr>
          <a:lstStyle/>
          <a:p>
            <a:pPr marL="35433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700"/>
              <a:buFont typeface="Noto Sans Symbols"/>
              <a:buChar char="■"/>
            </a:pP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Place input file into HDFS: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3A812E"/>
              </a:buClr>
              <a:buSzPts val="1300"/>
              <a:buFont typeface="Noto Sans Symbols"/>
              <a:buChar char="❑"/>
            </a:pP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 -put ./input-file </a:t>
            </a: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input-file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330" marR="0" lvl="0" indent="-34163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CC9900"/>
              </a:buClr>
              <a:buSzPts val="1700"/>
              <a:buFont typeface="Noto Sans Symbols"/>
              <a:buChar char="■"/>
            </a:pP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Run either normal or streaming version: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3A812E"/>
              </a:buClr>
              <a:buSzPts val="1300"/>
              <a:buFont typeface="Noto Sans Symbols"/>
              <a:buChar char="❑"/>
            </a:pP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 jar Wordcount.jar input-file output-file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812E"/>
              </a:buClr>
              <a:buSzPts val="1300"/>
              <a:buFont typeface="Noto Sans Symbols"/>
              <a:buChar char="❑"/>
            </a:pP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 jar hadoop-streaming.jar \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0835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-input input-file \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808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-output output-file \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808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-file &lt;filename&gt; \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808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-mapper &lt;path\script&gt; \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808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-reducer &lt;path\script&gt;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0" name="Shape 540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179514" y="463422"/>
            <a:ext cx="8964486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/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</a:t>
            </a:r>
            <a:r>
              <a:rPr lang="en-US" u="none" dirty="0"/>
              <a:t>Running a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Hadoop Job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535939" y="1187538"/>
            <a:ext cx="8133398" cy="520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300" rIns="0" bIns="0" anchor="t" anchorCtr="0">
            <a:noAutofit/>
          </a:bodyPr>
          <a:lstStyle/>
          <a:p>
            <a:pPr marL="35433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Place input file into HDFS: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A812E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testdir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812E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-put ./input-file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testdir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/input-file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1700"/>
              <a:buFont typeface="Noto Sans Symbols"/>
              <a:buNone/>
            </a:pPr>
            <a:endParaRPr lang="en-IN" sz="17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33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Run streaming version: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A812E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jar hadoop-streaming.jar \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962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-input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testdir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/input-file \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962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-output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testdir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/output \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962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-mapper cat \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9629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-reducer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wc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-l“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38455" marR="0" lvl="0" indent="-325755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3A812E"/>
              </a:buClr>
              <a:buSzPts val="1450"/>
              <a:buFont typeface="Noto Sans Symbols"/>
              <a:buChar char="❑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Check the result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A812E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-ls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testdir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/output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812E"/>
              </a:buClr>
              <a:buSzPts val="1200"/>
              <a:buFont typeface="Noto Sans Symbols"/>
              <a:buChar char="❑"/>
            </a:pP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 -text </a:t>
            </a:r>
            <a:r>
              <a:rPr lang="en-US" sz="20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testdir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/output/part*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9" name="Shape 549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Mapper.py</a:t>
            </a:r>
            <a:r>
              <a:rPr lang="en-US" sz="4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4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</p:txBody>
      </p:sp>
      <p:sp>
        <p:nvSpPr>
          <p:cNvPr id="553" name="Shape 553"/>
          <p:cNvSpPr txBox="1"/>
          <p:nvPr/>
        </p:nvSpPr>
        <p:spPr>
          <a:xfrm>
            <a:off x="535940" y="1582801"/>
            <a:ext cx="8261984" cy="413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latin typeface="Arial"/>
                <a:ea typeface="Arial"/>
                <a:cs typeface="Arial"/>
                <a:sym typeface="Arial"/>
              </a:rPr>
              <a:t>#!/</a:t>
            </a:r>
            <a:r>
              <a:rPr lang="en-US" sz="1500" i="1" dirty="0" err="1">
                <a:latin typeface="Arial"/>
                <a:ea typeface="Arial"/>
                <a:cs typeface="Arial"/>
                <a:sym typeface="Arial"/>
              </a:rPr>
              <a:t>usr</a:t>
            </a:r>
            <a:r>
              <a:rPr lang="en-US" sz="1500" i="1" dirty="0">
                <a:latin typeface="Arial"/>
                <a:ea typeface="Arial"/>
                <a:cs typeface="Arial"/>
                <a:sym typeface="Arial"/>
              </a:rPr>
              <a:t>/bin/env python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import sys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1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input comes from STDIN (standard input)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for line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sys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stdin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15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remove leading and trailing whitespace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strip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()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split the line into words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words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()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increase counters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for word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words: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write the results to STDOUT (standard output);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271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what we output here will be the input for the Reduce step, i.e. the input for reducer.py  </a:t>
            </a:r>
          </a:p>
          <a:p>
            <a:pPr marL="9271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tab-delimited; the trivial word count is 1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print '%s\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t%s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'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% 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(word, 1)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2481943" y="461594"/>
            <a:ext cx="3355357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Reducer.py</a:t>
            </a:r>
            <a:endParaRPr sz="4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464007" y="1175679"/>
            <a:ext cx="2382520" cy="79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latin typeface="Arial"/>
                <a:ea typeface="Arial"/>
                <a:cs typeface="Arial"/>
                <a:sym typeface="Arial"/>
              </a:rPr>
              <a:t>#!/usr/bin/env python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from operator import itemgetter  import sys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464007" y="2200118"/>
            <a:ext cx="1577340" cy="79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5080" lvl="0" indent="0" algn="l" rtl="0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current_word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None  current_count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0  word </a:t>
            </a: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None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442912" y="3208111"/>
            <a:ext cx="3643895" cy="35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input comes from STDIN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for line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sys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stdin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remove leading and trailing whitespace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strip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()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parse the input we got from mapper.py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word, count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('\t', 1)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convert count (currently a string) to int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try:</a:t>
            </a:r>
            <a:endParaRPr lang="en-US" dirty="0"/>
          </a:p>
          <a:p>
            <a:pPr marL="355600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	count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= i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nt(count) </a:t>
            </a:r>
          </a:p>
          <a:p>
            <a:pPr marL="355600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except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ValueError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55600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count was not  number, so silently  ignore/discard this line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166814" y="6227278"/>
            <a:ext cx="8810625" cy="30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latin typeface="Arial"/>
                <a:ea typeface="Arial"/>
                <a:cs typeface="Arial"/>
                <a:sym typeface="Arial"/>
              </a:rPr>
              <a:t> 	continue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4425188" y="1361947"/>
            <a:ext cx="4241800" cy="3696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56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this IF-switch only works because Hadoop sorts map  output by key (here: word) before it is passed to the  reducer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current_word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word: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current_count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+=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count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else: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current_word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18415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write result to STDOUT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1841500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print '%s\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t%s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'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%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current_word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,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current_count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927100" marR="169354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current_count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count 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current_word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word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marR="671830" lvl="0" indent="0" algn="ctr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rPr>
              <a:t># do not forget to output the last word if needed!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current_word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word: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print '%s\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t%s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' 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%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current_word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current_count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4" name="Shape 574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5" name="Shape 575"/>
          <p:cNvSpPr txBox="1">
            <a:spLocks noGrp="1"/>
          </p:cNvSpPr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Running a Python Wordcount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535939" y="1517143"/>
            <a:ext cx="7768305" cy="432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575" rIns="0" bIns="0" anchor="t" anchorCtr="0">
            <a:noAutofit/>
          </a:bodyPr>
          <a:lstStyle/>
          <a:p>
            <a:pPr marL="35433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700"/>
              <a:buFont typeface="Noto Sans Symbols"/>
              <a:buChar char="■"/>
            </a:pP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Place input file into HDFS: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3A812E"/>
              </a:buClr>
              <a:buSzPts val="1300"/>
              <a:buFont typeface="Noto Sans Symbols"/>
              <a:buChar char="❑"/>
            </a:pP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 -put ./input-file </a:t>
            </a: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input-file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330" marR="0" lvl="0" indent="-341630" algn="l" rtl="0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Clr>
                <a:srgbClr val="CC9900"/>
              </a:buClr>
              <a:buSzPts val="1700"/>
              <a:buFont typeface="Noto Sans Symbols"/>
              <a:buChar char="■"/>
            </a:pP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Run streaming job: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681990" marR="0" lvl="1" indent="-326390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3A812E"/>
              </a:buClr>
              <a:buSzPts val="1300"/>
              <a:buFont typeface="Noto Sans Symbols"/>
              <a:buChar char="❑"/>
            </a:pP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 jar hadoop-streaming.jar \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808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-input input-file \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80835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-output output-file \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808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-file Streaming_Mapper.py \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808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-mapper Streaming_Mapper.py \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808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-file Streaming_Reducer.py \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808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-reducer Streaming_Reducer.py \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7" name="Shape 97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30212" y="547242"/>
            <a:ext cx="825182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111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-ls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531495" y="2272982"/>
            <a:ext cx="8251825" cy="449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lang="en-US" sz="15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 -ls [-h] [-R] </a:t>
            </a:r>
            <a:r>
              <a:rPr lang="en-US" sz="15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uri</a:t>
            </a:r>
            <a:r>
              <a:rPr 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 or path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lang="en-US" sz="1500" b="0" i="0" u="none" strike="noStrike" cap="none" dirty="0">
                <a:latin typeface="Arial"/>
                <a:ea typeface="Arial"/>
                <a:cs typeface="Arial"/>
                <a:sym typeface="Arial"/>
              </a:rPr>
              <a:t>For a file ‘ls’ returns stat on the file with the following format: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19615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permissions </a:t>
            </a:r>
            <a:r>
              <a:rPr lang="en-US" sz="1300" dirty="0" err="1">
                <a:latin typeface="Arial"/>
                <a:ea typeface="Arial"/>
                <a:cs typeface="Arial"/>
                <a:sym typeface="Arial"/>
              </a:rPr>
              <a:t>number_of_replicas</a:t>
            </a: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latin typeface="Arial"/>
                <a:ea typeface="Arial"/>
                <a:cs typeface="Arial"/>
                <a:sym typeface="Arial"/>
              </a:rPr>
              <a:t>userid</a:t>
            </a: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latin typeface="Arial"/>
                <a:ea typeface="Arial"/>
                <a:cs typeface="Arial"/>
                <a:sym typeface="Arial"/>
              </a:rPr>
              <a:t>filesize</a:t>
            </a: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latin typeface="Arial"/>
                <a:ea typeface="Arial"/>
                <a:cs typeface="Arial"/>
                <a:sym typeface="Arial"/>
              </a:rPr>
              <a:t>modification_date</a:t>
            </a: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latin typeface="Arial"/>
                <a:ea typeface="Arial"/>
                <a:cs typeface="Arial"/>
                <a:sym typeface="Arial"/>
              </a:rPr>
              <a:t>modification_time</a:t>
            </a: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 filename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lang="en-US" sz="1500" b="0" i="0" u="none" strike="noStrike" cap="none" dirty="0">
                <a:latin typeface="Arial"/>
                <a:ea typeface="Arial"/>
                <a:cs typeface="Arial"/>
                <a:sym typeface="Arial"/>
              </a:rPr>
              <a:t>For a directory it returns list of its direct children as in Linux. A directory is listed as: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1961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permissions </a:t>
            </a:r>
            <a:r>
              <a:rPr lang="en-US" sz="1300" dirty="0" err="1">
                <a:latin typeface="Arial"/>
                <a:ea typeface="Arial"/>
                <a:cs typeface="Arial"/>
                <a:sym typeface="Arial"/>
              </a:rPr>
              <a:t>userid</a:t>
            </a: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latin typeface="Arial"/>
                <a:ea typeface="Arial"/>
                <a:cs typeface="Arial"/>
                <a:sym typeface="Arial"/>
              </a:rPr>
              <a:t>modification_date</a:t>
            </a: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latin typeface="Arial"/>
                <a:ea typeface="Arial"/>
                <a:cs typeface="Arial"/>
                <a:sym typeface="Arial"/>
              </a:rPr>
              <a:t>modification_time</a:t>
            </a: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latin typeface="Arial"/>
                <a:ea typeface="Arial"/>
                <a:cs typeface="Arial"/>
                <a:sym typeface="Arial"/>
              </a:rPr>
              <a:t>dirname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lang="en-US" sz="1500" b="0" i="0" u="none" strike="noStrike" cap="none" dirty="0">
                <a:latin typeface="Arial"/>
                <a:ea typeface="Arial"/>
                <a:cs typeface="Arial"/>
                <a:sym typeface="Arial"/>
              </a:rPr>
              <a:t>Files within a directory are order by filename by default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550"/>
              <a:buFont typeface="Courier New"/>
              <a:buNone/>
            </a:pPr>
            <a:endParaRPr sz="15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Options: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lang="en-US" sz="1500" b="0" i="0" u="none" strike="noStrike" cap="none" dirty="0">
                <a:latin typeface="Arial"/>
                <a:ea typeface="Arial"/>
                <a:cs typeface="Arial"/>
                <a:sym typeface="Arial"/>
              </a:rPr>
              <a:t>-h: Format file sizes in a human-readable fashion (</a:t>
            </a:r>
            <a:r>
              <a:rPr lang="en-US" sz="15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eg</a:t>
            </a:r>
            <a:r>
              <a:rPr lang="en-US" sz="1500" b="0" i="0" u="none" strike="noStrike" cap="none" dirty="0">
                <a:latin typeface="Arial"/>
                <a:ea typeface="Arial"/>
                <a:cs typeface="Arial"/>
                <a:sym typeface="Arial"/>
              </a:rPr>
              <a:t> 64.0m instead of 67108864)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o"/>
            </a:pPr>
            <a:r>
              <a:rPr lang="en-US" sz="1500" b="0" i="0" u="none" strike="noStrike" cap="none" dirty="0">
                <a:latin typeface="Arial"/>
                <a:ea typeface="Arial"/>
                <a:cs typeface="Arial"/>
                <a:sym typeface="Arial"/>
              </a:rPr>
              <a:t>-R: Recursively list subdirectories encountered</a:t>
            </a:r>
          </a:p>
          <a:p>
            <a:pPr marL="0" marR="0" lvl="1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550"/>
              <a:buFont typeface="Courier New"/>
              <a:buNone/>
            </a:pPr>
            <a:endParaRPr lang="en-IN" sz="155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IN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3" name="Shape 583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430212" y="461594"/>
            <a:ext cx="8251825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Input and Output Formats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687387" y="2329435"/>
            <a:ext cx="7769225" cy="466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6985" lvl="0" indent="-342900" algn="just" rtl="0">
              <a:lnSpc>
                <a:spcPct val="1143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 Map-Reduce may specify how it’s input is to be read by  specifying an </a:t>
            </a:r>
            <a:r>
              <a:rPr lang="en-US" sz="2000" i="1" dirty="0" err="1">
                <a:latin typeface="Arial"/>
                <a:ea typeface="Arial"/>
                <a:cs typeface="Arial"/>
                <a:sym typeface="Arial"/>
              </a:rPr>
              <a:t>InputFormat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to be used.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5600" marR="6985" lvl="0" indent="-342900" algn="just" rtl="0">
              <a:lnSpc>
                <a:spcPct val="114199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 Map-Reduce may specify how it’s output is to be written  by specifying an </a:t>
            </a:r>
            <a:r>
              <a:rPr lang="en-US" sz="2000" i="1" dirty="0" err="1">
                <a:latin typeface="Arial"/>
                <a:ea typeface="Arial"/>
                <a:cs typeface="Arial"/>
                <a:sym typeface="Arial"/>
              </a:rPr>
              <a:t>OutputFormat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to be used.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13700"/>
              </a:lnSpc>
              <a:spcBef>
                <a:spcPts val="59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These default to </a:t>
            </a:r>
            <a:r>
              <a:rPr lang="en-US" sz="2000" i="1" dirty="0" err="1">
                <a:latin typeface="Arial"/>
                <a:ea typeface="Arial"/>
                <a:cs typeface="Arial"/>
                <a:sym typeface="Arial"/>
              </a:rPr>
              <a:t>TextInputFormat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i="1" dirty="0" err="1">
                <a:latin typeface="Arial"/>
                <a:ea typeface="Arial"/>
                <a:cs typeface="Arial"/>
                <a:sym typeface="Arial"/>
              </a:rPr>
              <a:t>TextOutputFormat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 which process line-based text data.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5600" marR="5715" lvl="0" indent="-342900" algn="just" rtl="0">
              <a:lnSpc>
                <a:spcPct val="113999"/>
              </a:lnSpc>
              <a:spcBef>
                <a:spcPts val="58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Another common choice is </a:t>
            </a:r>
            <a:r>
              <a:rPr lang="en-US" sz="2000" i="1" dirty="0" err="1">
                <a:latin typeface="Arial"/>
                <a:ea typeface="Arial"/>
                <a:cs typeface="Arial"/>
                <a:sym typeface="Arial"/>
              </a:rPr>
              <a:t>SequenceFileInputFormat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and  </a:t>
            </a:r>
            <a:r>
              <a:rPr lang="en-US" sz="2000" i="1" dirty="0" err="1">
                <a:latin typeface="Arial"/>
                <a:ea typeface="Arial"/>
                <a:cs typeface="Arial"/>
                <a:sym typeface="Arial"/>
              </a:rPr>
              <a:t>SequenceFileOutputFormat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for binary data which are file-  based.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2" name="Shape 592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High Availability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535940" y="1498472"/>
            <a:ext cx="806704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433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HDFS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High Availability feature enables you to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942392" y="1864233"/>
            <a:ext cx="7595118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Run redundant</a:t>
            </a:r>
            <a:r>
              <a:rPr lang="en-US" sz="1800" dirty="0"/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NameNodes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</a:t>
            </a:r>
            <a:r>
              <a:rPr lang="en-US" sz="1800" dirty="0"/>
              <a:t>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an Active/Passive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US" sz="1800" dirty="0"/>
              <a:t>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US" sz="1800" dirty="0"/>
              <a:t>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standby.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4422711" y="1864233"/>
            <a:ext cx="6400801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08915" marR="508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Same cluster</a:t>
            </a:r>
            <a:r>
              <a:rPr lang="en-US" sz="1800" dirty="0"/>
              <a:t>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in				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535940" y="2595829"/>
            <a:ext cx="8072120" cy="349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4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This eliminates the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as a potential single point of failure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43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(SPOF) in an HDFS cluster.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4330" marR="5080" lvl="0" indent="-341630" algn="just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 a typical HA cluster, </a:t>
            </a:r>
            <a:r>
              <a:rPr lang="en-US" sz="2000" i="1" dirty="0">
                <a:latin typeface="Arial"/>
                <a:ea typeface="Arial"/>
                <a:cs typeface="Arial"/>
                <a:sym typeface="Arial"/>
              </a:rPr>
              <a:t>two separate machines are configured  as </a:t>
            </a:r>
            <a:r>
              <a:rPr lang="en-US" sz="2000" i="1" dirty="0" err="1">
                <a:latin typeface="Arial"/>
                <a:ea typeface="Arial"/>
                <a:cs typeface="Arial"/>
                <a:sym typeface="Arial"/>
              </a:rPr>
              <a:t>NameNodes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In a working cluster, one of the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 machine is in the Active state, and the other is in the Standby  state.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4330" marR="5715" lvl="0" indent="-34163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 Active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is responsible for all client operations  in the cluster, while the Standby acts as a slave. The Standby  machine maintains enough state to provide a fast failover.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4" name="Shape 604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430212" y="463422"/>
            <a:ext cx="825182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High Availability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535940" y="1482623"/>
            <a:ext cx="8073390" cy="434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4330" marR="5080" lvl="0" indent="-341630" algn="just" rtl="0">
              <a:lnSpc>
                <a:spcPct val="1098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Char char="■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 order for the Standby node to keep its state synchronized with  the Active node, both nodes communicate with a group of separate  daemons called </a:t>
            </a:r>
            <a:r>
              <a:rPr lang="en-US" sz="2000" b="1" dirty="0" err="1">
                <a:latin typeface="Arial"/>
                <a:ea typeface="Arial"/>
                <a:cs typeface="Arial"/>
                <a:sym typeface="Arial"/>
              </a:rPr>
              <a:t>JournalNodes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(JNs).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4330" marR="5080" lvl="0" indent="-341630" algn="just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CC9900"/>
              </a:buClr>
              <a:buSzPts val="1300"/>
              <a:buFont typeface="Noto Sans Symbols"/>
              <a:buChar char="■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When the Active node performs any namespace modification, the Active  node durably logs a modification record to a majority of these JNs.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4330" marR="6985" lvl="0" indent="-341630" algn="just" rtl="0">
              <a:lnSpc>
                <a:spcPct val="110100"/>
              </a:lnSpc>
              <a:spcBef>
                <a:spcPts val="675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Char char="■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The Standby node reads the edits from the JNs and continuously  watches the JNs for changes to the edit log.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4330" marR="11430" lvl="0" indent="-341630" algn="just" rtl="0">
              <a:lnSpc>
                <a:spcPct val="110000"/>
              </a:lnSpc>
              <a:spcBef>
                <a:spcPts val="705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Char char="■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Once the Standby Node observes the edits, it applies these edits to  its own namespace.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54330" marR="0" lvl="0" indent="-34163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CC9900"/>
              </a:buClr>
              <a:buSzPts val="1300"/>
              <a:buFont typeface="Noto Sans Symbols"/>
              <a:buChar char="■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 a failover event, the Standby ensures that it has read all of the edits from the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JounalNodes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before promoting itself to the Active state.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3" name="Shape 613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2108719" y="496950"/>
            <a:ext cx="5663682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Happy </a:t>
            </a:r>
            <a:r>
              <a:rPr lang="en-US" sz="4000" b="0" i="0" u="none" strike="noStrike" cap="none" dirty="0" err="1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Hadooping</a:t>
            </a:r>
            <a:r>
              <a:rPr lang="en-US" sz="4000" b="0" i="0" u="none" strike="noStrike" cap="none" dirty="0">
                <a:solidFill>
                  <a:srgbClr val="62242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dirty="0"/>
          </a:p>
        </p:txBody>
      </p:sp>
      <p:sp>
        <p:nvSpPr>
          <p:cNvPr id="615" name="Shape 615"/>
          <p:cNvSpPr/>
          <p:nvPr/>
        </p:nvSpPr>
        <p:spPr>
          <a:xfrm>
            <a:off x="1547875" y="1983353"/>
            <a:ext cx="5735574" cy="4041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6" name="Shape 616"/>
          <p:cNvSpPr txBox="1"/>
          <p:nvPr/>
        </p:nvSpPr>
        <p:spPr>
          <a:xfrm>
            <a:off x="8682990" y="6571715"/>
            <a:ext cx="2489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54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C2D1-C572-4693-A650-D3FC57C83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lvl="0" indent="-342900">
              <a:lnSpc>
                <a:spcPct val="100000"/>
              </a:lnSpc>
              <a:buSzPts val="1800"/>
              <a:buFont typeface="Arial"/>
              <a:buChar char="•"/>
            </a:pPr>
            <a:r>
              <a:rPr lang="en-US" sz="1800" b="1" dirty="0"/>
              <a:t>Example:</a:t>
            </a:r>
            <a:endParaRPr lang="en-US" sz="1800" dirty="0"/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SzPts val="1500"/>
              <a:buFont typeface="Courier New"/>
              <a:buChar char="o"/>
            </a:pPr>
            <a:r>
              <a:rPr lang="en-US" sz="1500" i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5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i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500" i="1" dirty="0">
                <a:latin typeface="Arial"/>
                <a:ea typeface="Arial"/>
                <a:cs typeface="Arial"/>
                <a:sym typeface="Arial"/>
              </a:rPr>
              <a:t> -ls /user/</a:t>
            </a:r>
            <a:endParaRPr lang="en-US" sz="1500" dirty="0">
              <a:latin typeface="Arial"/>
              <a:ea typeface="Arial"/>
              <a:cs typeface="Arial"/>
              <a:sym typeface="Arial"/>
            </a:endParaRPr>
          </a:p>
          <a:p>
            <a:pPr marL="756285" lvl="1" indent="-286385">
              <a:lnSpc>
                <a:spcPct val="100000"/>
              </a:lnSpc>
              <a:buSzPts val="1500"/>
              <a:buFont typeface="Courier New"/>
              <a:buChar char="o"/>
            </a:pPr>
            <a:r>
              <a:rPr lang="en-US" sz="1500" i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5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i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500" i="1" dirty="0">
                <a:latin typeface="Arial"/>
                <a:ea typeface="Arial"/>
                <a:cs typeface="Arial"/>
                <a:sym typeface="Arial"/>
              </a:rPr>
              <a:t> -ls –R /user/</a:t>
            </a:r>
            <a:endParaRPr lang="en-US" sz="1500" dirty="0">
              <a:latin typeface="Arial"/>
              <a:ea typeface="Arial"/>
              <a:cs typeface="Arial"/>
              <a:sym typeface="Arial"/>
            </a:endParaRPr>
          </a:p>
          <a:p>
            <a:pPr marL="756285" lvl="1" indent="-286385">
              <a:lnSpc>
                <a:spcPct val="100000"/>
              </a:lnSpc>
              <a:buSzPts val="1500"/>
              <a:buFont typeface="Courier New"/>
              <a:buChar char="o"/>
            </a:pPr>
            <a:r>
              <a:rPr lang="en-US" sz="1500" i="1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5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i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500" i="1" dirty="0">
                <a:latin typeface="Arial"/>
                <a:ea typeface="Arial"/>
                <a:cs typeface="Arial"/>
                <a:sym typeface="Arial"/>
              </a:rPr>
              <a:t> -ls hdfs://localhost/user/root/</a:t>
            </a:r>
            <a:endParaRPr lang="en-US" sz="15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>
              <a:lnSpc>
                <a:spcPct val="100000"/>
              </a:lnSpc>
              <a:spcBef>
                <a:spcPts val="5"/>
              </a:spcBef>
              <a:buSzPts val="1550"/>
            </a:pPr>
            <a:endParaRPr lang="en-US" sz="15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42900">
              <a:lnSpc>
                <a:spcPct val="100000"/>
              </a:lnSpc>
              <a:buSzPts val="1800"/>
              <a:buFont typeface="Arial"/>
              <a:buChar char="•"/>
            </a:pPr>
            <a:r>
              <a:rPr lang="en-US" sz="1800" b="1" dirty="0"/>
              <a:t>Exit Code:</a:t>
            </a:r>
            <a:endParaRPr lang="en-US" sz="1800" dirty="0"/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SzPts val="1500"/>
              <a:buFont typeface="Courier New"/>
              <a:buChar char="o"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94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Shape 108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Shape 109"/>
          <p:cNvSpPr txBox="1"/>
          <p:nvPr/>
        </p:nvSpPr>
        <p:spPr>
          <a:xfrm>
            <a:off x="535940" y="1645412"/>
            <a:ext cx="1264868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535940" y="1953807"/>
            <a:ext cx="8001570" cy="4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noAutofit/>
          </a:bodyPr>
          <a:lstStyle/>
          <a:p>
            <a:pPr marL="756285" marR="0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b="1" dirty="0" err="1"/>
              <a:t>hdfs</a:t>
            </a:r>
            <a:r>
              <a:rPr lang="en-US" sz="17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700" b="1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700" b="1" dirty="0" err="1"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1700" b="1" dirty="0">
                <a:latin typeface="Arial"/>
                <a:ea typeface="Arial"/>
                <a:cs typeface="Arial"/>
                <a:sym typeface="Arial"/>
              </a:rPr>
              <a:t> [-p] &lt;paths&gt;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0" indent="-286385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Takes path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uri’s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as argument and creates directories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Options: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6385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b="0" i="0" u="none" strike="noStrike" cap="none" dirty="0">
                <a:latin typeface="Arial"/>
                <a:ea typeface="Arial"/>
                <a:cs typeface="Arial"/>
                <a:sym typeface="Arial"/>
              </a:rPr>
              <a:t>The -p option </a:t>
            </a:r>
            <a:r>
              <a:rPr lang="en-US" sz="17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behaviour</a:t>
            </a:r>
            <a:r>
              <a:rPr lang="en-US" sz="1700" b="0" i="0" u="none" strike="noStrike" cap="none" dirty="0">
                <a:latin typeface="Arial"/>
                <a:ea typeface="Arial"/>
                <a:cs typeface="Arial"/>
                <a:sym typeface="Arial"/>
              </a:rPr>
              <a:t> is much like </a:t>
            </a:r>
            <a:r>
              <a:rPr lang="en-US" sz="1700" dirty="0"/>
              <a:t>Linux’s</a:t>
            </a:r>
            <a:r>
              <a:rPr lang="en-US" sz="17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1700" b="0" i="0" u="none" strike="noStrike" cap="none" dirty="0">
                <a:latin typeface="Arial"/>
                <a:ea typeface="Arial"/>
                <a:cs typeface="Arial"/>
                <a:sym typeface="Arial"/>
              </a:rPr>
              <a:t> -p, creating parent directories  along the path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SzPts val="2500"/>
              <a:buFont typeface="Courier New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7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7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7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1700" b="0" i="1" u="none" strike="noStrike" cap="none" dirty="0">
                <a:latin typeface="Arial"/>
                <a:ea typeface="Arial"/>
                <a:cs typeface="Arial"/>
                <a:sym typeface="Arial"/>
              </a:rPr>
              <a:t> /user/root/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7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700" b="0" i="1" u="none" strike="noStrike" cap="none" dirty="0"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lang="en-US" sz="17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1700" b="0" i="1" u="none" strike="noStrike" cap="none" dirty="0">
                <a:latin typeface="Arial"/>
                <a:ea typeface="Arial"/>
                <a:cs typeface="Arial"/>
                <a:sym typeface="Arial"/>
              </a:rPr>
              <a:t> –p /user/root/dir1 /user/root/dir2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7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700" b="0" i="1" u="none" strike="noStrike" cap="none" dirty="0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7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1700" b="0" i="1" u="none" strike="noStrike" cap="none" dirty="0">
                <a:latin typeface="Arial"/>
                <a:ea typeface="Arial"/>
                <a:cs typeface="Arial"/>
                <a:sym typeface="Arial"/>
              </a:rPr>
              <a:t> -p hdfs://localhost/user/root/hadoop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SzPts val="2500"/>
              <a:buFont typeface="Courier New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n-US" sz="17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312367" y="1156792"/>
            <a:ext cx="1941877" cy="4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endParaRPr sz="40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Shape 121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Shape 122"/>
          <p:cNvSpPr txBox="1"/>
          <p:nvPr/>
        </p:nvSpPr>
        <p:spPr>
          <a:xfrm>
            <a:off x="535940" y="1645669"/>
            <a:ext cx="7744459" cy="430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-put &lt;</a:t>
            </a:r>
            <a:r>
              <a:rPr lang="en-US" sz="18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localsource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&gt; &lt;destination&gt;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6385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Copy single source, or multiple sources from local file system to the destination file  system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-put localfile5 /user/root/localfile6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0" i="1" u="none" strike="noStrike" cap="none" dirty="0">
                <a:latin typeface="Arial"/>
                <a:ea typeface="Arial"/>
                <a:cs typeface="Arial"/>
                <a:sym typeface="Arial"/>
              </a:rPr>
              <a:t> -put localfile1 localfile2 /user/root/</a:t>
            </a:r>
            <a:r>
              <a:rPr lang="en-US" sz="18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hadoopfile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111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-put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42912" y="1181100"/>
            <a:ext cx="8226425" cy="3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Shape 132"/>
          <p:cNvSpPr/>
          <p:nvPr/>
        </p:nvSpPr>
        <p:spPr>
          <a:xfrm>
            <a:off x="179514" y="6525348"/>
            <a:ext cx="8785225" cy="0"/>
          </a:xfrm>
          <a:custGeom>
            <a:avLst/>
            <a:gdLst/>
            <a:ahLst/>
            <a:cxnLst/>
            <a:rect l="0" t="0" r="0" b="0"/>
            <a:pathLst>
              <a:path w="8785225" h="120000" extrusionOk="0">
                <a:moveTo>
                  <a:pt x="0" y="0"/>
                </a:moveTo>
                <a:lnTo>
                  <a:pt x="8785034" y="0"/>
                </a:lnTo>
              </a:path>
            </a:pathLst>
          </a:custGeom>
          <a:noFill/>
          <a:ln w="9525" cap="flat" cmpd="sng">
            <a:solidFill>
              <a:srgbClr val="4945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3" name="Shape 133"/>
          <p:cNvSpPr txBox="1"/>
          <p:nvPr/>
        </p:nvSpPr>
        <p:spPr>
          <a:xfrm>
            <a:off x="535939" y="1627465"/>
            <a:ext cx="7647007" cy="128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67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Usage: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-get &lt;source&gt; &lt;</a:t>
            </a:r>
            <a:r>
              <a:rPr lang="en-US" sz="20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localdest</a:t>
            </a: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Copy files to the local file system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Command Option	</a:t>
            </a:r>
            <a:endParaRPr u="none" dirty="0"/>
          </a:p>
          <a:p>
            <a:pPr marL="3111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sym typeface="Arial"/>
              </a:rPr>
              <a:t>-get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35939" y="3043247"/>
            <a:ext cx="7758975" cy="292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67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Examples: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-get /user/root/localfile3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2000" b="0" i="1" u="none" strike="noStrike" cap="none" dirty="0">
                <a:latin typeface="Arial"/>
                <a:ea typeface="Arial"/>
                <a:cs typeface="Arial"/>
                <a:sym typeface="Arial"/>
              </a:rPr>
              <a:t> -get hdfs://localhost/user/root/hadoopfile</a:t>
            </a:r>
            <a:endParaRPr lang="en-IN"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800"/>
              <a:buFont typeface="Arial"/>
              <a:buChar char="•"/>
            </a:pPr>
            <a:endParaRPr lang="en-IN" sz="2800" b="1" dirty="0"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 sz="2800" b="1" dirty="0">
                <a:latin typeface="Arial"/>
                <a:ea typeface="Arial"/>
                <a:cs typeface="Arial"/>
                <a:sym typeface="Arial"/>
              </a:rPr>
              <a:t>Exit Code:</a:t>
            </a:r>
            <a:endParaRPr lang="en-IN" sz="2800" dirty="0"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Returns 0 on success and -1 on error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3889</Words>
  <Application>Microsoft Office PowerPoint</Application>
  <PresentationFormat>On-screen Show (4:3)</PresentationFormat>
  <Paragraphs>601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Noto Sans Symbols</vt:lpstr>
      <vt:lpstr>Times New Roman</vt:lpstr>
      <vt:lpstr>Tw Cen MT</vt:lpstr>
      <vt:lpstr>Droplet</vt:lpstr>
      <vt:lpstr>1_Custom Design</vt:lpstr>
      <vt:lpstr>Custom Design</vt:lpstr>
      <vt:lpstr>PowerPoint Presentation</vt:lpstr>
      <vt:lpstr>Outline</vt:lpstr>
      <vt:lpstr>  Hadoop Commands </vt:lpstr>
      <vt:lpstr>  Hadoop Commands </vt:lpstr>
      <vt:lpstr>  Command Option  -ls</vt:lpstr>
      <vt:lpstr>PowerPoint Presentation</vt:lpstr>
      <vt:lpstr>  Command Option </vt:lpstr>
      <vt:lpstr>  Command Option  -put</vt:lpstr>
      <vt:lpstr>  Command Option  -get</vt:lpstr>
      <vt:lpstr>  Command Option  -copyFromLocal</vt:lpstr>
      <vt:lpstr>  Command Option  -copyToLocal</vt:lpstr>
      <vt:lpstr>  Command Option  -cat</vt:lpstr>
      <vt:lpstr>  Command Option  -cp</vt:lpstr>
      <vt:lpstr>  Command Option  -df</vt:lpstr>
      <vt:lpstr>  Command Option </vt:lpstr>
      <vt:lpstr>  Command Option  -moveFromLocal, -moveToLocal</vt:lpstr>
      <vt:lpstr>  Command Option  -mv</vt:lpstr>
      <vt:lpstr>  Command Option </vt:lpstr>
      <vt:lpstr>  Command Option  -tail</vt:lpstr>
      <vt:lpstr>  Command Option  -text</vt:lpstr>
      <vt:lpstr>  Command Option  -test</vt:lpstr>
      <vt:lpstr>  Command Option  -touchz</vt:lpstr>
      <vt:lpstr>  Command Option  -appendToFile</vt:lpstr>
      <vt:lpstr>  Command Option  -checksum</vt:lpstr>
      <vt:lpstr>  Command Option  -setrep</vt:lpstr>
      <vt:lpstr>  Command Option  -stat</vt:lpstr>
      <vt:lpstr>  Command Option  -count</vt:lpstr>
      <vt:lpstr>  Command Option  -getmerge</vt:lpstr>
      <vt:lpstr>  Command Option  -help</vt:lpstr>
      <vt:lpstr>Managing and Monitoring</vt:lpstr>
      <vt:lpstr>  HDFS Commands </vt:lpstr>
      <vt:lpstr>  HDFS Commands </vt:lpstr>
      <vt:lpstr>  HDFS Commands </vt:lpstr>
      <vt:lpstr>  HDFS Commands </vt:lpstr>
      <vt:lpstr>  HDFS Commands </vt:lpstr>
      <vt:lpstr>  HDFS Commands </vt:lpstr>
      <vt:lpstr>  MAPRED Commands </vt:lpstr>
      <vt:lpstr>  MAPRED Commands </vt:lpstr>
      <vt:lpstr>  Job Command Options </vt:lpstr>
      <vt:lpstr>  Scaling Out vs Scaling Up </vt:lpstr>
      <vt:lpstr>Hadoop Streaming</vt:lpstr>
      <vt:lpstr>  Hadoop Streaming </vt:lpstr>
      <vt:lpstr>  Hadoop Streaming </vt:lpstr>
      <vt:lpstr>  Hadoop Streaming </vt:lpstr>
      <vt:lpstr>  Running a Hadoop Job </vt:lpstr>
      <vt:lpstr>   Running a Simple Hadoop Job </vt:lpstr>
      <vt:lpstr>  Mapper.py </vt:lpstr>
      <vt:lpstr>Reducer.py</vt:lpstr>
      <vt:lpstr>  Running a Python Wordcount </vt:lpstr>
      <vt:lpstr>  Input and Output Formats </vt:lpstr>
      <vt:lpstr>  High Availability NameNode </vt:lpstr>
      <vt:lpstr>  High Availability NameNode </vt:lpstr>
      <vt:lpstr>Happy Hadooping!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kritika pareek</dc:creator>
  <cp:lastModifiedBy>Sachin Yadav</cp:lastModifiedBy>
  <cp:revision>130</cp:revision>
  <dcterms:modified xsi:type="dcterms:W3CDTF">2019-12-13T13:53:59Z</dcterms:modified>
</cp:coreProperties>
</file>