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7" r:id="rId10"/>
    <p:sldId id="268" r:id="rId11"/>
    <p:sldId id="271" r:id="rId12"/>
    <p:sldId id="269" r:id="rId13"/>
    <p:sldId id="272" r:id="rId14"/>
    <p:sldId id="273" r:id="rId15"/>
    <p:sldId id="274" r:id="rId16"/>
    <p:sldId id="282" r:id="rId17"/>
    <p:sldId id="287" r:id="rId18"/>
    <p:sldId id="283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305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8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126104"/>
            <a:ext cx="77534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Introduction to </a:t>
            </a:r>
            <a:r>
              <a:rPr lang="en-IN" sz="5400" dirty="0"/>
              <a:t>  </a:t>
            </a:r>
            <a:r>
              <a:rPr sz="5400" dirty="0"/>
              <a:t>SQOOP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35C9-8BF6-40C6-AEFE-76D735EE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Sqoop Import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F55E-A517-4A56-978C-611044F7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Sqoop import:</a:t>
            </a:r>
            <a:r>
              <a:rPr lang="en-US" b="1" dirty="0">
                <a:latin typeface="+mj-lt"/>
              </a:rPr>
              <a:t> </a:t>
            </a:r>
            <a:r>
              <a:rPr lang="en-US" dirty="0">
                <a:latin typeface="+mj-lt"/>
              </a:rPr>
              <a:t>a tool for importing tables from RDBMS to HDFS.</a:t>
            </a:r>
            <a:endParaRPr lang="en-US" u="sng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each row in a table is considered as a record in HDFS.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must specify a connect string that describes how to connect to the DB.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communicated to Sqoop with the –connect argument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	 defines the server and database to connect to;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	 specify the port.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latin typeface="+mj-lt"/>
            </a:endParaRP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7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55D-6A1E-4F5A-B2E6-5D4E525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762000"/>
            <a:ext cx="10772775" cy="872067"/>
          </a:xfrm>
        </p:spPr>
        <p:txBody>
          <a:bodyPr/>
          <a:lstStyle/>
          <a:p>
            <a:r>
              <a:rPr lang="en-IN" dirty="0"/>
              <a:t>Syntax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66A0-006B-4CBB-A8F4-EAF5D392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Sqoop Import Syntax-</a:t>
            </a:r>
          </a:p>
          <a:p>
            <a:br>
              <a:rPr lang="en-IN" dirty="0"/>
            </a:br>
            <a:r>
              <a:rPr lang="en-IN" b="1" dirty="0"/>
              <a:t>$ </a:t>
            </a:r>
            <a:r>
              <a:rPr lang="en-IN" b="1" dirty="0" err="1"/>
              <a:t>sqoop</a:t>
            </a:r>
            <a:r>
              <a:rPr lang="en-IN" b="1" dirty="0"/>
              <a:t> import (generic-</a:t>
            </a:r>
            <a:r>
              <a:rPr lang="en-IN" b="1" dirty="0" err="1"/>
              <a:t>args</a:t>
            </a:r>
            <a:r>
              <a:rPr lang="en-IN" b="1" dirty="0"/>
              <a:t>) (import-</a:t>
            </a:r>
            <a:r>
              <a:rPr lang="en-IN" b="1" dirty="0" err="1"/>
              <a:t>args</a:t>
            </a:r>
            <a:r>
              <a:rPr lang="en-IN" b="1" dirty="0"/>
              <a:t>)</a:t>
            </a:r>
            <a:br>
              <a:rPr lang="en-IN" dirty="0"/>
            </a:br>
            <a:r>
              <a:rPr lang="en-IN" b="1" dirty="0"/>
              <a:t>$ </a:t>
            </a:r>
            <a:r>
              <a:rPr lang="en-IN" b="1" dirty="0" err="1"/>
              <a:t>sqoop</a:t>
            </a:r>
            <a:r>
              <a:rPr lang="en-IN" b="1" dirty="0"/>
              <a:t>-import (generic-</a:t>
            </a:r>
            <a:r>
              <a:rPr lang="en-IN" b="1" dirty="0" err="1"/>
              <a:t>args</a:t>
            </a:r>
            <a:r>
              <a:rPr lang="en-IN" b="1" dirty="0"/>
              <a:t>) (import-</a:t>
            </a:r>
            <a:r>
              <a:rPr lang="en-IN" b="1" dirty="0" err="1"/>
              <a:t>args</a:t>
            </a:r>
            <a:r>
              <a:rPr lang="en-IN" b="1" dirty="0"/>
              <a:t>)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For example:</a:t>
            </a:r>
            <a:br>
              <a:rPr lang="en-IN" sz="1800" dirty="0"/>
            </a:b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–connect </a:t>
            </a:r>
            <a:r>
              <a:rPr lang="en-IN" dirty="0" err="1"/>
              <a:t>jdbc:mysql</a:t>
            </a:r>
            <a:r>
              <a:rPr lang="en-IN" dirty="0"/>
              <a:t>://database.example.com/employees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3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75EA-AAFA-4CB9-B378-E9F58D9D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Sqoop Import table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6F97F-78B3-4558-ACD8-8CFB71B7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1"/>
            <a:ext cx="7696200" cy="4495800"/>
          </a:xfrm>
        </p:spPr>
      </p:pic>
    </p:spTree>
    <p:extLst>
      <p:ext uri="{BB962C8B-B14F-4D97-AF65-F5344CB8AC3E}">
        <p14:creationId xmlns:p14="http://schemas.microsoft.com/office/powerpoint/2010/main" val="290317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D2E9-0C6F-4041-8932-8B702037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92" y="152400"/>
            <a:ext cx="10772775" cy="1658198"/>
          </a:xfrm>
        </p:spPr>
        <p:txBody>
          <a:bodyPr>
            <a:normAutofit/>
          </a:bodyPr>
          <a:lstStyle/>
          <a:p>
            <a:r>
              <a:rPr lang="en-IN" sz="4000" dirty="0"/>
              <a:t>Import All Tables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AA8079-95AD-4C45-B64A-F4E94986D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305966"/>
            <a:ext cx="1071276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Imports set of tables from </a:t>
            </a:r>
            <a:r>
              <a:rPr lang="en-US" altLang="en-US" sz="1800" dirty="0">
                <a:latin typeface="+mn-lt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DBMS to HDFS.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</a:rPr>
              <a:t>Each table must have a single column primary key.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Impo</a:t>
            </a:r>
            <a:r>
              <a:rPr lang="en-US" altLang="en-US" sz="1800" dirty="0">
                <a:latin typeface="+mn-lt"/>
              </a:rPr>
              <a:t>rts all the columns of table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</a:rPr>
              <a:t>Non-default splitting of the columns or </a:t>
            </a:r>
            <a:r>
              <a:rPr lang="en-US" altLang="en-US" sz="1800" dirty="0" err="1">
                <a:latin typeface="+mn-lt"/>
              </a:rPr>
              <a:t>ocnditions</a:t>
            </a:r>
            <a:r>
              <a:rPr lang="en-US" altLang="en-US" sz="1800" dirty="0">
                <a:latin typeface="+mn-lt"/>
              </a:rPr>
              <a:t> mustn’t be used.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u="sng" dirty="0">
                <a:latin typeface="+mn-lt"/>
              </a:rPr>
              <a:t>SYNTAX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$ </a:t>
            </a:r>
            <a:r>
              <a:rPr lang="en-US" altLang="en-US" sz="1800" dirty="0" err="1">
                <a:latin typeface="+mn-lt"/>
              </a:rPr>
              <a:t>sqoop</a:t>
            </a:r>
            <a:r>
              <a:rPr lang="en-US" altLang="en-US" sz="1800" dirty="0">
                <a:latin typeface="+mn-lt"/>
              </a:rPr>
              <a:t>-import-all-tables (generic-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 (import-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+mn-lt"/>
              </a:rPr>
              <a:t>$ </a:t>
            </a:r>
            <a:r>
              <a:rPr lang="en-US" altLang="en-US" sz="1800" dirty="0" err="1">
                <a:latin typeface="+mn-lt"/>
              </a:rPr>
              <a:t>sqoop</a:t>
            </a:r>
            <a:r>
              <a:rPr lang="en-US" altLang="en-US" sz="1800" dirty="0">
                <a:latin typeface="+mn-lt"/>
              </a:rPr>
              <a:t> import-all-tables (generic-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 (import-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u="sng" dirty="0">
                <a:latin typeface="+mn-lt"/>
              </a:rPr>
              <a:t>EXAMPLE -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$ </a:t>
            </a:r>
            <a:r>
              <a:rPr lang="en-US" altLang="en-US" sz="1800" dirty="0" err="1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sqoop</a:t>
            </a:r>
            <a:r>
              <a:rPr lang="en-US" altLang="en-US" sz="1800" dirty="0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 import-all-tables --connect </a:t>
            </a:r>
            <a:r>
              <a:rPr lang="en-US" altLang="en-US" sz="1800" dirty="0" err="1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jdbc:mysql</a:t>
            </a:r>
            <a:r>
              <a:rPr lang="en-US" altLang="en-US" sz="1800" dirty="0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://db.foo.com/</a:t>
            </a:r>
            <a:r>
              <a:rPr lang="en-US" altLang="en-US" sz="1800" dirty="0" err="1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corp</a:t>
            </a:r>
            <a:endParaRPr lang="en-US" altLang="en-US" sz="1800" dirty="0">
              <a:solidFill>
                <a:srgbClr val="222222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 dirty="0">
                <a:latin typeface="+mn-lt"/>
              </a:rPr>
              <a:t> </a:t>
            </a:r>
            <a:endParaRPr lang="en-US" altLang="en-US" sz="40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+mn-lt"/>
              </a:rPr>
              <a:t>$ </a:t>
            </a:r>
            <a:r>
              <a:rPr lang="en-US" altLang="en-US" sz="1800" dirty="0" err="1">
                <a:latin typeface="+mn-lt"/>
              </a:rPr>
              <a:t>hdfs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dfs</a:t>
            </a:r>
            <a:r>
              <a:rPr lang="en-US" altLang="en-US" sz="1800" dirty="0">
                <a:latin typeface="+mn-lt"/>
              </a:rPr>
              <a:t> -ls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+mn-lt"/>
              </a:rPr>
              <a:t>Found 4 items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/PAYCHECKS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/DEPARTMENTS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/OFFICE_SUPPLIES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80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B403-34AF-4AD3-B095-89872CCA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the data to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79B-3FA9-4EE3-AED6-73DF8135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Imports data in table centric fashion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To select the table </a:t>
            </a:r>
            <a:r>
              <a:rPr lang="en-IN" dirty="0"/>
              <a:t>: -- table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Example : --table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default all columns are selected for import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To select subset of columns </a:t>
            </a:r>
            <a:r>
              <a:rPr lang="en-IN" dirty="0"/>
              <a:t>: --columns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 : </a:t>
            </a:r>
            <a:r>
              <a:rPr lang="en-US" dirty="0"/>
              <a:t>--columns "</a:t>
            </a:r>
            <a:r>
              <a:rPr lang="en-US" dirty="0" err="1"/>
              <a:t>name,employee_id,jobtitle</a:t>
            </a:r>
            <a:r>
              <a:rPr lang="en-US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which rows to import by adding a SQL </a:t>
            </a:r>
            <a:r>
              <a:rPr lang="en-US" b="1" dirty="0"/>
              <a:t>WHERE </a:t>
            </a:r>
            <a:r>
              <a:rPr lang="en-US" dirty="0"/>
              <a:t>clause to the import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default, Sqoop generates statements of the form SELECT &lt;column list&gt; FROM &lt;table name&gt;.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example</a:t>
            </a:r>
            <a:r>
              <a:rPr lang="en-US" dirty="0"/>
              <a:t>: --where "id &gt; 400".</a:t>
            </a:r>
          </a:p>
          <a:p>
            <a:pPr marL="0" indent="0">
              <a:buNone/>
            </a:pPr>
            <a:r>
              <a:rPr lang="en-US" dirty="0"/>
              <a:t>Only rows where the id column has a value greater than 400 will be imported.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8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F565-AA7F-495B-883A-B2145BED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Free-form query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B1BD-DC55-4393-8D0C-F535111B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13" y="1981200"/>
            <a:ext cx="11058144" cy="446532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 of using the </a:t>
            </a:r>
            <a:r>
              <a:rPr lang="en-US" sz="2400" b="1" dirty="0"/>
              <a:t>--table</a:t>
            </a:r>
            <a:r>
              <a:rPr lang="en-US" sz="2400" dirty="0"/>
              <a:t>, </a:t>
            </a:r>
            <a:r>
              <a:rPr lang="en-US" sz="2400" b="1" dirty="0"/>
              <a:t>--columns </a:t>
            </a:r>
            <a:r>
              <a:rPr lang="en-US" sz="2400" dirty="0"/>
              <a:t>and </a:t>
            </a:r>
            <a:r>
              <a:rPr lang="en-US" sz="2400" b="1" dirty="0"/>
              <a:t>--where </a:t>
            </a:r>
            <a:r>
              <a:rPr lang="en-US" sz="2400" dirty="0"/>
              <a:t>arguments, specify a SQL statement with the </a:t>
            </a:r>
            <a:r>
              <a:rPr lang="en-US" sz="2400" dirty="0">
                <a:solidFill>
                  <a:srgbClr val="FF0000"/>
                </a:solidFill>
              </a:rPr>
              <a:t>--query </a:t>
            </a:r>
            <a:r>
              <a:rPr lang="en-US" sz="2400" dirty="0"/>
              <a:t>argument.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must specify a destination directory with --target-dir.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import the results of a query in parallel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each map task will need to execute a copy of the query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results partitioned by bounding conditions inferred by Sqoop.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 must include $CONDITIONS </a:t>
            </a:r>
            <a:r>
              <a:rPr lang="en-US" dirty="0"/>
              <a:t>which each process will replace with a unique condition expression</a:t>
            </a:r>
            <a:r>
              <a:rPr lang="en-US" sz="2400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select a splitting column with </a:t>
            </a:r>
            <a:r>
              <a:rPr lang="en-US" sz="2400" dirty="0">
                <a:solidFill>
                  <a:srgbClr val="FF0000"/>
                </a:solidFill>
              </a:rPr>
              <a:t>--split-by.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example:</a:t>
            </a:r>
          </a:p>
          <a:p>
            <a:pPr marL="0" indent="0">
              <a:buNone/>
            </a:pPr>
            <a:r>
              <a:rPr lang="en-US" sz="2400" dirty="0"/>
              <a:t>   $ </a:t>
            </a:r>
            <a:r>
              <a:rPr lang="en-US" sz="2400" dirty="0" err="1"/>
              <a:t>sqoop</a:t>
            </a:r>
            <a:r>
              <a:rPr lang="en-US" sz="2400" dirty="0"/>
              <a:t> import \</a:t>
            </a:r>
          </a:p>
          <a:p>
            <a:pPr marL="0" indent="0">
              <a:buNone/>
            </a:pPr>
            <a:r>
              <a:rPr lang="en-US" sz="2400" dirty="0"/>
              <a:t>  --query 'SELECT a.*, b.* FROM a JOIN b on (a.id == b.id) WHERE $CONDITIONS' \</a:t>
            </a:r>
          </a:p>
          <a:p>
            <a:pPr marL="0" indent="0">
              <a:buNone/>
            </a:pPr>
            <a:r>
              <a:rPr lang="en-US" sz="2400" dirty="0"/>
              <a:t>  --split-by a.id --target-</a:t>
            </a:r>
            <a:r>
              <a:rPr lang="en-US" sz="2400" dirty="0" err="1"/>
              <a:t>dir</a:t>
            </a:r>
            <a:r>
              <a:rPr lang="en-US" sz="2400" dirty="0"/>
              <a:t> /user/foo/</a:t>
            </a:r>
            <a:r>
              <a:rPr lang="en-US" sz="2400" dirty="0" err="1"/>
              <a:t>joinresults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481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9C6B-F880-4E63-9138-AF77F8B2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516B-0B0F-4BF5-AB2A-23B72274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Sqoop imports data in parallel from most database sources.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-m or --num-mappers argument </a:t>
            </a:r>
            <a:r>
              <a:rPr lang="en-US" b="1" dirty="0"/>
              <a:t>: </a:t>
            </a:r>
            <a:r>
              <a:rPr lang="en-US" dirty="0"/>
              <a:t>specify the number of map tasks (parallel processes)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of these arguments takes an integer value which corresponds to the degree of parallelism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default, four tasks are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increase the degree of parallelism -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	greater than that available within your MapReduce cluster    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	higher than that which your database can reasonably support</a:t>
            </a:r>
          </a:p>
        </p:txBody>
      </p:sp>
    </p:spTree>
    <p:extLst>
      <p:ext uri="{BB962C8B-B14F-4D97-AF65-F5344CB8AC3E}">
        <p14:creationId xmlns:p14="http://schemas.microsoft.com/office/powerpoint/2010/main" val="34336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883B-2465-47B6-8647-46BCBFB4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4" y="1295400"/>
            <a:ext cx="10772775" cy="1658198"/>
          </a:xfrm>
        </p:spPr>
        <p:txBody>
          <a:bodyPr>
            <a:normAutofit/>
          </a:bodyPr>
          <a:lstStyle/>
          <a:p>
            <a:r>
              <a:rPr lang="en-US" sz="2800" dirty="0"/>
              <a:t>Sqoop uses a splitting column to split the workload when performing parallel imports.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EBAA-3FBD-4119-9B0E-A79F56A9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2402310"/>
            <a:ext cx="10753725" cy="376618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Set mappers</a:t>
            </a:r>
            <a:r>
              <a:rPr lang="en-US" dirty="0"/>
              <a:t>: If the source table has a primary key, explicitly set the number of mappers using </a:t>
            </a:r>
            <a:r>
              <a:rPr lang="en-US" dirty="0">
                <a:solidFill>
                  <a:srgbClr val="FF0000"/>
                </a:solidFill>
              </a:rPr>
              <a:t>--num-mappers.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Split by</a:t>
            </a:r>
            <a:r>
              <a:rPr lang="en-US" dirty="0"/>
              <a:t>: If primary keys are not evenly distributed, provide a split key using </a:t>
            </a:r>
            <a:r>
              <a:rPr lang="en-US" dirty="0">
                <a:solidFill>
                  <a:srgbClr val="FF0000"/>
                </a:solidFill>
              </a:rPr>
              <a:t>--split-by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Sequential:</a:t>
            </a:r>
            <a:r>
              <a:rPr lang="en-US" dirty="0"/>
              <a:t> If you do not have a primary key or split key, import data sequentially using </a:t>
            </a:r>
            <a:r>
              <a:rPr lang="en-US" dirty="0">
                <a:solidFill>
                  <a:srgbClr val="FF0000"/>
                </a:solidFill>
              </a:rPr>
              <a:t>--num-mappers 1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err="1">
                <a:solidFill>
                  <a:srgbClr val="FF0000"/>
                </a:solidFill>
              </a:rPr>
              <a:t>autoreset</a:t>
            </a:r>
            <a:r>
              <a:rPr lang="en-US" dirty="0">
                <a:solidFill>
                  <a:srgbClr val="FF0000"/>
                </a:solidFill>
              </a:rPr>
              <a:t>-to-one-mapper </a:t>
            </a:r>
            <a:r>
              <a:rPr lang="en-US" dirty="0"/>
              <a:t>in query.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233F-F3FF-4ABD-AD2D-F91EA57C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744200" cy="55673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By default, Sqoop will identify the primary key column is used as the splitting column.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For example</a:t>
            </a:r>
          </a:p>
          <a:p>
            <a:pPr marL="0" indent="0" algn="just">
              <a:buNone/>
            </a:pPr>
            <a:r>
              <a:rPr lang="en-US" dirty="0"/>
              <a:t> a table with a primary key column of id</a:t>
            </a:r>
          </a:p>
          <a:p>
            <a:pPr marL="0" indent="0" algn="just">
              <a:buNone/>
            </a:pPr>
            <a:r>
              <a:rPr lang="en-US" dirty="0"/>
              <a:t>	 minimum value - 0 </a:t>
            </a:r>
          </a:p>
          <a:p>
            <a:pPr marL="0" indent="0" algn="just">
              <a:buNone/>
            </a:pPr>
            <a:r>
              <a:rPr lang="en-US" dirty="0"/>
              <a:t>	maximum value - 1000, </a:t>
            </a:r>
          </a:p>
          <a:p>
            <a:pPr marL="0" indent="0" algn="just">
              <a:buNone/>
            </a:pPr>
            <a:r>
              <a:rPr lang="en-US" dirty="0"/>
              <a:t>	Sqoop directed to use 4 tasks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Sqoop would run four processes which each execute SQL statements of the form </a:t>
            </a:r>
          </a:p>
          <a:p>
            <a:pPr marL="0" indent="0" algn="just">
              <a:buNone/>
            </a:pPr>
            <a:r>
              <a:rPr lang="en-US" i="1" dirty="0"/>
              <a:t>SELECT * FROM </a:t>
            </a:r>
            <a:r>
              <a:rPr lang="en-US" i="1" dirty="0" err="1"/>
              <a:t>sometable</a:t>
            </a:r>
            <a:r>
              <a:rPr lang="en-US" i="1" dirty="0"/>
              <a:t> WHERE id &gt;= low AND id &lt; high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with (low, high) set to (0, 250), (250, 500), (500, 750), and (750, 1001)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the actual values for the primary key are not uniformly distributed across its range</a:t>
            </a:r>
          </a:p>
          <a:p>
            <a:pPr marL="0" indent="0" algn="just">
              <a:buNone/>
            </a:pPr>
            <a:r>
              <a:rPr lang="en-US" dirty="0"/>
              <a:t> Use the --split-by argument.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example, --split-by </a:t>
            </a:r>
            <a:r>
              <a:rPr lang="en-US" dirty="0" err="1"/>
              <a:t>employee_id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57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57F-F53E-4954-9248-78E64E7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the import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4BA7-7BA0-4DEC-83E5-087AC13E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4394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default, the import process will use JDBC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mysqldump</a:t>
            </a:r>
            <a:r>
              <a:rPr lang="en-US" b="1" dirty="0"/>
              <a:t> tool : </a:t>
            </a:r>
            <a:r>
              <a:rPr lang="en-US" dirty="0"/>
              <a:t>exports data from MySQL to other systems very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default, Sqoop will import</a:t>
            </a:r>
          </a:p>
          <a:p>
            <a:pPr marL="0" indent="0">
              <a:buNone/>
            </a:pPr>
            <a:r>
              <a:rPr lang="en-US" dirty="0"/>
              <a:t> &gt;a table named foo </a:t>
            </a:r>
          </a:p>
          <a:p>
            <a:pPr marL="0" indent="0">
              <a:buNone/>
            </a:pPr>
            <a:r>
              <a:rPr lang="en-US" dirty="0"/>
              <a:t> &gt;to a directory named foo inside your home directory in HDFS. </a:t>
            </a:r>
          </a:p>
          <a:p>
            <a:pPr marL="0" indent="0">
              <a:buNone/>
            </a:pPr>
            <a:r>
              <a:rPr lang="en-US" b="1" dirty="0"/>
              <a:t>For example - </a:t>
            </a:r>
            <a:r>
              <a:rPr lang="en-US" dirty="0"/>
              <a:t>if your username is </a:t>
            </a:r>
            <a:r>
              <a:rPr lang="en-US" dirty="0" err="1"/>
              <a:t>someuser</a:t>
            </a:r>
            <a:r>
              <a:rPr lang="en-US" dirty="0"/>
              <a:t>, the import tool will write to /user/</a:t>
            </a:r>
            <a:r>
              <a:rPr lang="en-US" dirty="0" err="1"/>
              <a:t>someuser</a:t>
            </a:r>
            <a:r>
              <a:rPr lang="en-US" dirty="0"/>
              <a:t>/foo/(files).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--warehouse-</a:t>
            </a:r>
            <a:r>
              <a:rPr lang="en-US" dirty="0" err="1"/>
              <a:t>dir</a:t>
            </a:r>
            <a:r>
              <a:rPr lang="en-US" dirty="0"/>
              <a:t> : Adjust the parent directory of the import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 </a:t>
            </a:r>
            <a:r>
              <a:rPr lang="en-US" dirty="0" err="1">
                <a:latin typeface="+mj-lt"/>
              </a:rPr>
              <a:t>sqoop</a:t>
            </a:r>
            <a:r>
              <a:rPr lang="en-US" dirty="0">
                <a:latin typeface="+mj-lt"/>
              </a:rPr>
              <a:t> import --connect &lt;connect-str&gt; --table foo --warehouse-</a:t>
            </a:r>
            <a:r>
              <a:rPr lang="en-US" dirty="0" err="1">
                <a:latin typeface="+mj-lt"/>
              </a:rPr>
              <a:t>dir</a:t>
            </a:r>
            <a:r>
              <a:rPr lang="en-US" dirty="0">
                <a:latin typeface="+mj-lt"/>
              </a:rPr>
              <a:t> /shared \</a:t>
            </a:r>
          </a:p>
          <a:p>
            <a:r>
              <a:rPr lang="en-US" dirty="0"/>
              <a:t>This command would write to a set of files in the /shared/foo/ 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7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86749"/>
            <a:ext cx="103688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800" y="1295400"/>
            <a:ext cx="6101690" cy="367344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lang="en-IN" sz="1800" spc="-5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lang="en-IN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lang="en-IN" spc="235" dirty="0">
                <a:solidFill>
                  <a:srgbClr val="90C225"/>
                </a:solidFill>
                <a:latin typeface="+mj-lt"/>
                <a:cs typeface="Arial"/>
              </a:rPr>
              <a:t> </a:t>
            </a:r>
            <a:r>
              <a:rPr lang="en-IN" b="1" dirty="0">
                <a:latin typeface="+mj-lt"/>
                <a:cs typeface="Arial"/>
              </a:rPr>
              <a:t>What Sqoop provides?</a:t>
            </a:r>
            <a:endParaRPr sz="180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Why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Sqoop?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r>
              <a:rPr lang="en-IN" sz="1800" spc="-65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endParaRPr lang="en-IN" sz="1800" spc="-1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lang="en-IN" dirty="0">
                <a:latin typeface="Arial"/>
                <a:cs typeface="Arial"/>
              </a:rPr>
              <a:t>Sqoop Processing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Export</a:t>
            </a:r>
            <a:endParaRPr lang="en-IN" sz="1800" spc="-9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lang="en-IN" spc="235" dirty="0">
                <a:solidFill>
                  <a:srgbClr val="90C225"/>
                </a:solidFill>
                <a:latin typeface="Arial"/>
                <a:cs typeface="Arial"/>
              </a:rPr>
              <a:t>  </a:t>
            </a:r>
            <a:r>
              <a:rPr lang="en-IN" dirty="0">
                <a:latin typeface="Arial"/>
                <a:cs typeface="Arial"/>
              </a:rPr>
              <a:t>Sqoop Jobs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C37C-1980-4C0B-9E19-2303299C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explicitly choose the target directory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 </a:t>
            </a:r>
            <a:r>
              <a:rPr lang="en-US" dirty="0" err="1">
                <a:latin typeface="+mj-lt"/>
              </a:rPr>
              <a:t>sqoop</a:t>
            </a:r>
            <a:r>
              <a:rPr lang="en-US" dirty="0">
                <a:latin typeface="+mj-lt"/>
              </a:rPr>
              <a:t> import --</a:t>
            </a:r>
            <a:r>
              <a:rPr lang="en-US" dirty="0" err="1">
                <a:latin typeface="+mj-lt"/>
              </a:rPr>
              <a:t>connnect</a:t>
            </a:r>
            <a:r>
              <a:rPr lang="en-US" dirty="0">
                <a:latin typeface="+mj-lt"/>
              </a:rPr>
              <a:t> &lt;connect-str&gt; --table foo --target-</a:t>
            </a:r>
            <a:r>
              <a:rPr lang="en-US" dirty="0" err="1">
                <a:latin typeface="+mj-lt"/>
              </a:rPr>
              <a:t>dir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dest</a:t>
            </a:r>
            <a:r>
              <a:rPr lang="en-US" dirty="0">
                <a:latin typeface="+mj-lt"/>
              </a:rPr>
              <a:t> \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will import the files into the /</a:t>
            </a:r>
            <a:r>
              <a:rPr lang="en-US" dirty="0" err="1"/>
              <a:t>dest</a:t>
            </a:r>
            <a:r>
              <a:rPr lang="en-US" dirty="0"/>
              <a:t> directory.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--target-</a:t>
            </a:r>
            <a:r>
              <a:rPr lang="en-US" dirty="0" err="1"/>
              <a:t>dir</a:t>
            </a:r>
            <a:r>
              <a:rPr lang="en-US" dirty="0"/>
              <a:t> is incompatible with --warehouse-dir.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89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87A6-4488-4498-A965-CBBFD283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6C90-D329-4D94-9F2A-4E90B91E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Incremental import - to retrieve only newer rows than some previously-imported set of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Arguments and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--check-column (col) </a:t>
            </a:r>
            <a:r>
              <a:rPr lang="en-US" dirty="0">
                <a:latin typeface="+mj-lt"/>
              </a:rPr>
              <a:t>:  Specifies the column to be examined when determining which rows to import.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(the column should not be of type CHAR/NCHAR/VARCHAR/VARNCHAR/ 	LONGVARCHAR/LONGNVARCHAR)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--incremental (mode) </a:t>
            </a:r>
            <a:r>
              <a:rPr lang="en-US" dirty="0">
                <a:latin typeface="+mj-lt"/>
              </a:rPr>
              <a:t>:   Specifies how Sqoop determines which rows are new. Legal values for mode include append and </a:t>
            </a:r>
            <a:r>
              <a:rPr lang="en-US" dirty="0" err="1">
                <a:latin typeface="+mj-lt"/>
              </a:rPr>
              <a:t>lastmodified</a:t>
            </a:r>
            <a:r>
              <a:rPr lang="en-US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--last-value (value) </a:t>
            </a:r>
            <a:r>
              <a:rPr lang="en-US" dirty="0">
                <a:latin typeface="+mj-lt"/>
              </a:rPr>
              <a:t>:   Specifies the maximum value of the check column from the previous import.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9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54A1-1D51-460C-A69B-BDBB724F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5467"/>
          </a:xfrm>
        </p:spPr>
        <p:txBody>
          <a:bodyPr/>
          <a:lstStyle/>
          <a:p>
            <a:r>
              <a:rPr lang="en-IN" dirty="0"/>
              <a:t>Types of incremental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6E9D-EFC8-47F4-B579-61177DE8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72775" cy="4008120"/>
          </a:xfrm>
        </p:spPr>
        <p:txBody>
          <a:bodyPr>
            <a:normAutofit/>
          </a:bodyPr>
          <a:lstStyle/>
          <a:p>
            <a:r>
              <a:rPr lang="en-US" sz="2400" dirty="0"/>
              <a:t>Sqoop supports two types of incremental imports:</a:t>
            </a:r>
          </a:p>
          <a:p>
            <a:pPr marL="0" indent="0">
              <a:buNone/>
            </a:pPr>
            <a:r>
              <a:rPr lang="en-US" sz="2400" dirty="0"/>
              <a:t> 1. </a:t>
            </a:r>
            <a:r>
              <a:rPr lang="en-US" b="1" u="sng" dirty="0"/>
              <a:t>append </a:t>
            </a:r>
            <a:r>
              <a:rPr lang="en-US" dirty="0"/>
              <a:t>:- used when rows in a source table in DB get </a:t>
            </a:r>
            <a:r>
              <a:rPr lang="en-US" dirty="0">
                <a:solidFill>
                  <a:srgbClr val="FF0000"/>
                </a:solidFill>
              </a:rPr>
              <a:t>inserted </a:t>
            </a:r>
            <a:r>
              <a:rPr lang="en-US" dirty="0"/>
              <a:t>regularly </a:t>
            </a:r>
          </a:p>
          <a:p>
            <a:pPr marL="4572" lvl="1" indent="0">
              <a:buNone/>
            </a:pPr>
            <a:r>
              <a:rPr lang="en-US" dirty="0"/>
              <a:t>     	          the table must have a numeric primary key</a:t>
            </a:r>
          </a:p>
          <a:p>
            <a:pPr marL="4572" lvl="1" indent="0">
              <a:buNone/>
            </a:pPr>
            <a:r>
              <a:rPr lang="en-US" dirty="0"/>
              <a:t>                        if not then a numeric –split-by column that is used in absence of numeric             	           primary key.</a:t>
            </a:r>
          </a:p>
          <a:p>
            <a:pPr marL="4572" lvl="1" indent="0">
              <a:buNone/>
            </a:pPr>
            <a:r>
              <a:rPr lang="en-US" dirty="0"/>
              <a:t> </a:t>
            </a:r>
          </a:p>
          <a:p>
            <a:pPr marL="4572" lvl="1" indent="0">
              <a:buNone/>
            </a:pPr>
            <a:r>
              <a:rPr lang="en-US" dirty="0"/>
              <a:t>For example : </a:t>
            </a:r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i="1" dirty="0" err="1"/>
              <a:t>sqoop</a:t>
            </a:r>
            <a:r>
              <a:rPr lang="en-US" i="1" dirty="0"/>
              <a:t> import –connect jdbc://mysql:/localhost/DB_name –user username –password </a:t>
            </a:r>
            <a:r>
              <a:rPr lang="en-US" i="1" dirty="0" err="1"/>
              <a:t>pasword</a:t>
            </a:r>
            <a:r>
              <a:rPr lang="en-US" i="1" dirty="0"/>
              <a:t> –table </a:t>
            </a:r>
            <a:r>
              <a:rPr lang="en-US" i="1" dirty="0" err="1"/>
              <a:t>tablename</a:t>
            </a:r>
            <a:r>
              <a:rPr lang="en-US" i="1" dirty="0"/>
              <a:t> –incremental append –check-column </a:t>
            </a:r>
            <a:r>
              <a:rPr lang="en-US" i="1" dirty="0" err="1"/>
              <a:t>colname</a:t>
            </a:r>
            <a:r>
              <a:rPr lang="en-US" i="1" dirty="0"/>
              <a:t> –last-value 100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313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83DB-7AEA-415A-A487-1ECEDB7A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r>
              <a:rPr lang="en-US" b="1" u="sng" dirty="0"/>
              <a:t>2. </a:t>
            </a:r>
            <a:r>
              <a:rPr lang="en-US" b="1" u="sng" dirty="0" err="1"/>
              <a:t>lastmodified</a:t>
            </a:r>
            <a:r>
              <a:rPr lang="en-US" b="1" dirty="0"/>
              <a:t> </a:t>
            </a:r>
            <a:r>
              <a:rPr lang="en-US" dirty="0"/>
              <a:t>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when rows in a source table in DB get </a:t>
            </a:r>
            <a:r>
              <a:rPr lang="en-US" dirty="0">
                <a:solidFill>
                  <a:srgbClr val="FF0000"/>
                </a:solidFill>
              </a:rPr>
              <a:t>updated</a:t>
            </a:r>
            <a:r>
              <a:rPr lang="en-US" dirty="0"/>
              <a:t> regularly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table must have a numeric primary key, if not then a numeric –split-by column that is used in absence of numeric primary key. </a:t>
            </a:r>
          </a:p>
          <a:p>
            <a:endParaRPr lang="en-US" dirty="0"/>
          </a:p>
          <a:p>
            <a:r>
              <a:rPr lang="en-US" b="1" dirty="0"/>
              <a:t>For example -</a:t>
            </a:r>
          </a:p>
          <a:p>
            <a:r>
              <a:rPr lang="en-US" i="1" dirty="0"/>
              <a:t>$</a:t>
            </a:r>
            <a:r>
              <a:rPr lang="en-US" i="1" dirty="0" err="1"/>
              <a:t>sqoop</a:t>
            </a:r>
            <a:r>
              <a:rPr lang="en-US" i="1" dirty="0"/>
              <a:t> import –connect jdbc://mysql:/localhost/DB_name –username </a:t>
            </a:r>
            <a:r>
              <a:rPr lang="en-US" i="1" dirty="0" err="1"/>
              <a:t>username</a:t>
            </a:r>
            <a:r>
              <a:rPr lang="en-US" i="1" dirty="0"/>
              <a:t> –password </a:t>
            </a:r>
            <a:r>
              <a:rPr lang="en-US" i="1" dirty="0" err="1"/>
              <a:t>pasword</a:t>
            </a:r>
            <a:r>
              <a:rPr lang="en-US" i="1" dirty="0"/>
              <a:t> –table </a:t>
            </a:r>
            <a:r>
              <a:rPr lang="en-US" i="1" dirty="0" err="1"/>
              <a:t>tablename</a:t>
            </a:r>
            <a:r>
              <a:rPr lang="en-US" i="1" dirty="0"/>
              <a:t> –incremental </a:t>
            </a:r>
            <a:r>
              <a:rPr lang="en-US" i="1" dirty="0" err="1"/>
              <a:t>lastmodified</a:t>
            </a:r>
            <a:r>
              <a:rPr lang="en-US" i="1" dirty="0"/>
              <a:t> –check-column </a:t>
            </a:r>
            <a:r>
              <a:rPr lang="en-US" i="1" dirty="0" err="1"/>
              <a:t>colname</a:t>
            </a:r>
            <a:r>
              <a:rPr lang="en-US" i="1" dirty="0"/>
              <a:t> –last-value “</a:t>
            </a:r>
            <a:r>
              <a:rPr lang="en-US" i="1" dirty="0" err="1"/>
              <a:t>yyyy</a:t>
            </a:r>
            <a:r>
              <a:rPr lang="en-US" i="1" dirty="0"/>
              <a:t>-mm–dd 0000:00:0”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44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1195-3CF7-489B-9805-2EE302EE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5830-C307-46BF-B993-27408DAF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52600"/>
            <a:ext cx="10753725" cy="4605867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can be imported in one of two file formats: delimited text or </a:t>
            </a:r>
            <a:r>
              <a:rPr lang="en-US" dirty="0" err="1"/>
              <a:t>SequenceFiles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Delimited text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default import format. Specified explicitly by </a:t>
            </a:r>
            <a:r>
              <a:rPr lang="en-US" b="1" dirty="0"/>
              <a:t>--as-</a:t>
            </a:r>
            <a:r>
              <a:rPr lang="en-US" b="1" dirty="0" err="1"/>
              <a:t>textfile</a:t>
            </a:r>
            <a:r>
              <a:rPr lang="en-US" dirty="0"/>
              <a:t> argument.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of text-based import:</a:t>
            </a:r>
          </a:p>
          <a:p>
            <a:pPr marL="0" indent="0">
              <a:buNone/>
            </a:pPr>
            <a:r>
              <a:rPr lang="en-US" dirty="0"/>
              <a:t>	1,here is a message,2019-01-01</a:t>
            </a:r>
          </a:p>
          <a:p>
            <a:pPr marL="0" indent="0">
              <a:buNone/>
            </a:pPr>
            <a:r>
              <a:rPr lang="en-US" dirty="0"/>
              <a:t>	2,happy new year!,2019-01-01</a:t>
            </a:r>
          </a:p>
          <a:p>
            <a:pPr marL="0" indent="0">
              <a:buNone/>
            </a:pPr>
            <a:r>
              <a:rPr lang="en-US" dirty="0"/>
              <a:t>	3,another message,2019-01-01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appropriate for most non-binary data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readily supports further manipulation by tools, such as Hive.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u="sng" dirty="0" err="1">
                <a:solidFill>
                  <a:srgbClr val="FF0000"/>
                </a:solidFill>
              </a:rPr>
              <a:t>SequenceFiles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/>
              <a:t>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format that store individual records in custom record-specific data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data types are manifested as Java classes automatically generated by Sqoop.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exact storage of all data in binary representations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72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6F28-07FA-4F6A-82BC-AFC9A249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 into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31EC-B7E5-4E87-B6BF-D97200FE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import can include the following information :</a:t>
            </a:r>
          </a:p>
          <a:p>
            <a:pPr marL="0" indent="0">
              <a:buNone/>
            </a:pPr>
            <a:r>
              <a:rPr lang="en-IN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Database connection information: database URI, database name, and connection protocol, such as </a:t>
            </a:r>
            <a:r>
              <a:rPr lang="en-IN" dirty="0" err="1"/>
              <a:t>jdbc:mysql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data to import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Parallel processing directives for performant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Destination for imported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2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B6B4-BA51-4A44-9D17-B3D348DA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638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To Connect and Login -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enter a password for the data source on the command line, use the -P option in the connection string.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&lt;data to import&gt; \</a:t>
            </a:r>
          </a:p>
          <a:p>
            <a:pPr marL="0" indent="0">
              <a:buNone/>
            </a:pPr>
            <a:r>
              <a:rPr lang="en-IN" dirty="0"/>
              <a:t>--username &lt;username&gt; \</a:t>
            </a:r>
          </a:p>
          <a:p>
            <a:pPr marL="0" indent="0">
              <a:buNone/>
            </a:pPr>
            <a:r>
              <a:rPr lang="en-IN" dirty="0"/>
              <a:t>-P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specify a file where the password is stored, use the --password-file option.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--username &lt;username&gt; \</a:t>
            </a:r>
          </a:p>
          <a:p>
            <a:pPr marL="0" indent="0">
              <a:buNone/>
            </a:pPr>
            <a:r>
              <a:rPr lang="en-IN" dirty="0"/>
              <a:t>--password-file ${</a:t>
            </a:r>
            <a:r>
              <a:rPr lang="en-IN" dirty="0" err="1"/>
              <a:t>user.home</a:t>
            </a:r>
            <a:r>
              <a:rPr lang="en-IN" dirty="0"/>
              <a:t>}/.password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56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510B-713C-49DC-BA46-FFDCF62C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52400"/>
            <a:ext cx="10772775" cy="1658198"/>
          </a:xfrm>
        </p:spPr>
        <p:txBody>
          <a:bodyPr>
            <a:normAutofit/>
          </a:bodyPr>
          <a:lstStyle/>
          <a:p>
            <a:r>
              <a:rPr lang="en-US" sz="3600" dirty="0"/>
              <a:t>Specify the data to import in the command.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0BAE-155E-4E2A-8049-0A996131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772774" cy="495299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Entire table: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\</a:t>
            </a:r>
          </a:p>
          <a:p>
            <a:pPr marL="0" indent="0">
              <a:buNone/>
            </a:pPr>
            <a:r>
              <a:rPr lang="en-IN" dirty="0"/>
              <a:t>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Subset of columns: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</a:t>
            </a:r>
          </a:p>
          <a:p>
            <a:pPr marL="0" indent="0">
              <a:buNone/>
            </a:pPr>
            <a:r>
              <a:rPr lang="en-IN" dirty="0"/>
              <a:t>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--columns "</a:t>
            </a:r>
            <a:r>
              <a:rPr lang="en-IN" dirty="0" err="1"/>
              <a:t>employee_id,first_name,last_name,job_title</a:t>
            </a:r>
            <a:r>
              <a:rPr lang="en-IN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Free-form query to import the latest data: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\</a:t>
            </a:r>
          </a:p>
          <a:p>
            <a:pPr marL="0" indent="0">
              <a:buNone/>
            </a:pPr>
            <a:r>
              <a:rPr lang="en-IN" dirty="0"/>
              <a:t>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--where "</a:t>
            </a:r>
            <a:r>
              <a:rPr lang="en-IN" dirty="0" err="1"/>
              <a:t>start_date</a:t>
            </a:r>
            <a:r>
              <a:rPr lang="en-IN" dirty="0"/>
              <a:t> &gt; ‘2019-01-23'"</a:t>
            </a:r>
          </a:p>
        </p:txBody>
      </p:sp>
    </p:spTree>
    <p:extLst>
      <p:ext uri="{BB962C8B-B14F-4D97-AF65-F5344CB8AC3E}">
        <p14:creationId xmlns:p14="http://schemas.microsoft.com/office/powerpoint/2010/main" val="25488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2D26-B589-4FE3-9344-67B65B40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838200"/>
            <a:ext cx="10772775" cy="1658198"/>
          </a:xfrm>
        </p:spPr>
        <p:txBody>
          <a:bodyPr>
            <a:normAutofit/>
          </a:bodyPr>
          <a:lstStyle/>
          <a:p>
            <a:r>
              <a:rPr lang="en-IN" sz="3600" dirty="0"/>
              <a:t>Optionally, control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BDCF-BFCA-43E2-A31C-789AC88C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76401"/>
            <a:ext cx="10753725" cy="4682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Set mappers:</a:t>
            </a:r>
          </a:p>
          <a:p>
            <a:r>
              <a:rPr lang="en-US" dirty="0"/>
              <a:t>$</a:t>
            </a:r>
            <a:r>
              <a:rPr lang="en-US" dirty="0" err="1"/>
              <a:t>sqoop</a:t>
            </a:r>
            <a:r>
              <a:rPr lang="en-US" dirty="0"/>
              <a:t> import --connect </a:t>
            </a:r>
            <a:r>
              <a:rPr lang="en-US" dirty="0" err="1"/>
              <a:t>jdbc:mysql</a:t>
            </a:r>
            <a:r>
              <a:rPr lang="en-US" dirty="0"/>
              <a:t>://db.foo.com:3306/bar \</a:t>
            </a:r>
          </a:p>
          <a:p>
            <a:r>
              <a:rPr lang="en-US" dirty="0"/>
              <a:t> --table EMPLOYEES \</a:t>
            </a:r>
          </a:p>
          <a:p>
            <a:r>
              <a:rPr lang="en-US" dirty="0"/>
              <a:t> --num-mappers 8 \</a:t>
            </a:r>
          </a:p>
          <a:p>
            <a:r>
              <a:rPr lang="en-US" b="1" dirty="0"/>
              <a:t>Split by:</a:t>
            </a:r>
          </a:p>
          <a:p>
            <a:r>
              <a:rPr lang="en-US" dirty="0"/>
              <a:t>$</a:t>
            </a:r>
            <a:r>
              <a:rPr lang="en-US" dirty="0" err="1"/>
              <a:t>sqoop</a:t>
            </a:r>
            <a:r>
              <a:rPr lang="en-US" dirty="0"/>
              <a:t> import --connect </a:t>
            </a:r>
            <a:r>
              <a:rPr lang="en-US" dirty="0" err="1"/>
              <a:t>jdbc:mysql</a:t>
            </a:r>
            <a:r>
              <a:rPr lang="en-US" dirty="0"/>
              <a:t>://db.foo.com:3306/bar \</a:t>
            </a:r>
          </a:p>
          <a:p>
            <a:r>
              <a:rPr lang="en-US" dirty="0"/>
              <a:t> --table EMPLOYEES \</a:t>
            </a:r>
          </a:p>
          <a:p>
            <a:r>
              <a:rPr lang="en-US" dirty="0"/>
              <a:t> --split-by </a:t>
            </a:r>
            <a:r>
              <a:rPr lang="en-US" dirty="0" err="1"/>
              <a:t>dept_id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35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B9BA-32B0-4C24-8CDE-156024F8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71600"/>
            <a:ext cx="10753725" cy="44062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--hive-import  </a:t>
            </a:r>
            <a:r>
              <a:rPr lang="en-US" dirty="0"/>
              <a:t>- Specify importing the data into Hive using Hive default delimiters by  specifying the import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Specify the Hive destination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--hive-table </a:t>
            </a:r>
            <a:r>
              <a:rPr lang="en-US" dirty="0"/>
              <a:t>- If the table does not already exist in Hive, name the table using &lt;</a:t>
            </a:r>
            <a:r>
              <a:rPr lang="en-US" dirty="0" err="1"/>
              <a:t>db</a:t>
            </a:r>
            <a:r>
              <a:rPr lang="en-US" dirty="0"/>
              <a:t>&gt;.&lt;</a:t>
            </a:r>
            <a:r>
              <a:rPr lang="en-US" dirty="0" err="1"/>
              <a:t>table_name</a:t>
            </a:r>
            <a:r>
              <a:rPr lang="en-US" dirty="0"/>
              <a:t>&gt; and use the --create-hive-table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insert the imported data into an existing Hive external table,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	name the table using --hive-table &lt;</a:t>
            </a:r>
            <a:r>
              <a:rPr lang="en-US" dirty="0" err="1"/>
              <a:t>db</a:t>
            </a:r>
            <a:r>
              <a:rPr lang="en-US" dirty="0"/>
              <a:t>&gt;.&lt;</a:t>
            </a:r>
            <a:r>
              <a:rPr lang="en-US" dirty="0" err="1"/>
              <a:t>table_name</a:t>
            </a:r>
            <a:r>
              <a:rPr lang="en-US" dirty="0"/>
              <a:t>&gt;.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	Do not use the --create-hive-table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7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52362"/>
            <a:ext cx="7244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What </a:t>
            </a:r>
            <a:r>
              <a:rPr spc="-100" dirty="0"/>
              <a:t>is</a:t>
            </a:r>
            <a:r>
              <a:rPr lang="en-IN" spc="-100" dirty="0"/>
              <a:t> S</a:t>
            </a:r>
            <a:r>
              <a:rPr dirty="0" err="1"/>
              <a:t>qoop</a:t>
            </a:r>
            <a:r>
              <a:rPr lang="en-IN" dirty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457655"/>
            <a:ext cx="8844890" cy="2987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404040"/>
                </a:solidFill>
                <a:cs typeface="Trebuchet MS"/>
              </a:rPr>
              <a:t>Apache Sqoop is a tool designed for efficiently transferring bulk data between Apache Hadoop and</a:t>
            </a:r>
            <a:endParaRPr dirty="0"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404040"/>
                </a:solidFill>
                <a:cs typeface="Trebuchet MS"/>
              </a:rPr>
              <a:t>structured datastores such as relational databases.</a:t>
            </a:r>
            <a:endParaRPr lang="en-IN" dirty="0">
              <a:solidFill>
                <a:srgbClr val="404040"/>
              </a:solidFill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i="1" dirty="0">
                <a:solidFill>
                  <a:srgbClr val="FF0000"/>
                </a:solidFill>
              </a:rPr>
              <a:t>This is how Sqoop got its name – “</a:t>
            </a:r>
            <a:r>
              <a:rPr lang="en-US" b="1" i="1" u="sng" dirty="0">
                <a:solidFill>
                  <a:srgbClr val="FF0000"/>
                </a:solidFill>
              </a:rPr>
              <a:t>SQ</a:t>
            </a:r>
            <a:r>
              <a:rPr lang="en-US" i="1" dirty="0">
                <a:solidFill>
                  <a:srgbClr val="FF0000"/>
                </a:solidFill>
              </a:rPr>
              <a:t>L to Had</a:t>
            </a:r>
            <a:r>
              <a:rPr lang="en-US" b="1" i="1" u="sng" dirty="0">
                <a:solidFill>
                  <a:srgbClr val="FF0000"/>
                </a:solidFill>
              </a:rPr>
              <a:t>oop</a:t>
            </a:r>
            <a:r>
              <a:rPr lang="en-US" i="1" dirty="0">
                <a:solidFill>
                  <a:srgbClr val="FF0000"/>
                </a:solidFill>
              </a:rPr>
              <a:t> &amp; Hadoop to SQL”.</a:t>
            </a:r>
            <a:endParaRPr dirty="0"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404040"/>
                </a:solidFill>
                <a:cs typeface="Trebuchet MS"/>
              </a:rPr>
              <a:t>Sqoop can also be used to export data from Hadoop and export it to external structured datastores  such as relational databases and enterprise data warehouses.</a:t>
            </a:r>
            <a:endParaRPr lang="en-IN" dirty="0">
              <a:solidFill>
                <a:srgbClr val="404040"/>
              </a:solidFill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dirty="0">
                <a:solidFill>
                  <a:srgbClr val="404040"/>
                </a:solidFill>
                <a:cs typeface="Trebuchet MS"/>
              </a:rPr>
              <a:t>Transform data in Hadoop with Map-Reduce or hive.</a:t>
            </a: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dirty="0">
                <a:solidFill>
                  <a:srgbClr val="404040"/>
                </a:solidFill>
                <a:cs typeface="Trebuchet MS"/>
              </a:rPr>
              <a:t>Export data back to Relational Databases.</a:t>
            </a: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0" y="3390226"/>
            <a:ext cx="2895225" cy="291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0417-663B-4DCF-97EA-8EFDB1B7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85" y="609600"/>
            <a:ext cx="10772775" cy="1658198"/>
          </a:xfrm>
        </p:spPr>
        <p:txBody>
          <a:bodyPr/>
          <a:lstStyle/>
          <a:p>
            <a:r>
              <a:rPr lang="en-IN" dirty="0"/>
              <a:t>Command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C91D-854F-41A6-8772-317EFDE4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imports the MySQL EMPLOYEES table to a new Hive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named in the default HDFS location /user/hive/warehouse.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</a:t>
            </a:r>
            <a:r>
              <a:rPr lang="en-IN" dirty="0" err="1"/>
              <a:t>corp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--hive-import \</a:t>
            </a:r>
          </a:p>
          <a:p>
            <a:pPr marL="0" indent="0">
              <a:buNone/>
            </a:pPr>
            <a:r>
              <a:rPr lang="en-IN" dirty="0"/>
              <a:t>--create-hive-table \</a:t>
            </a:r>
          </a:p>
          <a:p>
            <a:pPr marL="0" indent="0">
              <a:buNone/>
            </a:pPr>
            <a:r>
              <a:rPr lang="en-IN" dirty="0"/>
              <a:t>--hive-table </a:t>
            </a:r>
            <a:r>
              <a:rPr lang="en-IN" dirty="0" err="1"/>
              <a:t>mydb.newtable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52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8FD8-0536-4608-9ABD-AD7EDBFA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441B-FCE8-4A77-B31D-B0F188A8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imports the MySQL EMPLOYEES table to an external table in HDFS.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</a:t>
            </a:r>
            <a:r>
              <a:rPr lang="en-IN" dirty="0" err="1"/>
              <a:t>corp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--hive-import \</a:t>
            </a:r>
          </a:p>
          <a:p>
            <a:pPr marL="0" indent="0">
              <a:buNone/>
            </a:pPr>
            <a:r>
              <a:rPr lang="en-IN" dirty="0"/>
              <a:t>--hive-table </a:t>
            </a:r>
            <a:r>
              <a:rPr lang="en-IN" dirty="0" err="1"/>
              <a:t>mydb.myexternaltable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39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E83-89D7-4524-8DD2-DC862ACD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import in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594A-AD67-4CA3-A0D2-C90043BF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transform a relational database schema into an HBase 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data from an RDBMS or data warehouse directly into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Sqoop doesn’t now permit to import, all at once, a relational table directly into an HBase table having multiple column families.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work around this limitation, create the HBase table first and then execute three Sqoop import operations to finish the task.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6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2F93-6F56-486F-B791-B9CF9FDC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820400" cy="5791200"/>
          </a:xfrm>
        </p:spPr>
        <p:txBody>
          <a:bodyPr>
            <a:normAutofit/>
          </a:bodyPr>
          <a:lstStyle/>
          <a:p>
            <a:r>
              <a:rPr lang="en-IN" b="1" dirty="0"/>
              <a:t>Create table into </a:t>
            </a:r>
            <a:r>
              <a:rPr lang="en-IN" b="1" dirty="0" err="1"/>
              <a:t>Hbase</a:t>
            </a:r>
            <a:r>
              <a:rPr lang="en-IN" b="1" dirty="0"/>
              <a:t> </a:t>
            </a:r>
            <a:r>
              <a:rPr lang="en-IN" dirty="0"/>
              <a:t>:</a:t>
            </a:r>
          </a:p>
          <a:p>
            <a:r>
              <a:rPr lang="en-US" dirty="0" err="1"/>
              <a:t>hbase</a:t>
            </a:r>
            <a:r>
              <a:rPr lang="en-US" dirty="0"/>
              <a:t>(main):017:0&gt; create '</a:t>
            </a:r>
            <a:r>
              <a:rPr lang="en-US" dirty="0" err="1"/>
              <a:t>customercontactinfo</a:t>
            </a:r>
            <a:r>
              <a:rPr lang="en-US" dirty="0"/>
              <a:t>', '</a:t>
            </a:r>
            <a:r>
              <a:rPr lang="en-US" dirty="0" err="1"/>
              <a:t>CustomerName</a:t>
            </a:r>
            <a:r>
              <a:rPr lang="en-US" dirty="0"/>
              <a:t>', </a:t>
            </a:r>
          </a:p>
          <a:p>
            <a:r>
              <a:rPr lang="en-US" dirty="0" err="1"/>
              <a:t>hbase</a:t>
            </a:r>
            <a:r>
              <a:rPr lang="en-US" dirty="0"/>
              <a:t>(main):018:0*        '</a:t>
            </a:r>
            <a:r>
              <a:rPr lang="en-US" dirty="0" err="1"/>
              <a:t>ContactInfo</a:t>
            </a:r>
            <a:r>
              <a:rPr lang="en-US" dirty="0"/>
              <a:t>', '</a:t>
            </a:r>
            <a:r>
              <a:rPr lang="en-US" dirty="0" err="1"/>
              <a:t>ProductNums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target HBase column family specified by the </a:t>
            </a:r>
            <a:r>
              <a:rPr lang="en-US" b="1" dirty="0"/>
              <a:t>–column-family </a:t>
            </a:r>
            <a:r>
              <a:rPr lang="en-US" dirty="0"/>
              <a:t>and corresponding MySQL columns specified by the </a:t>
            </a:r>
            <a:r>
              <a:rPr lang="en-US" b="1" dirty="0"/>
              <a:t>–columns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customernum</a:t>
            </a:r>
            <a:r>
              <a:rPr lang="en-US" dirty="0"/>
              <a:t> primary key also becomes the HBase row key, as specified by the </a:t>
            </a:r>
            <a:r>
              <a:rPr lang="en-US" b="1" dirty="0"/>
              <a:t>–</a:t>
            </a:r>
            <a:r>
              <a:rPr lang="en-US" b="1" dirty="0" err="1"/>
              <a:t>hbase</a:t>
            </a:r>
            <a:r>
              <a:rPr lang="en-US" b="1" dirty="0"/>
              <a:t>-row-key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804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0B97-5F14-49E0-8BF2-47ABFE46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F764-9BC8-487A-B8EC-448823B0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52600"/>
            <a:ext cx="10753725" cy="4343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</a:t>
            </a:r>
          </a:p>
          <a:p>
            <a:r>
              <a:rPr lang="en-IN" dirty="0"/>
              <a:t>    --connect </a:t>
            </a:r>
            <a:r>
              <a:rPr lang="en-IN" dirty="0" err="1"/>
              <a:t>jdbc:mysql</a:t>
            </a:r>
            <a:r>
              <a:rPr lang="en-IN" dirty="0"/>
              <a:t>://localhost/</a:t>
            </a:r>
            <a:r>
              <a:rPr lang="en-IN" dirty="0" err="1"/>
              <a:t>serviceorderdb</a:t>
            </a:r>
            <a:r>
              <a:rPr lang="en-IN" dirty="0"/>
              <a:t> </a:t>
            </a:r>
          </a:p>
          <a:p>
            <a:r>
              <a:rPr lang="en-IN" dirty="0"/>
              <a:t>    --username root -P </a:t>
            </a:r>
          </a:p>
          <a:p>
            <a:r>
              <a:rPr lang="en-IN" dirty="0"/>
              <a:t>    --table </a:t>
            </a:r>
            <a:r>
              <a:rPr lang="en-IN" dirty="0" err="1"/>
              <a:t>customercontactinfo</a:t>
            </a:r>
            <a:r>
              <a:rPr lang="en-IN" dirty="0"/>
              <a:t> </a:t>
            </a:r>
          </a:p>
          <a:p>
            <a:r>
              <a:rPr lang="en-IN" dirty="0"/>
              <a:t>    --columns "</a:t>
            </a:r>
            <a:r>
              <a:rPr lang="en-IN" dirty="0" err="1"/>
              <a:t>customernum,customername</a:t>
            </a:r>
            <a:r>
              <a:rPr lang="en-IN" dirty="0"/>
              <a:t>" </a:t>
            </a:r>
          </a:p>
          <a:p>
            <a:r>
              <a:rPr lang="en-IN" dirty="0"/>
              <a:t>    --</a:t>
            </a:r>
            <a:r>
              <a:rPr lang="en-IN" dirty="0" err="1"/>
              <a:t>hbase</a:t>
            </a:r>
            <a:r>
              <a:rPr lang="en-IN" dirty="0"/>
              <a:t>-table </a:t>
            </a:r>
            <a:r>
              <a:rPr lang="en-IN" dirty="0" err="1"/>
              <a:t>customercontactinfo</a:t>
            </a:r>
            <a:r>
              <a:rPr lang="en-IN" dirty="0"/>
              <a:t> </a:t>
            </a:r>
          </a:p>
          <a:p>
            <a:r>
              <a:rPr lang="en-IN" dirty="0"/>
              <a:t>    --column-family </a:t>
            </a:r>
            <a:r>
              <a:rPr lang="en-IN" dirty="0" err="1"/>
              <a:t>CustomerName</a:t>
            </a:r>
            <a:r>
              <a:rPr lang="en-IN" dirty="0"/>
              <a:t> </a:t>
            </a:r>
          </a:p>
          <a:p>
            <a:r>
              <a:rPr lang="en-IN" dirty="0"/>
              <a:t>    --</a:t>
            </a:r>
            <a:r>
              <a:rPr lang="en-IN" dirty="0" err="1"/>
              <a:t>hbase</a:t>
            </a:r>
            <a:r>
              <a:rPr lang="en-IN" dirty="0"/>
              <a:t>-row-key </a:t>
            </a:r>
            <a:r>
              <a:rPr lang="en-IN" dirty="0" err="1"/>
              <a:t>customernum</a:t>
            </a:r>
            <a:r>
              <a:rPr lang="en-IN" dirty="0"/>
              <a:t> -m 1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see the table :</a:t>
            </a:r>
          </a:p>
          <a:p>
            <a:r>
              <a:rPr lang="en-US" dirty="0" err="1"/>
              <a:t>hbase</a:t>
            </a:r>
            <a:r>
              <a:rPr lang="en-US" dirty="0"/>
              <a:t>(main):033:0&gt; scan '</a:t>
            </a:r>
            <a:r>
              <a:rPr lang="en-US" dirty="0" err="1"/>
              <a:t>customercontactinfo</a:t>
            </a:r>
            <a:r>
              <a:rPr lang="en-US" dirty="0"/>
              <a:t>'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27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AC65-A2F0-4228-BF9C-54DCA648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26F2-02A5-4FE8-A915-0AF0A693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export data back from the HDFS to the RDBMS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target table must exist in the target database. </a:t>
            </a:r>
          </a:p>
          <a:p>
            <a:endParaRPr lang="en-IN" dirty="0"/>
          </a:p>
          <a:p>
            <a:r>
              <a:rPr lang="en-IN" dirty="0"/>
              <a:t>Syntax -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export (generic-</a:t>
            </a:r>
            <a:r>
              <a:rPr lang="en-IN" dirty="0" err="1"/>
              <a:t>args</a:t>
            </a:r>
            <a:r>
              <a:rPr lang="en-IN" dirty="0"/>
              <a:t>) (export-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-export (generic-</a:t>
            </a:r>
            <a:r>
              <a:rPr lang="en-IN" dirty="0" err="1"/>
              <a:t>args</a:t>
            </a:r>
            <a:r>
              <a:rPr lang="en-IN" dirty="0"/>
              <a:t>) (export-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555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0955-3072-4D80-8CC2-C1FDAE21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8F7C-0399-46F2-8DBE-817FBFF5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346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      Argument	          		              Description</a:t>
            </a:r>
          </a:p>
          <a:p>
            <a:r>
              <a:rPr lang="en-IN" dirty="0"/>
              <a:t>--connect &lt;</a:t>
            </a:r>
            <a:r>
              <a:rPr lang="en-IN" dirty="0" err="1"/>
              <a:t>jdbc-uri</a:t>
            </a:r>
            <a:r>
              <a:rPr lang="en-IN" dirty="0"/>
              <a:t>&gt;	                	Specify JDBC connect string</a:t>
            </a:r>
          </a:p>
          <a:p>
            <a:r>
              <a:rPr lang="en-IN" dirty="0"/>
              <a:t>--connection-manager &lt;class-name&gt;	Specify connection manager class to use</a:t>
            </a:r>
          </a:p>
          <a:p>
            <a:r>
              <a:rPr lang="en-IN" dirty="0"/>
              <a:t>--driver &lt;class-name&gt;	                	Manually specify JDBC driver class to use</a:t>
            </a:r>
          </a:p>
          <a:p>
            <a:r>
              <a:rPr lang="en-IN" dirty="0"/>
              <a:t>--</a:t>
            </a:r>
            <a:r>
              <a:rPr lang="en-IN" dirty="0" err="1"/>
              <a:t>hadoop</a:t>
            </a:r>
            <a:r>
              <a:rPr lang="en-IN" dirty="0"/>
              <a:t>-home &lt;</a:t>
            </a:r>
            <a:r>
              <a:rPr lang="en-IN" dirty="0" err="1"/>
              <a:t>dir</a:t>
            </a:r>
            <a:r>
              <a:rPr lang="en-IN" dirty="0"/>
              <a:t>&gt;	                	Override $HADOOP_HOME</a:t>
            </a:r>
          </a:p>
          <a:p>
            <a:r>
              <a:rPr lang="en-IN" dirty="0"/>
              <a:t>--help					Print usage instructions</a:t>
            </a:r>
          </a:p>
          <a:p>
            <a:r>
              <a:rPr lang="en-IN" dirty="0"/>
              <a:t>-P					Read password from console</a:t>
            </a:r>
          </a:p>
          <a:p>
            <a:r>
              <a:rPr lang="en-IN" dirty="0"/>
              <a:t>--password &lt;password&gt;		Set authentication password</a:t>
            </a:r>
          </a:p>
          <a:p>
            <a:r>
              <a:rPr lang="en-IN" dirty="0"/>
              <a:t>--username &lt;username&gt;		Set authentication username</a:t>
            </a:r>
          </a:p>
          <a:p>
            <a:r>
              <a:rPr lang="en-IN" dirty="0"/>
              <a:t>--verbose				Print more information while working</a:t>
            </a:r>
          </a:p>
          <a:p>
            <a:r>
              <a:rPr lang="en-IN" dirty="0"/>
              <a:t>--connection-param-file &lt;filename&gt;	Optional properties file that provides connection parameters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306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A286-00DF-4207-8B6A-7F611DB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Control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3A7-CC9E-4599-A463-F338A158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11680"/>
            <a:ext cx="10896981" cy="42367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--direct				Use direct export fast path</a:t>
            </a:r>
          </a:p>
          <a:p>
            <a:r>
              <a:rPr lang="en-US" dirty="0"/>
              <a:t>--export-</a:t>
            </a:r>
            <a:r>
              <a:rPr lang="en-US" dirty="0" err="1"/>
              <a:t>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			HDFS source path for the export</a:t>
            </a:r>
          </a:p>
          <a:p>
            <a:r>
              <a:rPr lang="en-US" dirty="0"/>
              <a:t>-m,--num-mappers &lt;n&gt;		Use n map tasks to export in parallel</a:t>
            </a:r>
          </a:p>
          <a:p>
            <a:r>
              <a:rPr lang="en-US" dirty="0"/>
              <a:t>--table &lt;table-name&gt;		Table to populate</a:t>
            </a:r>
          </a:p>
          <a:p>
            <a:r>
              <a:rPr lang="en-US" dirty="0"/>
              <a:t>--update-key &lt;col-name&gt;		Anchor column to use for updates. Use a comma separated list of  				columns if there are more than one column.</a:t>
            </a:r>
          </a:p>
          <a:p>
            <a:r>
              <a:rPr lang="en-US" dirty="0"/>
              <a:t>--update-mode &lt;mode&gt;		Specify how updates are performed when new rows are found with 				non-matching keys in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--input-null-string &lt;null-string&gt;	The string to be interpreted as null for string columns</a:t>
            </a:r>
          </a:p>
          <a:p>
            <a:r>
              <a:rPr lang="en-US" dirty="0"/>
              <a:t>--input-null-non-string &lt;null-string&gt;	The string to be interpreted as null for non-string columns</a:t>
            </a:r>
          </a:p>
          <a:p>
            <a:endParaRPr lang="en-IN" dirty="0"/>
          </a:p>
          <a:p>
            <a:r>
              <a:rPr lang="en-US" dirty="0"/>
              <a:t>NOTE THAT the --table and --export-</a:t>
            </a:r>
            <a:r>
              <a:rPr lang="en-US" dirty="0" err="1"/>
              <a:t>dir</a:t>
            </a:r>
            <a:r>
              <a:rPr lang="en-US" dirty="0"/>
              <a:t> arguments are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4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424-AD7F-4CC8-A963-FEEF1FAC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5DAF-F2F4-40FC-92EB-80763843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basic export to populate a table named bar:</a:t>
            </a:r>
          </a:p>
          <a:p>
            <a:r>
              <a:rPr lang="en-US" dirty="0"/>
              <a:t>This example takes the files in /results/</a:t>
            </a:r>
            <a:r>
              <a:rPr lang="en-US" dirty="0" err="1"/>
              <a:t>bar_data</a:t>
            </a:r>
            <a:r>
              <a:rPr lang="en-US" dirty="0"/>
              <a:t> and injects contents in to the bar table in the foo database on db.example.com.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export --connect </a:t>
            </a:r>
            <a:r>
              <a:rPr lang="en-US" dirty="0" err="1"/>
              <a:t>jdbc:mysql</a:t>
            </a:r>
            <a:r>
              <a:rPr lang="en-US" dirty="0"/>
              <a:t>://db.example.com/foo --table bar  \</a:t>
            </a:r>
          </a:p>
          <a:p>
            <a:pPr marL="0" indent="0">
              <a:buNone/>
            </a:pPr>
            <a:r>
              <a:rPr lang="en-US" dirty="0"/>
              <a:t>  --export-</a:t>
            </a:r>
            <a:r>
              <a:rPr lang="en-US" dirty="0" err="1"/>
              <a:t>dir</a:t>
            </a:r>
            <a:r>
              <a:rPr lang="en-US" dirty="0"/>
              <a:t> /results/</a:t>
            </a:r>
            <a:r>
              <a:rPr lang="en-US" dirty="0" err="1"/>
              <a:t>bar_data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22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7CE3-DCE3-4FF2-8B78-0BC77AE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Inserts v/s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FEF-1653-47F3-883A-FC18B3C7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default, </a:t>
            </a:r>
            <a:r>
              <a:rPr lang="en-US" dirty="0" err="1"/>
              <a:t>sqoop</a:t>
            </a:r>
            <a:r>
              <a:rPr lang="en-US" dirty="0"/>
              <a:t>-export appends new rows to a table;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input record is transformed into an INSERT statement that adds a row to the target database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Specifying the --update-key argument, it will instead modify an existing dataset in the database.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input record is treated as an UPDATE statement that modifies an existing row.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C6FF-063D-4C5B-80BD-A80C5CB1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Sqoop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EFB-E0DA-486F-B762-743B4DD7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allows easy import and export of data from structured data stores.</a:t>
            </a:r>
          </a:p>
          <a:p>
            <a:pPr marL="4572" lvl="1" indent="0">
              <a:buNone/>
            </a:pPr>
            <a:r>
              <a:rPr lang="en-IN" dirty="0"/>
              <a:t>	Relational Database, Enterprise data warehouses, and NoSQL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Provision data from external system on to HDFS</a:t>
            </a:r>
          </a:p>
          <a:p>
            <a:pPr marL="4572" lvl="1" indent="0">
              <a:buNone/>
            </a:pPr>
            <a:r>
              <a:rPr lang="en-IN" dirty="0"/>
              <a:t>	Once data is moved populate tables n Hive and HBase.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integrates with Oozie, allowing you to schedule and automate import and export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uses connector based architecture which supports plugins that provide connectivity to new external systems. </a:t>
            </a:r>
          </a:p>
        </p:txBody>
      </p:sp>
    </p:spTree>
    <p:extLst>
      <p:ext uri="{BB962C8B-B14F-4D97-AF65-F5344CB8AC3E}">
        <p14:creationId xmlns:p14="http://schemas.microsoft.com/office/powerpoint/2010/main" val="4081905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DFE9-6B4D-4F73-A133-5E78EAB4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04800"/>
            <a:ext cx="10772775" cy="1658198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6D3E-CC4C-469B-ACB3-309428AE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772775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 the table</a:t>
            </a:r>
          </a:p>
          <a:p>
            <a:pPr marL="0" indent="0">
              <a:buNone/>
            </a:pPr>
            <a:r>
              <a:rPr lang="en-US" dirty="0"/>
              <a:t>CREATE TABLE foo(</a:t>
            </a:r>
          </a:p>
          <a:p>
            <a:pPr marL="0" indent="0">
              <a:buNone/>
            </a:pPr>
            <a:r>
              <a:rPr lang="en-US" dirty="0"/>
              <a:t>    id INT NOT NULL PRIMARY KEY,</a:t>
            </a:r>
          </a:p>
          <a:p>
            <a:pPr marL="0" indent="0">
              <a:buNone/>
            </a:pPr>
            <a:r>
              <a:rPr lang="en-US" dirty="0"/>
              <a:t>    msg VARCHAR(32),</a:t>
            </a:r>
          </a:p>
          <a:p>
            <a:pPr marL="0" indent="0">
              <a:buNone/>
            </a:pPr>
            <a:r>
              <a:rPr lang="en-US" dirty="0"/>
              <a:t>    bar INT);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 also a dataset in HDFS containing records like these:</a:t>
            </a:r>
          </a:p>
          <a:p>
            <a:pPr marL="0" indent="0">
              <a:buNone/>
            </a:pPr>
            <a:r>
              <a:rPr lang="en-US" dirty="0"/>
              <a:t>0,this is a test,42</a:t>
            </a:r>
          </a:p>
          <a:p>
            <a:pPr marL="0" indent="0">
              <a:buNone/>
            </a:pPr>
            <a:r>
              <a:rPr lang="en-US" dirty="0"/>
              <a:t>1,some more data,100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-export (</a:t>
            </a:r>
            <a:r>
              <a:rPr lang="en-US" i="1" dirty="0"/>
              <a:t>generic </a:t>
            </a:r>
            <a:r>
              <a:rPr lang="en-US" i="1" dirty="0" err="1"/>
              <a:t>args</a:t>
            </a:r>
            <a:r>
              <a:rPr lang="en-US" dirty="0"/>
              <a:t>) --table foo --update-key id --export-</a:t>
            </a:r>
            <a:r>
              <a:rPr lang="en-US" dirty="0" err="1"/>
              <a:t>dir</a:t>
            </a:r>
            <a:r>
              <a:rPr lang="en-US" dirty="0"/>
              <a:t> /path/to/data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will run an export job that executes SQL statements like :</a:t>
            </a:r>
          </a:p>
          <a:p>
            <a:pPr marL="0" indent="0">
              <a:buNone/>
            </a:pPr>
            <a:r>
              <a:rPr lang="en-US" dirty="0"/>
              <a:t>UPDATE foo SET msg='this is a test', bar=42 WHERE id=0;</a:t>
            </a:r>
          </a:p>
          <a:p>
            <a:pPr marL="0" indent="0">
              <a:buNone/>
            </a:pPr>
            <a:r>
              <a:rPr lang="en-US" dirty="0"/>
              <a:t>UPDATE foo SET msg='some more data', bar=100 WHERE id=1;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980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90C-F764-4B40-A506-4A5A8976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91B3-1933-4849-B24C-4D042C23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532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create and work with saved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Saved jobs remember the parameters used, so they can be re-executed by invoking the job by its handle. </a:t>
            </a:r>
          </a:p>
          <a:p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job (generic-</a:t>
            </a:r>
            <a:r>
              <a:rPr lang="en-US" dirty="0" err="1"/>
              <a:t>args</a:t>
            </a:r>
            <a:r>
              <a:rPr lang="en-US" dirty="0"/>
              <a:t>) (job-</a:t>
            </a:r>
            <a:r>
              <a:rPr lang="en-US" dirty="0" err="1"/>
              <a:t>args</a:t>
            </a:r>
            <a:r>
              <a:rPr lang="en-US" dirty="0"/>
              <a:t>) [-- [</a:t>
            </a:r>
            <a:r>
              <a:rPr lang="en-US" dirty="0" err="1"/>
              <a:t>subtool</a:t>
            </a:r>
            <a:r>
              <a:rPr lang="en-US" dirty="0"/>
              <a:t>-name] (</a:t>
            </a:r>
            <a:r>
              <a:rPr lang="en-US" dirty="0" err="1"/>
              <a:t>subtool-args</a:t>
            </a:r>
            <a:r>
              <a:rPr lang="en-US" dirty="0"/>
              <a:t>)]</a:t>
            </a:r>
          </a:p>
          <a:p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-job (generic-</a:t>
            </a:r>
            <a:r>
              <a:rPr lang="en-US" dirty="0" err="1"/>
              <a:t>args</a:t>
            </a:r>
            <a:r>
              <a:rPr lang="en-US" dirty="0"/>
              <a:t>) (job-</a:t>
            </a:r>
            <a:r>
              <a:rPr lang="en-US" dirty="0" err="1"/>
              <a:t>args</a:t>
            </a:r>
            <a:r>
              <a:rPr lang="en-US" dirty="0"/>
              <a:t>) [-- [</a:t>
            </a:r>
            <a:r>
              <a:rPr lang="en-US" dirty="0" err="1"/>
              <a:t>subtool</a:t>
            </a:r>
            <a:r>
              <a:rPr lang="en-US" dirty="0"/>
              <a:t>-name] (</a:t>
            </a:r>
            <a:r>
              <a:rPr lang="en-US" dirty="0" err="1"/>
              <a:t>subtool-args</a:t>
            </a:r>
            <a:r>
              <a:rPr lang="en-US" dirty="0"/>
              <a:t>)]</a:t>
            </a:r>
          </a:p>
          <a:p>
            <a:endParaRPr lang="en-US" dirty="0"/>
          </a:p>
          <a:p>
            <a:r>
              <a:rPr lang="en-US" dirty="0"/>
              <a:t>--create &lt;job-id&gt;	Define a new saved job with the specified job-id (name)</a:t>
            </a:r>
          </a:p>
          <a:p>
            <a:r>
              <a:rPr lang="en-US" dirty="0"/>
              <a:t>--delete &lt;job-id&gt;	Delete a saved job.</a:t>
            </a:r>
          </a:p>
          <a:p>
            <a:r>
              <a:rPr lang="en-US" dirty="0"/>
              <a:t>--exec &lt;job-id&gt;	Given a job defined with --create, run the saved job.</a:t>
            </a:r>
          </a:p>
          <a:p>
            <a:r>
              <a:rPr lang="en-US" dirty="0"/>
              <a:t>--show &lt;job-id&gt;	Show the parameters for a saved job.</a:t>
            </a:r>
          </a:p>
          <a:p>
            <a:r>
              <a:rPr lang="en-US" dirty="0"/>
              <a:t>--list			List all saved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239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335-E9C2-4379-8B57-01123223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Usage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BACC-4BA2-439C-9395-E0341055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4486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a job named </a:t>
            </a:r>
            <a:r>
              <a:rPr lang="en-IN" dirty="0" err="1"/>
              <a:t>myjob</a:t>
            </a:r>
            <a:r>
              <a:rPr lang="en-IN" dirty="0"/>
              <a:t> which can be executed later.</a:t>
            </a:r>
          </a:p>
          <a:p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job --create </a:t>
            </a:r>
            <a:r>
              <a:rPr lang="en-IN" dirty="0" err="1"/>
              <a:t>myjob</a:t>
            </a:r>
            <a:r>
              <a:rPr lang="en-IN" dirty="0"/>
              <a:t> -- import --connect </a:t>
            </a:r>
            <a:r>
              <a:rPr lang="en-IN" dirty="0" err="1"/>
              <a:t>jdbc:mysql</a:t>
            </a:r>
            <a:r>
              <a:rPr lang="en-IN" dirty="0"/>
              <a:t>://example.com/</a:t>
            </a:r>
            <a:r>
              <a:rPr lang="en-IN" dirty="0" err="1"/>
              <a:t>db</a:t>
            </a:r>
            <a:r>
              <a:rPr lang="en-IN" dirty="0"/>
              <a:t> \</a:t>
            </a:r>
          </a:p>
          <a:p>
            <a:r>
              <a:rPr lang="en-IN" dirty="0"/>
              <a:t>   --table </a:t>
            </a:r>
            <a:r>
              <a:rPr lang="en-IN" dirty="0" err="1"/>
              <a:t>mytable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 see the list of saved jobs:</a:t>
            </a:r>
          </a:p>
          <a:p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job --list</a:t>
            </a:r>
          </a:p>
          <a:p>
            <a:r>
              <a:rPr lang="en-IN" dirty="0"/>
              <a:t>Available jobs:</a:t>
            </a:r>
          </a:p>
          <a:p>
            <a:r>
              <a:rPr lang="en-IN" dirty="0"/>
              <a:t>  </a:t>
            </a:r>
            <a:r>
              <a:rPr lang="en-IN" dirty="0" err="1"/>
              <a:t>myjob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534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4DC4-BD44-4191-96C0-D0AB2C61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inspect the configuration of a job with the show action:</a:t>
            </a:r>
          </a:p>
          <a:p>
            <a:pPr marL="0" indent="0">
              <a:buNone/>
            </a:pPr>
            <a:r>
              <a:rPr lang="en-IN" dirty="0"/>
              <a:t> $ </a:t>
            </a:r>
            <a:r>
              <a:rPr lang="en-IN" dirty="0" err="1"/>
              <a:t>sqoop</a:t>
            </a:r>
            <a:r>
              <a:rPr lang="en-IN" dirty="0"/>
              <a:t> job --show </a:t>
            </a:r>
            <a:r>
              <a:rPr lang="en-IN" dirty="0" err="1"/>
              <a:t>myjob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Job: </a:t>
            </a:r>
            <a:r>
              <a:rPr lang="en-IN" dirty="0" err="1"/>
              <a:t>myjob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Tool: import</a:t>
            </a:r>
          </a:p>
          <a:p>
            <a:pPr marL="0" indent="0">
              <a:buNone/>
            </a:pPr>
            <a:r>
              <a:rPr lang="en-IN" dirty="0"/>
              <a:t> Options:</a:t>
            </a:r>
          </a:p>
          <a:p>
            <a:pPr marL="0" indent="0">
              <a:buNone/>
            </a:pPr>
            <a:r>
              <a:rPr lang="en-IN" dirty="0"/>
              <a:t> ----------------------------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direct.import</a:t>
            </a:r>
            <a:r>
              <a:rPr lang="en-IN" dirty="0"/>
              <a:t> = false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codegen.input.delimiters.record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hdfs.append.dir</a:t>
            </a:r>
            <a:r>
              <a:rPr lang="en-IN" dirty="0"/>
              <a:t> = false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db.table</a:t>
            </a:r>
            <a:r>
              <a:rPr lang="en-IN" dirty="0"/>
              <a:t> = </a:t>
            </a:r>
            <a:r>
              <a:rPr lang="en-IN" dirty="0" err="1"/>
              <a:t>mytable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6C2E7-E75C-446A-9365-BF39F99E372F}"/>
              </a:ext>
            </a:extLst>
          </p:cNvPr>
          <p:cNvSpPr txBox="1"/>
          <p:nvPr/>
        </p:nvSpPr>
        <p:spPr>
          <a:xfrm>
            <a:off x="838200" y="45720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Inspection of Job</a:t>
            </a:r>
          </a:p>
        </p:txBody>
      </p:sp>
    </p:spTree>
    <p:extLst>
      <p:ext uri="{BB962C8B-B14F-4D97-AF65-F5344CB8AC3E}">
        <p14:creationId xmlns:p14="http://schemas.microsoft.com/office/powerpoint/2010/main" val="709790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248-66E4-4AF6-AB31-4668147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40BD-6466-43FB-8C23-7C2E1386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843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we can run the job with exec: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job --exec </a:t>
            </a:r>
            <a:r>
              <a:rPr lang="en-US" dirty="0" err="1"/>
              <a:t>myjob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10/08/19 13:08:45 INFO </a:t>
            </a:r>
            <a:r>
              <a:rPr lang="en-US" dirty="0" err="1"/>
              <a:t>tool.CodeGenTool</a:t>
            </a:r>
            <a:r>
              <a:rPr lang="en-US" dirty="0"/>
              <a:t>: Beginning code generation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if the database were changed to require a username, we could specify the username and password with: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job --exec </a:t>
            </a:r>
            <a:r>
              <a:rPr lang="en-US" dirty="0" err="1"/>
              <a:t>myjob</a:t>
            </a:r>
            <a:r>
              <a:rPr lang="en-US" dirty="0"/>
              <a:t> -- --username </a:t>
            </a:r>
            <a:r>
              <a:rPr lang="en-US" dirty="0" err="1"/>
              <a:t>someuser</a:t>
            </a:r>
            <a:r>
              <a:rPr lang="en-US" dirty="0"/>
              <a:t> -P</a:t>
            </a:r>
          </a:p>
          <a:p>
            <a:pPr marL="0" indent="0">
              <a:buNone/>
            </a:pPr>
            <a:r>
              <a:rPr lang="en-US" dirty="0"/>
              <a:t>Enter password:</a:t>
            </a:r>
          </a:p>
          <a:p>
            <a:r>
              <a:rPr lang="en-US" dirty="0"/>
              <a:t>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935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908E-8AEC-4AAB-9923-2BAA2DD5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667000"/>
            <a:ext cx="35814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28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86749"/>
            <a:ext cx="64826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20" dirty="0"/>
              <a:t> </a:t>
            </a:r>
            <a:r>
              <a:rPr lang="en-IN" spc="-520" dirty="0"/>
              <a:t> </a:t>
            </a:r>
            <a:r>
              <a:rPr spc="35" dirty="0"/>
              <a:t>Sqoop?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67" y="1828800"/>
            <a:ext cx="10368890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	</a:t>
            </a:r>
            <a:r>
              <a:rPr sz="2000" spc="-40" dirty="0">
                <a:solidFill>
                  <a:srgbClr val="404040"/>
                </a:solidFill>
                <a:cs typeface="Trebuchet MS"/>
              </a:rPr>
              <a:t>As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more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organizations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deploy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to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analyse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vast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streams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information,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they</a:t>
            </a:r>
            <a:r>
              <a:rPr sz="2000" spc="-1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may 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find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they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need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to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transfer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large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amount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of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between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their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existing 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databases,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warehouses and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other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2000" spc="-36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cs typeface="Trebuchet MS"/>
              </a:rPr>
              <a:t>sources</a:t>
            </a:r>
            <a:endParaRPr sz="2000" dirty="0">
              <a:cs typeface="Trebuchet MS"/>
            </a:endParaRPr>
          </a:p>
          <a:p>
            <a:pPr marL="355600" marR="291465" indent="-342900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Loading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bulk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into </a:t>
            </a:r>
            <a:r>
              <a:rPr sz="2000" spc="-65" dirty="0">
                <a:solidFill>
                  <a:srgbClr val="404040"/>
                </a:solidFill>
                <a:cs typeface="Trebuchet MS"/>
              </a:rPr>
              <a:t>Hadoop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production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systems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or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accessing 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it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map- 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reduce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applications</a:t>
            </a:r>
            <a:r>
              <a:rPr sz="2000" spc="-1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65" dirty="0">
                <a:solidFill>
                  <a:srgbClr val="404040"/>
                </a:solidFill>
                <a:cs typeface="Trebuchet MS"/>
              </a:rPr>
              <a:t>running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cs typeface="Trebuchet MS"/>
              </a:rPr>
              <a:t>on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a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large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cluster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is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a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challenging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task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since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transferring 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65" dirty="0">
                <a:solidFill>
                  <a:srgbClr val="404040"/>
                </a:solidFill>
                <a:cs typeface="Trebuchet MS"/>
              </a:rPr>
              <a:t>using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scripts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is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a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inefficient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time-consuming</a:t>
            </a:r>
            <a:r>
              <a:rPr sz="2000" spc="-40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task</a:t>
            </a:r>
            <a:endParaRPr sz="2000" dirty="0">
              <a:cs typeface="Trebuchet MS"/>
            </a:endParaRPr>
          </a:p>
          <a:p>
            <a:pPr marL="355600" marR="4368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Allows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2000" spc="-1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imports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from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external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datastores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enterprise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cs typeface="Trebuchet MS"/>
              </a:rPr>
              <a:t>warehouses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into 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</a:t>
            </a:r>
            <a:endParaRPr sz="20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Parallelizes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transfer for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fast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performance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optimal system</a:t>
            </a:r>
            <a:r>
              <a:rPr sz="2000" spc="-38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utilization</a:t>
            </a:r>
            <a:endParaRPr sz="20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Copies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quickly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external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systems to</a:t>
            </a:r>
            <a:r>
              <a:rPr sz="2000" spc="-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</a:t>
            </a:r>
            <a:endParaRPr sz="20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35" dirty="0">
                <a:solidFill>
                  <a:srgbClr val="404040"/>
                </a:solidFill>
                <a:cs typeface="Trebuchet MS"/>
              </a:rPr>
              <a:t>Makes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analysis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more</a:t>
            </a:r>
            <a:r>
              <a:rPr sz="2000" spc="-3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efficient</a:t>
            </a:r>
            <a:endParaRPr sz="2000" dirty="0"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475418"/>
            <a:ext cx="83114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How</a:t>
            </a:r>
            <a:r>
              <a:rPr spc="-480" dirty="0"/>
              <a:t> </a:t>
            </a:r>
            <a:r>
              <a:rPr lang="en-IN" spc="-480" dirty="0"/>
              <a:t> </a:t>
            </a:r>
            <a:r>
              <a:rPr dirty="0"/>
              <a:t>Sqoop</a:t>
            </a:r>
            <a:r>
              <a:rPr lang="en-IN" dirty="0"/>
              <a:t> </a:t>
            </a:r>
            <a:r>
              <a:rPr spc="-565" dirty="0"/>
              <a:t> </a:t>
            </a:r>
            <a:r>
              <a:rPr spc="-65" dirty="0"/>
              <a:t>Works</a:t>
            </a:r>
            <a:r>
              <a:rPr lang="en-IN" spc="-65" dirty="0"/>
              <a:t>?</a:t>
            </a:r>
            <a:endParaRPr spc="-65" dirty="0"/>
          </a:p>
        </p:txBody>
      </p:sp>
      <p:sp>
        <p:nvSpPr>
          <p:cNvPr id="4" name="object 4"/>
          <p:cNvSpPr/>
          <p:nvPr/>
        </p:nvSpPr>
        <p:spPr>
          <a:xfrm>
            <a:off x="1402080" y="1652016"/>
            <a:ext cx="7360920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479026"/>
            <a:ext cx="86924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Sqoop</a:t>
            </a:r>
            <a:r>
              <a:rPr lang="en-IN" dirty="0"/>
              <a:t> </a:t>
            </a:r>
            <a:r>
              <a:rPr spc="-545" dirty="0"/>
              <a:t> </a:t>
            </a:r>
            <a:r>
              <a:rPr spc="-145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732788" y="1516380"/>
            <a:ext cx="6877812" cy="4841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E66-2AA8-4484-A7CD-06B6FF3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302B-DD71-42E4-9122-208DF789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runs in Hadoop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has access to Hadoop Core</a:t>
            </a:r>
          </a:p>
          <a:p>
            <a:pPr marL="4572" lvl="1" indent="0">
              <a:buNone/>
            </a:pPr>
            <a:r>
              <a:rPr lang="en-IN" dirty="0"/>
              <a:t>	Using Mappers to slice the incoming data</a:t>
            </a:r>
          </a:p>
          <a:p>
            <a:pPr marL="4572" lvl="1" indent="0">
              <a:buNone/>
            </a:pPr>
            <a:r>
              <a:rPr lang="en-IN" dirty="0"/>
              <a:t>	Data is placed to HDFS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Import</a:t>
            </a:r>
          </a:p>
          <a:p>
            <a:pPr marL="4572" lvl="1" indent="0">
              <a:buNone/>
            </a:pPr>
            <a:r>
              <a:rPr lang="en-IN" dirty="0"/>
              <a:t>	From RD/NoSQL to Hadoop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Export</a:t>
            </a:r>
          </a:p>
          <a:p>
            <a:pPr marL="4572" lvl="1" indent="0">
              <a:buNone/>
            </a:pPr>
            <a:r>
              <a:rPr lang="en-IN" dirty="0"/>
              <a:t>	From Hadoop to RD/NoSQL</a:t>
            </a:r>
          </a:p>
        </p:txBody>
      </p:sp>
    </p:spTree>
    <p:extLst>
      <p:ext uri="{BB962C8B-B14F-4D97-AF65-F5344CB8AC3E}">
        <p14:creationId xmlns:p14="http://schemas.microsoft.com/office/powerpoint/2010/main" val="1165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7492-2912-4233-9215-8BAA2313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0600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SLICING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863-AD9F-4C29-B9AA-41299C8B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7400"/>
            <a:ext cx="10676466" cy="4441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dataset being transferred is sliced up into different partitions.</a:t>
            </a:r>
          </a:p>
          <a:p>
            <a:pPr marL="4572" lvl="1" indent="0">
              <a:buNone/>
            </a:pPr>
            <a:r>
              <a:rPr lang="en-IN" dirty="0"/>
              <a:t>A map-only job is launched with individual mappers responsible for transferring a slice of this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record of the data is handled in a type safe manner since Sqoop uses the database metadata to infer the data types. </a:t>
            </a:r>
          </a:p>
        </p:txBody>
      </p:sp>
    </p:spTree>
    <p:extLst>
      <p:ext uri="{BB962C8B-B14F-4D97-AF65-F5344CB8AC3E}">
        <p14:creationId xmlns:p14="http://schemas.microsoft.com/office/powerpoint/2010/main" val="2711855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2280</Words>
  <Application>Microsoft Office PowerPoint</Application>
  <PresentationFormat>Widescreen</PresentationFormat>
  <Paragraphs>374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Metropolitan</vt:lpstr>
      <vt:lpstr>Introduction to   SQOOP</vt:lpstr>
      <vt:lpstr>Agenda</vt:lpstr>
      <vt:lpstr>What is Sqoop?</vt:lpstr>
      <vt:lpstr>What Sqoop Provides?</vt:lpstr>
      <vt:lpstr>Why  Sqoop?</vt:lpstr>
      <vt:lpstr>How  Sqoop  Works?</vt:lpstr>
      <vt:lpstr>Sqoop  Architecture</vt:lpstr>
      <vt:lpstr>Sqoop Processing</vt:lpstr>
      <vt:lpstr>SLICING THE DATA</vt:lpstr>
      <vt:lpstr>Sqoop Import </vt:lpstr>
      <vt:lpstr>Syntax and Example</vt:lpstr>
      <vt:lpstr>Sqoop Import table arguments</vt:lpstr>
      <vt:lpstr>Import All Tables</vt:lpstr>
      <vt:lpstr>Selecting the data to import</vt:lpstr>
      <vt:lpstr>Free-form query imports</vt:lpstr>
      <vt:lpstr>Controlling Parallelism</vt:lpstr>
      <vt:lpstr>Sqoop uses a splitting column to split the workload when performing parallel imports. </vt:lpstr>
      <vt:lpstr>PowerPoint Presentation</vt:lpstr>
      <vt:lpstr>Controlling the import process</vt:lpstr>
      <vt:lpstr>PowerPoint Presentation</vt:lpstr>
      <vt:lpstr>Incremental Imports</vt:lpstr>
      <vt:lpstr>Types of incremental import</vt:lpstr>
      <vt:lpstr>PowerPoint Presentation</vt:lpstr>
      <vt:lpstr>File Formats</vt:lpstr>
      <vt:lpstr>Importing data into Hive</vt:lpstr>
      <vt:lpstr>PowerPoint Presentation</vt:lpstr>
      <vt:lpstr>Specify the data to import in the command.</vt:lpstr>
      <vt:lpstr>Optionally, control parallelism</vt:lpstr>
      <vt:lpstr>PowerPoint Presentation</vt:lpstr>
      <vt:lpstr>Command Example </vt:lpstr>
      <vt:lpstr>Command example</vt:lpstr>
      <vt:lpstr>Sqoop import in HBase</vt:lpstr>
      <vt:lpstr>PowerPoint Presentation</vt:lpstr>
      <vt:lpstr>command</vt:lpstr>
      <vt:lpstr>SQOOP EXPORT</vt:lpstr>
      <vt:lpstr>Common arguments</vt:lpstr>
      <vt:lpstr>Export Control Arguments</vt:lpstr>
      <vt:lpstr>Example</vt:lpstr>
      <vt:lpstr>Inserts v/s Updates</vt:lpstr>
      <vt:lpstr>Example</vt:lpstr>
      <vt:lpstr>SQOOP JOBS</vt:lpstr>
      <vt:lpstr>Command Usage and Example</vt:lpstr>
      <vt:lpstr>PowerPoint Presentation</vt:lpstr>
      <vt:lpstr>Running the job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SQOOP</dc:title>
  <dc:creator>kritika pareek</dc:creator>
  <cp:lastModifiedBy>Sachin Yadav</cp:lastModifiedBy>
  <cp:revision>101</cp:revision>
  <dcterms:created xsi:type="dcterms:W3CDTF">2019-01-21T11:13:20Z</dcterms:created>
  <dcterms:modified xsi:type="dcterms:W3CDTF">2019-01-24T06:52:49Z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2019-01-21T00:00:00Z</vt:filetime>
  </property>
</Properties>
</file>