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>
        <p:scale>
          <a:sx n="75" d="100"/>
          <a:sy n="75" d="100"/>
        </p:scale>
        <p:origin x="6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068" y="180473"/>
            <a:ext cx="9001462" cy="935205"/>
          </a:xfrm>
        </p:spPr>
        <p:txBody>
          <a:bodyPr/>
          <a:lstStyle/>
          <a:p>
            <a:r>
              <a:rPr lang="en-US" dirty="0" smtClean="0"/>
              <a:t>Python3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22" y="1636295"/>
            <a:ext cx="11783846" cy="522170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What’s New in Python3 (The __future__  module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from __future__ import division</a:t>
            </a:r>
            <a:r>
              <a:rPr lang="en-US" dirty="0"/>
              <a:t> </a:t>
            </a:r>
            <a:r>
              <a:rPr lang="en-US" dirty="0" smtClean="0"/>
              <a:t>( python2 division)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The </a:t>
            </a:r>
            <a:r>
              <a:rPr lang="en-US" b="1" dirty="0" smtClean="0">
                <a:effectLst/>
              </a:rPr>
              <a:t>print Function</a:t>
            </a:r>
            <a:r>
              <a:rPr lang="en-US" dirty="0" smtClean="0"/>
              <a:t> ( in python3 it is a function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Input Function (</a:t>
            </a:r>
            <a:r>
              <a:rPr lang="en-US" dirty="0"/>
              <a:t> </a:t>
            </a:r>
            <a:r>
              <a:rPr lang="en-US" dirty="0" smtClean="0"/>
              <a:t>There is no raw input in python3 )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Python3 comes with Unicode (utf-8) (Python2 need u ’string’ to Unicode)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more </a:t>
            </a:r>
            <a:r>
              <a:rPr lang="en-US" dirty="0" err="1" smtClean="0"/>
              <a:t>xrange</a:t>
            </a:r>
            <a:r>
              <a:rPr lang="en-US" dirty="0" smtClean="0"/>
              <a:t>() in Python3 (range() support slicing in Python3)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Raise Exception is different in python3 (</a:t>
            </a:r>
            <a:r>
              <a:rPr lang="en-US" dirty="0">
                <a:effectLst/>
              </a:rPr>
              <a:t>raise </a:t>
            </a:r>
            <a:r>
              <a:rPr lang="en-US" dirty="0" err="1" smtClean="0">
                <a:effectLst/>
              </a:rPr>
              <a:t>IOError</a:t>
            </a:r>
            <a:r>
              <a:rPr lang="en-US" dirty="0" smtClean="0">
                <a:effectLst/>
              </a:rPr>
              <a:t>("</a:t>
            </a:r>
            <a:r>
              <a:rPr lang="en-US" dirty="0">
                <a:effectLst/>
              </a:rPr>
              <a:t>file error</a:t>
            </a:r>
            <a:r>
              <a:rPr lang="en-US" dirty="0" smtClean="0">
                <a:effectLst/>
              </a:rPr>
              <a:t>")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Argument in Exception (</a:t>
            </a:r>
            <a:r>
              <a:rPr lang="en-US" dirty="0">
                <a:effectLst/>
              </a:rPr>
              <a:t>except </a:t>
            </a:r>
            <a:r>
              <a:rPr lang="en-US" dirty="0" err="1">
                <a:effectLst/>
              </a:rPr>
              <a:t>Myerror</a:t>
            </a:r>
            <a:r>
              <a:rPr lang="en-US" dirty="0">
                <a:effectLst/>
              </a:rPr>
              <a:t> as err: 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2to3 utility in python3 to convert python2 code into python3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05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195" y="-268704"/>
            <a:ext cx="10353761" cy="1038726"/>
          </a:xfrm>
        </p:spPr>
        <p:txBody>
          <a:bodyPr/>
          <a:lstStyle/>
          <a:p>
            <a:r>
              <a:rPr lang="en-US" dirty="0" smtClean="0"/>
              <a:t>Python Reserved keywords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93766"/>
              </p:ext>
            </p:extLst>
          </p:nvPr>
        </p:nvGraphicFramePr>
        <p:xfrm>
          <a:off x="156411" y="541421"/>
          <a:ext cx="11923294" cy="6124072"/>
        </p:xfrm>
        <a:graphic>
          <a:graphicData uri="http://schemas.openxmlformats.org/drawingml/2006/table">
            <a:tbl>
              <a:tblPr/>
              <a:tblGrid>
                <a:gridCol w="4456380"/>
                <a:gridCol w="3961227"/>
                <a:gridCol w="3505687"/>
              </a:tblGrid>
              <a:tr h="532528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and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exec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8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as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finally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or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8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assert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for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pass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8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break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from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8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class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global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raise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8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continue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if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return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8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def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import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8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del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in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while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8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elif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is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with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8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else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lambda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yield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792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except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24213" y="2541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114" y="84222"/>
            <a:ext cx="10353761" cy="72189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Lines and </a:t>
            </a:r>
            <a:r>
              <a:rPr lang="en-US" dirty="0" smtClean="0">
                <a:effectLst/>
              </a:rPr>
              <a:t>Indentation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53" y="613611"/>
            <a:ext cx="11995484" cy="60759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Python does not use braces({}) to indicate blocks of code for class and function definitions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or flow control. Blocks of code are denoted by line indentation, which is rigidly enforced.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–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if </a:t>
            </a:r>
            <a:r>
              <a:rPr lang="en-US" dirty="0" smtClean="0">
                <a:effectLst/>
              </a:rPr>
              <a:t> True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print </a:t>
            </a:r>
            <a:r>
              <a:rPr lang="en-US" dirty="0">
                <a:effectLst/>
              </a:rPr>
              <a:t>("Answer")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print </a:t>
            </a:r>
            <a:r>
              <a:rPr lang="en-US" dirty="0">
                <a:effectLst/>
              </a:rPr>
              <a:t>("True")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else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print </a:t>
            </a:r>
            <a:r>
              <a:rPr lang="en-US" dirty="0">
                <a:effectLst/>
              </a:rPr>
              <a:t>"(Answer")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print </a:t>
            </a:r>
            <a:r>
              <a:rPr lang="en-US" dirty="0">
                <a:effectLst/>
              </a:rPr>
              <a:t>("False")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Multi-Line Statements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total = </a:t>
            </a:r>
            <a:r>
              <a:rPr lang="en-US" dirty="0" err="1">
                <a:effectLst/>
              </a:rPr>
              <a:t>item_one</a:t>
            </a:r>
            <a:r>
              <a:rPr lang="en-US" dirty="0">
                <a:effectLst/>
              </a:rPr>
              <a:t> + \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item_two</a:t>
            </a:r>
            <a:r>
              <a:rPr lang="en-US" dirty="0">
                <a:effectLst/>
              </a:rPr>
              <a:t> + \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item_three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Quotation in Python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word = 'word'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sentence = "This is a sentence."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paragraph = """This is a paragraph. It is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made up of multiple lines and sentences."""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45167"/>
            <a:ext cx="12191999" cy="674971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effectLst/>
              </a:rPr>
              <a:t>Comments in Python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# This is a comment.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# This is a comment, too.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Using Blank Lines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effectLst/>
              </a:rPr>
              <a:t>Waiting for the User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input("\n\</a:t>
            </a:r>
            <a:r>
              <a:rPr lang="en-US" dirty="0" err="1">
                <a:effectLst/>
              </a:rPr>
              <a:t>nPress</a:t>
            </a:r>
            <a:r>
              <a:rPr lang="en-US" dirty="0">
                <a:effectLst/>
              </a:rPr>
              <a:t> the enter key to exit.")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Multiple Statements on a Single Line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import sys; x = 'foo'; </a:t>
            </a:r>
            <a:r>
              <a:rPr lang="en-US" dirty="0" err="1">
                <a:effectLst/>
              </a:rPr>
              <a:t>sys.stdout.write</a:t>
            </a:r>
            <a:r>
              <a:rPr lang="en-US" dirty="0">
                <a:effectLst/>
              </a:rPr>
              <a:t>(x + '\n')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Multiple Statement Groups as Suites</a:t>
            </a:r>
            <a:r>
              <a:rPr lang="en-US" dirty="0"/>
              <a:t> </a:t>
            </a:r>
            <a:br>
              <a:rPr lang="en-US" dirty="0"/>
            </a:br>
            <a:r>
              <a:rPr lang="fr-FR" dirty="0">
                <a:effectLst/>
              </a:rPr>
              <a:t>if expression :</a:t>
            </a:r>
            <a:br>
              <a:rPr lang="fr-FR" dirty="0">
                <a:effectLst/>
              </a:rPr>
            </a:br>
            <a:r>
              <a:rPr lang="fr-FR" dirty="0" smtClean="0">
                <a:effectLst/>
              </a:rPr>
              <a:t>	suite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r>
              <a:rPr lang="fr-FR" dirty="0" err="1">
                <a:effectLst/>
              </a:rPr>
              <a:t>else</a:t>
            </a:r>
            <a:r>
              <a:rPr lang="fr-FR" dirty="0">
                <a:effectLst/>
              </a:rPr>
              <a:t> :</a:t>
            </a:r>
            <a:br>
              <a:rPr lang="fr-FR" dirty="0">
                <a:effectLst/>
              </a:rPr>
            </a:br>
            <a:r>
              <a:rPr lang="fr-FR" dirty="0" smtClean="0">
                <a:effectLst/>
              </a:rPr>
              <a:t>	suite</a:t>
            </a:r>
            <a:r>
              <a:rPr lang="fr-FR" dirty="0" smtClean="0"/>
              <a:t> </a:t>
            </a:r>
          </a:p>
          <a:p>
            <a:r>
              <a:rPr lang="en-US" b="1" dirty="0">
                <a:effectLst/>
              </a:rPr>
              <a:t>Command Line Arguments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>
                <a:effectLst/>
              </a:rPr>
              <a:t>import </a:t>
            </a:r>
            <a:r>
              <a:rPr lang="en-US" dirty="0">
                <a:effectLst/>
              </a:rPr>
              <a:t>sys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('Number of arguments:', 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sys.argv</a:t>
            </a:r>
            <a:r>
              <a:rPr lang="en-US" dirty="0">
                <a:effectLst/>
              </a:rPr>
              <a:t>), 'arguments.')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('Argument List:', 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sys.argv</a:t>
            </a:r>
            <a:r>
              <a:rPr lang="en-US" dirty="0">
                <a:effectLst/>
              </a:rPr>
              <a:t>))</a:t>
            </a:r>
            <a:r>
              <a:rPr lang="en-US" dirty="0"/>
              <a:t> </a:t>
            </a:r>
            <a:r>
              <a:rPr lang="en-US" dirty="0" smtClean="0"/>
              <a:t>								                </a:t>
            </a:r>
            <a:r>
              <a:rPr lang="en-US" dirty="0" smtClean="0">
                <a:effectLst/>
              </a:rPr>
              <a:t>$ </a:t>
            </a:r>
            <a:r>
              <a:rPr lang="en-US" dirty="0">
                <a:effectLst/>
              </a:rPr>
              <a:t>python test.py arg1 arg2 arg3</a:t>
            </a:r>
            <a:r>
              <a:rPr lang="en-US" dirty="0"/>
              <a:t> </a:t>
            </a:r>
            <a:br>
              <a:rPr lang="en-US" dirty="0"/>
            </a:br>
            <a:r>
              <a:rPr lang="fr-FR" dirty="0"/>
              <a:t/>
            </a:r>
            <a:br>
              <a:rPr lang="fr-FR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8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30" y="637673"/>
            <a:ext cx="10353761" cy="78205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Python 3 – Variable Types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5662"/>
            <a:ext cx="11899232" cy="5919537"/>
          </a:xfrm>
        </p:spPr>
        <p:txBody>
          <a:bodyPr/>
          <a:lstStyle/>
          <a:p>
            <a:r>
              <a:rPr lang="en-US" b="1" dirty="0">
                <a:effectLst/>
              </a:rPr>
              <a:t>Assigning Values to Variables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counter = 100 # An integer assignment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miles = 1000.0 # A floating point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name = "John" # A string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>
                <a:effectLst/>
              </a:rPr>
              <a:t>MultipleAssignment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a = b = c = 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a, b, c = 1, 2, "john"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Standard Data Types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 Numbers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 String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 List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 Tuple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 Dictionary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225843"/>
            <a:ext cx="10353762" cy="4896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</a:rPr>
              <a:t>Number data types store numeric values. Number objects are created when you assign </a:t>
            </a:r>
            <a:r>
              <a:rPr lang="en-US" sz="2400" dirty="0" smtClean="0">
                <a:effectLst/>
              </a:rPr>
              <a:t>a value </a:t>
            </a:r>
            <a:r>
              <a:rPr lang="en-US" sz="2400" dirty="0">
                <a:effectLst/>
              </a:rPr>
              <a:t>to them.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effectLst/>
              </a:rPr>
              <a:t>var1 = </a:t>
            </a:r>
            <a:r>
              <a:rPr lang="en-US" sz="2400" dirty="0" smtClean="0">
                <a:effectLst/>
              </a:rPr>
              <a:t>1  var2 </a:t>
            </a:r>
            <a:r>
              <a:rPr lang="en-US" sz="2400" dirty="0">
                <a:effectLst/>
              </a:rPr>
              <a:t>= </a:t>
            </a:r>
            <a:r>
              <a:rPr lang="en-US" sz="2400" dirty="0" smtClean="0">
                <a:effectLst/>
              </a:rPr>
              <a:t>10</a:t>
            </a:r>
          </a:p>
          <a:p>
            <a:r>
              <a:rPr lang="en-US" sz="2400" dirty="0" smtClean="0">
                <a:effectLst/>
              </a:rPr>
              <a:t>del var1[,var2[,var3[....,</a:t>
            </a:r>
            <a:r>
              <a:rPr lang="en-US" sz="2400" dirty="0" err="1" smtClean="0">
                <a:effectLst/>
              </a:rPr>
              <a:t>varN</a:t>
            </a:r>
            <a:r>
              <a:rPr lang="en-US" sz="2400" dirty="0" smtClean="0">
                <a:effectLst/>
              </a:rPr>
              <a:t>]]]]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effectLst/>
              </a:rPr>
              <a:t>Python </a:t>
            </a:r>
            <a:r>
              <a:rPr lang="en-US" sz="2400" dirty="0">
                <a:effectLst/>
              </a:rPr>
              <a:t>supports three different numerical types -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effectLst/>
              </a:rPr>
              <a:t> </a:t>
            </a:r>
            <a:r>
              <a:rPr lang="en-US" sz="2400" dirty="0" err="1">
                <a:effectLst/>
              </a:rPr>
              <a:t>int</a:t>
            </a:r>
            <a:r>
              <a:rPr lang="en-US" sz="2400" dirty="0">
                <a:effectLst/>
              </a:rPr>
              <a:t> (signed integers)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 float (floating point real values)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 complex (complex numbers)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7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72453"/>
            <a:ext cx="10353761" cy="1326321"/>
          </a:xfrm>
        </p:spPr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19726"/>
            <a:ext cx="10353762" cy="54382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Strings in Python are identified as a contiguous set of characters represented in the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quotation marks.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Python allows either pair of single or double quotes.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Subsets of strings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can be taken using the slice operator ([ ] and [:] ) with indexes starting at 0 in the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beginning of the string and working their way from -1 to the end.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 = 'Hello World!'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) # Prints complete string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[0]) # Prints first character of the string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[2:5]) # Prints characters starting from 3rd to 5th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[2:]) # Prints string starting from 3rd character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 * 2) # Prints string two times</a:t>
            </a:r>
            <a:r>
              <a:rPr lang="en-US" dirty="0"/>
              <a:t> </a:t>
            </a:r>
            <a:r>
              <a:rPr lang="en-US" dirty="0" smtClean="0"/>
              <a:t>   						  </a:t>
            </a: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 + "TEST") # Prints concatenated string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7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543" y="-280737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Python </a:t>
            </a:r>
            <a:r>
              <a:rPr lang="en-US" dirty="0" smtClean="0">
                <a:effectLst/>
              </a:rPr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9547"/>
            <a:ext cx="12192000" cy="635267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Lists are the most versatile of Python's compound data types.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A list contains </a:t>
            </a:r>
            <a:r>
              <a:rPr lang="en-US" dirty="0" smtClean="0">
                <a:effectLst/>
              </a:rPr>
              <a:t>items  separated </a:t>
            </a:r>
            <a:r>
              <a:rPr lang="en-US" dirty="0">
                <a:effectLst/>
              </a:rPr>
              <a:t>by commas and enclosed within square brackets ([]).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To some extent, lists are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similar to arrays in C. One of the differences between them is that all the items belonging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to a list can be of different data type.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The values stored in a list can be accessed using the slice operator ([ ] and [:]) with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indexes starting at 0 in the beginning of the list and working their way to end -1. </a:t>
            </a:r>
            <a:endParaRPr lang="en-US" dirty="0" smtClean="0"/>
          </a:p>
          <a:p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plus (+) </a:t>
            </a:r>
            <a:r>
              <a:rPr lang="en-US" dirty="0">
                <a:effectLst/>
              </a:rPr>
              <a:t>sign is the list concatenation operator, and the asterisk (*) is the repetition operator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Example - </a:t>
            </a:r>
            <a:r>
              <a:rPr lang="en-US" dirty="0" err="1" smtClean="0">
                <a:effectLst/>
              </a:rPr>
              <a:t>mylist</a:t>
            </a:r>
            <a:r>
              <a:rPr lang="en-US" dirty="0" smtClean="0">
                <a:effectLst/>
              </a:rPr>
              <a:t> = [  ‘hello’, 123, ’python’, 3.14, 15.5j ] ; list=[ 786, ‘open’, ‘source’]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Print(</a:t>
            </a:r>
            <a:r>
              <a:rPr lang="en-US" dirty="0" err="1" smtClean="0">
                <a:effectLst/>
              </a:rPr>
              <a:t>mylist</a:t>
            </a:r>
            <a:r>
              <a:rPr lang="en-US" dirty="0" smtClean="0">
                <a:effectLst/>
              </a:rPr>
              <a:t>)  #print whole </a:t>
            </a:r>
            <a:r>
              <a:rPr lang="en-US" dirty="0" err="1" smtClean="0">
                <a:effectLst/>
              </a:rPr>
              <a:t>mylist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Print(</a:t>
            </a:r>
            <a:r>
              <a:rPr lang="en-US" dirty="0" err="1" smtClean="0">
                <a:effectLst/>
              </a:rPr>
              <a:t>mylist</a:t>
            </a:r>
            <a:r>
              <a:rPr lang="en-US" dirty="0" smtClean="0">
                <a:effectLst/>
              </a:rPr>
              <a:t>[2:4]) #print item 2 and 3 as [123, ‘python’ ]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Print(</a:t>
            </a:r>
            <a:r>
              <a:rPr lang="en-US" dirty="0" err="1" smtClean="0">
                <a:effectLst/>
              </a:rPr>
              <a:t>mylist</a:t>
            </a:r>
            <a:r>
              <a:rPr lang="en-US" dirty="0" smtClean="0">
                <a:effectLst/>
              </a:rPr>
              <a:t>*2) # print whole list twice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Print(</a:t>
            </a:r>
            <a:r>
              <a:rPr lang="en-US" dirty="0" err="1" smtClean="0">
                <a:effectLst/>
              </a:rPr>
              <a:t>mylist</a:t>
            </a:r>
            <a:r>
              <a:rPr lang="en-US" dirty="0" smtClean="0">
                <a:effectLst/>
              </a:rPr>
              <a:t> + list ) #print both the list after concatenation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942474"/>
          </a:xfrm>
        </p:spPr>
        <p:txBody>
          <a:bodyPr/>
          <a:lstStyle/>
          <a:p>
            <a:r>
              <a:rPr lang="en-US" dirty="0">
                <a:effectLst/>
              </a:rPr>
              <a:t>Python </a:t>
            </a:r>
            <a:r>
              <a:rPr lang="en-US" dirty="0" smtClean="0">
                <a:effectLst/>
              </a:rPr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2" y="1070811"/>
            <a:ext cx="12007515" cy="56909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 tuple is another sequence data type that is similar to the list. </a:t>
            </a:r>
            <a:endParaRPr lang="en-US" dirty="0" smtClean="0"/>
          </a:p>
          <a:p>
            <a:r>
              <a:rPr lang="en-US" dirty="0">
                <a:effectLst/>
              </a:rPr>
              <a:t>A tuple consists of </a:t>
            </a:r>
            <a:r>
              <a:rPr lang="en-US" dirty="0" smtClean="0">
                <a:effectLst/>
              </a:rPr>
              <a:t>a number </a:t>
            </a:r>
            <a:r>
              <a:rPr lang="en-US" dirty="0">
                <a:effectLst/>
              </a:rPr>
              <a:t>of values separated by commas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uples </a:t>
            </a:r>
            <a:r>
              <a:rPr lang="en-US" dirty="0">
                <a:effectLst/>
              </a:rPr>
              <a:t>are enclosed in parentheses ( ( ) </a:t>
            </a:r>
            <a:r>
              <a:rPr lang="en-US" dirty="0" smtClean="0">
                <a:effectLst/>
              </a:rPr>
              <a:t>)and </a:t>
            </a:r>
            <a:r>
              <a:rPr lang="en-US" dirty="0">
                <a:effectLst/>
              </a:rPr>
              <a:t>cannot be updated.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>
                <a:effectLst/>
              </a:rPr>
              <a:t>Tuples can be thought of as </a:t>
            </a:r>
            <a:r>
              <a:rPr lang="en-US" b="1" dirty="0">
                <a:effectLst/>
              </a:rPr>
              <a:t>read-only </a:t>
            </a:r>
            <a:r>
              <a:rPr lang="en-US" dirty="0">
                <a:effectLst/>
              </a:rPr>
              <a:t>lists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Examples – </a:t>
            </a:r>
          </a:p>
          <a:p>
            <a:pPr marL="0" indent="0">
              <a:buNone/>
            </a:pPr>
            <a:r>
              <a:rPr lang="en-US" dirty="0" err="1" smtClean="0"/>
              <a:t>Mytup</a:t>
            </a:r>
            <a:r>
              <a:rPr lang="en-US" dirty="0" smtClean="0"/>
              <a:t> = ( ‘python’, 123,  ‘Hello’, 3.14 ) ; </a:t>
            </a:r>
            <a:r>
              <a:rPr lang="en-US" dirty="0" err="1" smtClean="0"/>
              <a:t>tup</a:t>
            </a:r>
            <a:r>
              <a:rPr lang="en-US" dirty="0" smtClean="0"/>
              <a:t> = (‘hey’, 13)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Mytup</a:t>
            </a:r>
            <a:r>
              <a:rPr lang="en-US" dirty="0" smtClean="0"/>
              <a:t>)   #will print whole tuple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Mytup</a:t>
            </a:r>
            <a:r>
              <a:rPr lang="en-US" dirty="0" smtClean="0"/>
              <a:t>[0]) #will print first item of tuple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Mytup</a:t>
            </a:r>
            <a:r>
              <a:rPr lang="en-US" dirty="0" smtClean="0"/>
              <a:t>[1:4]) #will print item no 2, 3, and 4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Mytup</a:t>
            </a:r>
            <a:r>
              <a:rPr lang="en-US" dirty="0" smtClean="0"/>
              <a:t>*2)	    #will print tuple 2 times 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Mytup+tup</a:t>
            </a:r>
            <a:r>
              <a:rPr lang="en-US" dirty="0" smtClean="0"/>
              <a:t>) # will print concatenated tuple </a:t>
            </a:r>
          </a:p>
        </p:txBody>
      </p:sp>
    </p:spTree>
    <p:extLst>
      <p:ext uri="{BB962C8B-B14F-4D97-AF65-F5344CB8AC3E}">
        <p14:creationId xmlns:p14="http://schemas.microsoft.com/office/powerpoint/2010/main" val="414877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00263"/>
            <a:ext cx="10353761" cy="1062790"/>
          </a:xfrm>
        </p:spPr>
        <p:txBody>
          <a:bodyPr/>
          <a:lstStyle/>
          <a:p>
            <a:r>
              <a:rPr lang="en-US" dirty="0">
                <a:effectLst/>
              </a:rPr>
              <a:t>Python Dictionary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6115"/>
            <a:ext cx="12055641" cy="594360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Python's dictionaries are kind of hash-table type. </a:t>
            </a:r>
            <a:endParaRPr lang="en-US" dirty="0" smtClean="0"/>
          </a:p>
          <a:p>
            <a:r>
              <a:rPr lang="en-US" dirty="0">
                <a:effectLst/>
              </a:rPr>
              <a:t>They work like associative arrays </a:t>
            </a:r>
            <a:r>
              <a:rPr lang="en-US" dirty="0" smtClean="0">
                <a:effectLst/>
              </a:rPr>
              <a:t>or hashes </a:t>
            </a:r>
            <a:r>
              <a:rPr lang="en-US" dirty="0">
                <a:effectLst/>
              </a:rPr>
              <a:t>found in Perl and consist of key-value pairs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A dictionary key can be almost </a:t>
            </a:r>
            <a:r>
              <a:rPr lang="en-US" dirty="0" smtClean="0">
                <a:effectLst/>
              </a:rPr>
              <a:t>any Python </a:t>
            </a:r>
            <a:r>
              <a:rPr lang="en-US" dirty="0">
                <a:effectLst/>
              </a:rPr>
              <a:t>type, but are usually numbers or strings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Values, on the other hand, can be </a:t>
            </a:r>
            <a:r>
              <a:rPr lang="en-US" dirty="0" smtClean="0">
                <a:effectLst/>
              </a:rPr>
              <a:t>any arbitrary </a:t>
            </a:r>
            <a:r>
              <a:rPr lang="en-US" dirty="0">
                <a:effectLst/>
              </a:rPr>
              <a:t>Python </a:t>
            </a:r>
            <a:r>
              <a:rPr lang="en-US" dirty="0" smtClean="0">
                <a:effectLst/>
              </a:rPr>
              <a:t>object.</a:t>
            </a:r>
          </a:p>
          <a:p>
            <a:r>
              <a:rPr lang="en-US" dirty="0">
                <a:effectLst/>
              </a:rPr>
              <a:t>Dictionaries are enclosed by curly braces ({ }) and values can be assigned and accessed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using square braces ([]).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For Example –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dict</a:t>
            </a:r>
            <a:r>
              <a:rPr lang="en-US" dirty="0">
                <a:effectLst/>
              </a:rPr>
              <a:t> = {}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dict</a:t>
            </a:r>
            <a:r>
              <a:rPr lang="en-US" dirty="0">
                <a:effectLst/>
              </a:rPr>
              <a:t>['one'] = "This is one"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dict</a:t>
            </a:r>
            <a:r>
              <a:rPr lang="en-US" dirty="0">
                <a:effectLst/>
              </a:rPr>
              <a:t>[2] = "This is two"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tinydict</a:t>
            </a:r>
            <a:r>
              <a:rPr lang="en-US" dirty="0">
                <a:effectLst/>
              </a:rPr>
              <a:t> = {'name': 'john','code':6734, '</a:t>
            </a:r>
            <a:r>
              <a:rPr lang="en-US" dirty="0" err="1">
                <a:effectLst/>
              </a:rPr>
              <a:t>dept</a:t>
            </a:r>
            <a:r>
              <a:rPr lang="en-US" dirty="0">
                <a:effectLst/>
              </a:rPr>
              <a:t>': 'sales'}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dict</a:t>
            </a:r>
            <a:r>
              <a:rPr lang="en-US" dirty="0">
                <a:effectLst/>
              </a:rPr>
              <a:t>['one']) # Prints value for 'one' key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dict</a:t>
            </a:r>
            <a:r>
              <a:rPr lang="en-US" dirty="0">
                <a:effectLst/>
              </a:rPr>
              <a:t>[2]) # Prints value for 2 key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tinydict</a:t>
            </a:r>
            <a:r>
              <a:rPr lang="en-US" dirty="0">
                <a:effectLst/>
              </a:rPr>
              <a:t>) # Prints complete dictionary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tinydict.keys</a:t>
            </a:r>
            <a:r>
              <a:rPr lang="en-US" dirty="0">
                <a:effectLst/>
              </a:rPr>
              <a:t>()) # Prints all the keys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</a:t>
            </a:r>
            <a:r>
              <a:rPr lang="en-US" dirty="0" err="1">
                <a:effectLst/>
              </a:rPr>
              <a:t>tinydict.values</a:t>
            </a:r>
            <a:r>
              <a:rPr lang="en-US" dirty="0">
                <a:effectLst/>
              </a:rPr>
              <a:t>()) # Prints all the </a:t>
            </a:r>
            <a:r>
              <a:rPr lang="en-US" dirty="0" smtClean="0">
                <a:effectLst/>
              </a:rPr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4" y="0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Data Type Conversion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0337"/>
            <a:ext cx="12067674" cy="58714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To </a:t>
            </a:r>
            <a:r>
              <a:rPr lang="en-US" dirty="0" smtClean="0">
                <a:effectLst/>
              </a:rPr>
              <a:t>convert between </a:t>
            </a:r>
            <a:r>
              <a:rPr lang="en-US" dirty="0">
                <a:effectLst/>
              </a:rPr>
              <a:t>types, you simply use the type-name as a </a:t>
            </a:r>
            <a:r>
              <a:rPr lang="en-US" dirty="0" smtClean="0">
                <a:effectLst/>
              </a:rPr>
              <a:t>function.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(x, [,base]) – Converts x to an integer. The base specifics the base if x is a String.</a:t>
            </a:r>
          </a:p>
          <a:p>
            <a:r>
              <a:rPr lang="en-US" dirty="0" smtClean="0"/>
              <a:t>float(x) – Convert x to a floating point number. </a:t>
            </a:r>
          </a:p>
          <a:p>
            <a:r>
              <a:rPr lang="en-US" dirty="0" smtClean="0"/>
              <a:t>complex(real[,</a:t>
            </a:r>
            <a:r>
              <a:rPr lang="en-US" dirty="0" err="1" smtClean="0"/>
              <a:t>imag</a:t>
            </a:r>
            <a:r>
              <a:rPr lang="en-US" dirty="0" smtClean="0"/>
              <a:t>]) -  Creates a complex no.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(x) – Converts object x to a string representation. </a:t>
            </a:r>
          </a:p>
          <a:p>
            <a:r>
              <a:rPr lang="en-US" dirty="0" err="1" smtClean="0"/>
              <a:t>repr</a:t>
            </a:r>
            <a:r>
              <a:rPr lang="en-US" dirty="0" smtClean="0"/>
              <a:t>(x) – Converts object x to an expression string. 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 – </a:t>
            </a:r>
            <a:r>
              <a:rPr lang="en-US" dirty="0" err="1" smtClean="0"/>
              <a:t>Evalutes</a:t>
            </a:r>
            <a:r>
              <a:rPr lang="en-US" dirty="0" smtClean="0"/>
              <a:t> a string and returns an object. </a:t>
            </a:r>
          </a:p>
          <a:p>
            <a:r>
              <a:rPr lang="en-US" dirty="0" smtClean="0"/>
              <a:t>tuple(s) -  Convert s to a tuple. </a:t>
            </a:r>
          </a:p>
          <a:p>
            <a:r>
              <a:rPr lang="en-US" dirty="0" smtClean="0"/>
              <a:t>list(s) – Convert s to a list.</a:t>
            </a:r>
          </a:p>
          <a:p>
            <a:r>
              <a:rPr lang="en-US" dirty="0" smtClean="0"/>
              <a:t>set(s) – Convert s to a set. </a:t>
            </a:r>
          </a:p>
          <a:p>
            <a:r>
              <a:rPr lang="en-US" dirty="0" err="1" smtClean="0"/>
              <a:t>dict</a:t>
            </a:r>
            <a:r>
              <a:rPr lang="en-US" dirty="0" smtClean="0"/>
              <a:t>(d) – Create a dictionary. d must be a sequence of (key, value) tuples.</a:t>
            </a:r>
          </a:p>
          <a:p>
            <a:pPr marL="0" indent="0">
              <a:buNone/>
            </a:pPr>
            <a:r>
              <a:rPr lang="en-US" dirty="0" smtClean="0"/>
              <a:t>Some other are </a:t>
            </a:r>
            <a:r>
              <a:rPr lang="en-US" dirty="0" err="1" smtClean="0"/>
              <a:t>chr</a:t>
            </a:r>
            <a:r>
              <a:rPr lang="en-US" dirty="0" smtClean="0"/>
              <a:t>(x), </a:t>
            </a:r>
            <a:r>
              <a:rPr lang="en-US" dirty="0" err="1" smtClean="0"/>
              <a:t>unichr</a:t>
            </a:r>
            <a:r>
              <a:rPr lang="en-US" dirty="0" smtClean="0"/>
              <a:t>(x), </a:t>
            </a:r>
            <a:r>
              <a:rPr lang="en-US" dirty="0" err="1" smtClean="0"/>
              <a:t>ord</a:t>
            </a:r>
            <a:r>
              <a:rPr lang="en-US" dirty="0" smtClean="0"/>
              <a:t>(x), hex(x), </a:t>
            </a:r>
            <a:r>
              <a:rPr lang="en-US" dirty="0" err="1" smtClean="0"/>
              <a:t>oct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353" y="0"/>
            <a:ext cx="10353761" cy="1147011"/>
          </a:xfrm>
        </p:spPr>
        <p:txBody>
          <a:bodyPr/>
          <a:lstStyle/>
          <a:p>
            <a:r>
              <a:rPr lang="en-US" dirty="0" smtClean="0"/>
              <a:t>Python3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1" y="1022684"/>
            <a:ext cx="12007516" cy="56067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effectLst/>
              </a:rPr>
              <a:t>Python is Interpreted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>
                <a:effectLst/>
              </a:rPr>
              <a:t>Python </a:t>
            </a:r>
            <a:r>
              <a:rPr lang="en-US" b="1" dirty="0">
                <a:effectLst/>
              </a:rPr>
              <a:t>is Interactive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>
                <a:effectLst/>
              </a:rPr>
              <a:t>Python </a:t>
            </a:r>
            <a:r>
              <a:rPr lang="en-US" b="1" dirty="0">
                <a:effectLst/>
              </a:rPr>
              <a:t>is Object-Oriented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>
                <a:effectLst/>
              </a:rPr>
              <a:t>Python </a:t>
            </a:r>
            <a:r>
              <a:rPr lang="en-US" b="1" dirty="0">
                <a:effectLst/>
              </a:rPr>
              <a:t>is a Beginner's Language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A broad standard library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>
                <a:effectLst/>
              </a:rPr>
              <a:t>Portable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effectLst/>
              </a:rPr>
              <a:t>Extendable</a:t>
            </a:r>
          </a:p>
          <a:p>
            <a:r>
              <a:rPr lang="en-US" b="1" dirty="0">
                <a:effectLst/>
              </a:rPr>
              <a:t>Databases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GUI Programming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>
                <a:effectLst/>
              </a:rPr>
              <a:t>Scalable</a:t>
            </a:r>
          </a:p>
          <a:p>
            <a:r>
              <a:rPr lang="en-US" b="1" dirty="0" smtClean="0">
                <a:effectLst/>
              </a:rPr>
              <a:t>Jpython, </a:t>
            </a:r>
            <a:r>
              <a:rPr lang="en-US" b="1" dirty="0" err="1">
                <a:effectLst/>
              </a:rPr>
              <a:t>C</a:t>
            </a:r>
            <a:r>
              <a:rPr lang="en-US" b="1" dirty="0" err="1" smtClean="0">
                <a:effectLst/>
              </a:rPr>
              <a:t>python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Ironpython</a:t>
            </a:r>
            <a:r>
              <a:rPr lang="en-US" b="1" dirty="0" smtClean="0">
                <a:effectLst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192506"/>
            <a:ext cx="10353761" cy="1326321"/>
          </a:xfrm>
        </p:spPr>
        <p:txBody>
          <a:bodyPr/>
          <a:lstStyle/>
          <a:p>
            <a:r>
              <a:rPr lang="en-US" dirty="0" smtClean="0"/>
              <a:t>Python3 – basic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78" y="1518827"/>
            <a:ext cx="11959389" cy="5558588"/>
          </a:xfrm>
        </p:spPr>
        <p:txBody>
          <a:bodyPr/>
          <a:lstStyle/>
          <a:p>
            <a:r>
              <a:rPr lang="en-US" dirty="0">
                <a:effectLst/>
              </a:rPr>
              <a:t>Operators are the constructs, which can manipulate the value of operands.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Consider </a:t>
            </a:r>
            <a:r>
              <a:rPr lang="en-US" dirty="0" smtClean="0">
                <a:effectLst/>
              </a:rPr>
              <a:t>the expression </a:t>
            </a:r>
            <a:r>
              <a:rPr lang="en-US" dirty="0">
                <a:effectLst/>
              </a:rPr>
              <a:t>4 + 5 = 9. Here, 4 and 5 are called operands and + is called the operator.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Types of Operator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Arithmetic </a:t>
            </a:r>
            <a:r>
              <a:rPr lang="en-US" dirty="0" smtClean="0">
                <a:effectLst/>
              </a:rPr>
              <a:t>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Comparison (Relational) Operators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Assignment Operators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Logical Operators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Bitwise Operators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Membership Operators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Identity Operators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Python Arithmetic Operators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96788"/>
              </p:ext>
            </p:extLst>
          </p:nvPr>
        </p:nvGraphicFramePr>
        <p:xfrm>
          <a:off x="0" y="1326321"/>
          <a:ext cx="11971338" cy="551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968"/>
                <a:gridCol w="6376737"/>
                <a:gridCol w="3320633"/>
              </a:tblGrid>
              <a:tr h="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Examples </a:t>
                      </a:r>
                      <a:endParaRPr lang="en-US" dirty="0"/>
                    </a:p>
                  </a:txBody>
                  <a:tcPr/>
                </a:tc>
              </a:tr>
              <a:tr h="70535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 Addition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Adds values on either side of the operator.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+ b = 31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70535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 Subtraction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Subtracts right hand operand from left hand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– b = -11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70535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 Multiplication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Multiplies values on either side of the operator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* b = 210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70535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 Division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Divides left hand operand by right hand</a:t>
                      </a:r>
                      <a:b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 / a = 2.1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70535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 Modulus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Divides left hand operand by right hand</a:t>
                      </a:r>
                      <a:b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 and returns remainder</a:t>
                      </a:r>
                      <a:endParaRPr lang="en-US" sz="1800" baseline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 % a = 1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70535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** Exponent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Performs exponential (power) calculation on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operators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a**b =10 to the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power 20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70535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//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Floor Division - The division of operands where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result is the quotient in which the digits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after the decimal point are removed.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9//2 = 4 and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9.0//2.0 = 4.0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537" y="858523"/>
            <a:ext cx="832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</a:t>
            </a:r>
            <a:r>
              <a:rPr lang="en-US" dirty="0"/>
              <a:t>variable </a:t>
            </a:r>
            <a:r>
              <a:rPr lang="en-US" b="1" dirty="0"/>
              <a:t>a </a:t>
            </a:r>
            <a:r>
              <a:rPr lang="en-US" dirty="0"/>
              <a:t>holds the value 10 and variable </a:t>
            </a:r>
            <a:r>
              <a:rPr lang="en-US" b="1" dirty="0"/>
              <a:t>b </a:t>
            </a:r>
            <a:r>
              <a:rPr lang="en-US" dirty="0"/>
              <a:t>holds the value 21, then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3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4" y="0"/>
            <a:ext cx="10353761" cy="990600"/>
          </a:xfrm>
        </p:spPr>
        <p:txBody>
          <a:bodyPr/>
          <a:lstStyle/>
          <a:p>
            <a:r>
              <a:rPr lang="en-US" dirty="0">
                <a:effectLst/>
              </a:rPr>
              <a:t>Python Comparison Operators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53" y="1094873"/>
            <a:ext cx="11947358" cy="5606715"/>
          </a:xfrm>
        </p:spPr>
        <p:txBody>
          <a:bodyPr/>
          <a:lstStyle/>
          <a:p>
            <a:r>
              <a:rPr lang="en-US" dirty="0">
                <a:effectLst/>
              </a:rPr>
              <a:t>These operators compare the values on either side of them and decide the relation among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them. They are also called Relational operators.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Assume variable a holds the value 10 and variable b holds the value 20, then</a:t>
            </a:r>
            <a:r>
              <a:rPr 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96707"/>
              </p:ext>
            </p:extLst>
          </p:nvPr>
        </p:nvGraphicFramePr>
        <p:xfrm>
          <a:off x="96253" y="2367814"/>
          <a:ext cx="10527631" cy="43698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3727"/>
                <a:gridCol w="6808220"/>
                <a:gridCol w="2165684"/>
              </a:tblGrid>
              <a:tr h="405325">
                <a:tc>
                  <a:txBody>
                    <a:bodyPr/>
                    <a:lstStyle/>
                    <a:p>
                      <a:r>
                        <a:rPr lang="en-US" dirty="0" smtClean="0"/>
                        <a:t> 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Examples</a:t>
                      </a:r>
                      <a:endParaRPr lang="en-US" dirty="0"/>
                    </a:p>
                  </a:txBody>
                  <a:tcPr/>
                </a:tc>
              </a:tr>
              <a:tr h="64142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the values of two operands are equal, then the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condition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becomes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(a == b)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58954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values of two operands are not equal, then condition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becomes true.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(a!= b) is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719488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effectLst/>
                        </a:rPr>
                        <a:t>      &gt;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the value of left operand is greater than the value of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right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then condition becomes true.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(a &gt; b) is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true.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66173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the value of left operand is less than the value of right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operand, then condition becomes true.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(a &lt; b) is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66173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the value of left operand is less than or equal to the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right operand, then condition becomes true.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(a &lt;= b)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true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  <a:tr h="61361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the value of left operand is greater than or equal to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value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 right operand, then condition becomes true.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(a &gt;= b)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95" y="-101599"/>
            <a:ext cx="10353761" cy="787399"/>
          </a:xfrm>
        </p:spPr>
        <p:txBody>
          <a:bodyPr/>
          <a:lstStyle/>
          <a:p>
            <a:r>
              <a:rPr lang="en-US" dirty="0">
                <a:effectLst/>
              </a:rPr>
              <a:t>Python Assignment Operators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705506"/>
              </p:ext>
            </p:extLst>
          </p:nvPr>
        </p:nvGraphicFramePr>
        <p:xfrm>
          <a:off x="203200" y="1344146"/>
          <a:ext cx="11607799" cy="542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534"/>
                <a:gridCol w="7780094"/>
                <a:gridCol w="2082171"/>
              </a:tblGrid>
              <a:tr h="2365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Operator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                                          Description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   Example</a:t>
                      </a:r>
                      <a:endParaRPr lang="en-US" sz="1200" dirty="0"/>
                    </a:p>
                  </a:txBody>
                  <a:tcPr/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Assigns values from right side operands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left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side operand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= a + b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assigns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value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 a + b into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+= Add AND 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adds right operand to the left operand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 assign the result to left operand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+= a is equivalent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 c = c + a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-= Subtract AND 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subtracts right operand from the left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 and assign the result to left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-= a is equivalent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 c = c - a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*= Multiply AND 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multiplies right operand with the left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 and assign the result to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left operand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*= a is equivalent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 c = c * a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</a:tr>
              <a:tr h="1163093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/= Divide AND 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divides left operand with the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right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 assign the result to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left operand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/= a is equivalent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 c = c / ac /= a is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equivalent to c =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c/a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%= Modulus AND 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takes modulus using two operands and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 the result to left operand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%= a is equivalent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 c = c % a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</a:tr>
              <a:tr h="68997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**= Exponent AND 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Performs exponential (power) calculation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 operators and assign value to the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left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operand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**= a is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equivalent to c = c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** a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//= Floor Division 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performs floor division on operators and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assign value to the left operand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//= a is equivalent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 c = c // a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00" y="697815"/>
            <a:ext cx="6266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variable a holds 10 and variable b holds 20, then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9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810126"/>
          </a:xfrm>
        </p:spPr>
        <p:txBody>
          <a:bodyPr/>
          <a:lstStyle/>
          <a:p>
            <a:r>
              <a:rPr lang="en-US" dirty="0" smtClean="0"/>
              <a:t>Python bitwise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2" y="858254"/>
            <a:ext cx="12031578" cy="5879432"/>
          </a:xfrm>
        </p:spPr>
        <p:txBody>
          <a:bodyPr/>
          <a:lstStyle/>
          <a:p>
            <a:r>
              <a:rPr lang="en-US" dirty="0">
                <a:effectLst/>
              </a:rPr>
              <a:t>Bitwise operator works on bits and performs bit-by-bit operation. Assume if a = 60; and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 = 13; Now in binary format they will be as follows</a:t>
            </a:r>
            <a:r>
              <a:rPr lang="en-US" dirty="0"/>
              <a:t> </a:t>
            </a:r>
            <a:endParaRPr lang="en-US" dirty="0" smtClean="0"/>
          </a:p>
          <a:p>
            <a:r>
              <a:rPr lang="pt-BR" dirty="0">
                <a:effectLst/>
              </a:rPr>
              <a:t>a = 0011 1100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b = 0000 1101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-----------------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a&amp;b = 0000 1100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a|b = 0011 1101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a^b = 0011 0001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~a = 1100 </a:t>
            </a:r>
            <a:r>
              <a:rPr lang="pt-BR" dirty="0" smtClean="0">
                <a:effectLst/>
              </a:rPr>
              <a:t>0011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80591"/>
              </p:ext>
            </p:extLst>
          </p:nvPr>
        </p:nvGraphicFramePr>
        <p:xfrm>
          <a:off x="2480153" y="1653436"/>
          <a:ext cx="9081369" cy="4772417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368396"/>
                <a:gridCol w="4329491"/>
                <a:gridCol w="2383482"/>
              </a:tblGrid>
              <a:tr h="36746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Operator 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Description 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</a:tr>
              <a:tr h="55672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&amp; Binary AND 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Operator copies a bit to the result, if it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exists in both operands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(a &amp; b) (means 0000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1100)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</a:tr>
              <a:tr h="55672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| Binary OR 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It copies a bit, if it exists in either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operand.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(a | b) = 61 (means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0011 1101)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</a:tr>
              <a:tr h="5567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^ Binary XOR 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It copies the bit, if it is set in one operand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but not both.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(a ^ b) = 49 (means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0011 0001)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</a:tr>
              <a:tr h="119548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~ Binary Ones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Complement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It is unary and has the effect of 'flipping'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bits.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(~a ) = -61 (means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1100 0011 in 2's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complement form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due to a signed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binary number.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</a:tr>
              <a:tr h="76964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&lt;&lt; Binary Left Shift 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left operand’s value is moved left by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the number of bits specified by the right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operand.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 &lt;&lt; = 240 (means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1111 0000)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</a:tr>
              <a:tr h="76964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&gt;&gt; Binary Right Shift 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left operand’s value is moved right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by the number of bits specified by the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right operand.</a:t>
                      </a:r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 &gt;&gt; = 15 (means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0000 1111)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84313" marR="84313" marT="42156" marB="42156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2036" y="2024765"/>
            <a:ext cx="208548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-88232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Python Logical Operators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8" y="757989"/>
            <a:ext cx="11526252" cy="1058779"/>
          </a:xfrm>
        </p:spPr>
        <p:txBody>
          <a:bodyPr/>
          <a:lstStyle/>
          <a:p>
            <a:r>
              <a:rPr lang="en-US" dirty="0">
                <a:effectLst/>
              </a:rPr>
              <a:t>The following logical operators are supported by Python language. Assume variable a holds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True and variable b holds False then</a:t>
            </a:r>
            <a:r>
              <a:rPr lang="en-US" dirty="0"/>
              <a:t> </a:t>
            </a:r>
            <a:r>
              <a:rPr lang="en-US" dirty="0" smtClean="0"/>
              <a:t> -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60288"/>
              </p:ext>
            </p:extLst>
          </p:nvPr>
        </p:nvGraphicFramePr>
        <p:xfrm>
          <a:off x="913796" y="1900989"/>
          <a:ext cx="10480109" cy="463215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245739"/>
                <a:gridCol w="6214948"/>
                <a:gridCol w="2019422"/>
              </a:tblGrid>
              <a:tr h="7796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Operator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Description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</a:tr>
              <a:tr h="128416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and Logical</a:t>
                      </a:r>
                      <a:b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If both the operands are true then condition</a:t>
                      </a:r>
                      <a:b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becomes true.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(a and b) is</a:t>
                      </a:r>
                      <a:b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False.</a:t>
                      </a:r>
                    </a:p>
                  </a:txBody>
                  <a:tcPr anchor="ctr"/>
                </a:tc>
              </a:tr>
              <a:tr h="128416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or Logical 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If any of the two operands are non-zero then</a:t>
                      </a:r>
                      <a:b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condition becomes true.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(a or b) is</a:t>
                      </a:r>
                      <a:b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True.</a:t>
                      </a:r>
                    </a:p>
                  </a:txBody>
                  <a:tcPr anchor="ctr"/>
                </a:tc>
              </a:tr>
              <a:tr h="128416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not Logical NOT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Used to reverse the logical state of its operand.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Not(a and b)</a:t>
                      </a:r>
                      <a:b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is True.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18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64431"/>
            <a:ext cx="10353761" cy="629653"/>
          </a:xfrm>
        </p:spPr>
        <p:txBody>
          <a:bodyPr/>
          <a:lstStyle/>
          <a:p>
            <a:r>
              <a:rPr lang="en-US" dirty="0">
                <a:effectLst/>
              </a:rPr>
              <a:t>Python Membership Operators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880874"/>
            <a:ext cx="10353762" cy="984021"/>
          </a:xfrm>
        </p:spPr>
        <p:txBody>
          <a:bodyPr/>
          <a:lstStyle/>
          <a:p>
            <a:r>
              <a:rPr lang="en-US" dirty="0">
                <a:effectLst/>
              </a:rPr>
              <a:t>Python’s membership operators test for membership in a sequence, such as strings, </a:t>
            </a:r>
            <a:r>
              <a:rPr lang="en-US" dirty="0" smtClean="0">
                <a:effectLst/>
              </a:rPr>
              <a:t>lists, or </a:t>
            </a:r>
            <a:r>
              <a:rPr lang="en-US" dirty="0">
                <a:effectLst/>
              </a:rPr>
              <a:t>tuples. There are two membership operators as explained below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92199"/>
              </p:ext>
            </p:extLst>
          </p:nvPr>
        </p:nvGraphicFramePr>
        <p:xfrm>
          <a:off x="1263317" y="2370221"/>
          <a:ext cx="10142620" cy="3031958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645168"/>
                <a:gridCol w="4515320"/>
                <a:gridCol w="2982132"/>
              </a:tblGrid>
              <a:tr h="43313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Operator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Description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</a:tr>
              <a:tr h="11720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Evaluates to true, if it finds a variable</a:t>
                      </a:r>
                      <a:b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in the specified sequence and false</a:t>
                      </a:r>
                      <a:b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otherwise.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x in y, here in results in</a:t>
                      </a:r>
                      <a:b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a 1 if x is a member of</a:t>
                      </a:r>
                      <a:b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sequence y.</a:t>
                      </a:r>
                    </a:p>
                  </a:txBody>
                  <a:tcPr anchor="ctr"/>
                </a:tc>
              </a:tr>
              <a:tr h="142680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not 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Evaluates to true, if it does not find a</a:t>
                      </a:r>
                      <a:b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variable in the specified sequence and</a:t>
                      </a:r>
                      <a:b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false otherwise.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x not in y, here not in</a:t>
                      </a:r>
                      <a:b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results in a 1 if x is not</a:t>
                      </a:r>
                      <a:b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a member of sequence</a:t>
                      </a:r>
                      <a:b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y.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24213" y="3036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16569"/>
            <a:ext cx="10353761" cy="798095"/>
          </a:xfrm>
        </p:spPr>
        <p:txBody>
          <a:bodyPr/>
          <a:lstStyle/>
          <a:p>
            <a:r>
              <a:rPr lang="en-US" dirty="0">
                <a:effectLst/>
              </a:rPr>
              <a:t>Python Identity Operators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183106"/>
            <a:ext cx="10353762" cy="1080273"/>
          </a:xfrm>
        </p:spPr>
        <p:txBody>
          <a:bodyPr/>
          <a:lstStyle/>
          <a:p>
            <a:r>
              <a:rPr lang="en-US" dirty="0">
                <a:effectLst/>
              </a:rPr>
              <a:t>Identity operators compare the memory locations of two objects. There are two </a:t>
            </a:r>
            <a:r>
              <a:rPr lang="en-US" dirty="0" smtClean="0">
                <a:effectLst/>
              </a:rPr>
              <a:t>Identity operators </a:t>
            </a:r>
            <a:r>
              <a:rPr lang="en-US" dirty="0">
                <a:effectLst/>
              </a:rPr>
              <a:t>as explained below: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2207"/>
              </p:ext>
            </p:extLst>
          </p:nvPr>
        </p:nvGraphicFramePr>
        <p:xfrm>
          <a:off x="1323474" y="2431820"/>
          <a:ext cx="8530389" cy="2934263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224703"/>
                <a:gridCol w="3939282"/>
                <a:gridCol w="2366404"/>
              </a:tblGrid>
              <a:tr h="45763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Operator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123831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is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Evaluates to true if the variables on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either side of the operator point to the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same object and false otherwise.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 is y, here is results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in 1 if id(x) equals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id(y).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123831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 not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Evaluates to false if the variables on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either side of the operator point to the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same object and true otherwise.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 is not y, here is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not results in 1 if id(x)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is not equal to id(y).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24213" y="3113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8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0528"/>
            <a:ext cx="10353761" cy="990600"/>
          </a:xfrm>
        </p:spPr>
        <p:txBody>
          <a:bodyPr/>
          <a:lstStyle/>
          <a:p>
            <a:r>
              <a:rPr lang="en-US" dirty="0">
                <a:effectLst/>
              </a:rPr>
              <a:t>Python Operators Precedence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191128"/>
            <a:ext cx="10353762" cy="731357"/>
          </a:xfrm>
        </p:spPr>
        <p:txBody>
          <a:bodyPr/>
          <a:lstStyle/>
          <a:p>
            <a:r>
              <a:rPr lang="en-US" dirty="0">
                <a:effectLst/>
              </a:rPr>
              <a:t>The following table lists all the operators from highest precedence to the lowest.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38247"/>
              </p:ext>
            </p:extLst>
          </p:nvPr>
        </p:nvGraphicFramePr>
        <p:xfrm>
          <a:off x="1239253" y="2033336"/>
          <a:ext cx="8313821" cy="387416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119671"/>
                <a:gridCol w="6194150"/>
              </a:tblGrid>
              <a:tr h="33289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Operator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4549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**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Exponentiation (raise to the power)</a:t>
                      </a:r>
                    </a:p>
                  </a:txBody>
                  <a:tcPr anchor="ctr"/>
                </a:tc>
              </a:tr>
              <a:tr h="77735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~ + -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Complement</a:t>
                      </a:r>
                      <a:r>
                        <a:rPr lang="en-US" sz="1400" dirty="0">
                          <a:effectLst/>
                        </a:rPr>
                        <a:t>, unary plus and minus (method names </a:t>
                      </a:r>
                      <a:r>
                        <a:rPr lang="en-US" sz="1400" dirty="0" smtClean="0">
                          <a:effectLst/>
                        </a:rPr>
                        <a:t>for</a:t>
                      </a:r>
                      <a:r>
                        <a:rPr lang="en-US" sz="1400" baseline="0" dirty="0" smtClean="0">
                          <a:effectLst/>
                        </a:rPr>
                        <a:t>   </a:t>
                      </a:r>
                      <a:r>
                        <a:rPr lang="en-US" sz="1400" dirty="0" smtClean="0">
                          <a:effectLst/>
                        </a:rPr>
                        <a:t>he </a:t>
                      </a:r>
                      <a:r>
                        <a:rPr lang="en-US" sz="1400" dirty="0">
                          <a:effectLst/>
                        </a:rPr>
                        <a:t>last two are +@ and -@)</a:t>
                      </a:r>
                    </a:p>
                  </a:txBody>
                  <a:tcPr anchor="ctr"/>
                </a:tc>
              </a:tr>
              <a:tr h="3454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* / % //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Multiply, divide, modulo and floor division</a:t>
                      </a:r>
                    </a:p>
                  </a:txBody>
                  <a:tcPr anchor="ctr"/>
                </a:tc>
              </a:tr>
              <a:tr h="3454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+ -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Addition and subtraction</a:t>
                      </a:r>
                    </a:p>
                  </a:txBody>
                  <a:tcPr anchor="ctr"/>
                </a:tc>
              </a:tr>
              <a:tr h="3454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&gt;&gt; &lt;&lt;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Right and left bitwise shift</a:t>
                      </a:r>
                    </a:p>
                  </a:txBody>
                  <a:tcPr anchor="ctr"/>
                </a:tc>
              </a:tr>
              <a:tr h="3454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&amp;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Bitwise 'AND'</a:t>
                      </a:r>
                    </a:p>
                  </a:txBody>
                  <a:tcPr anchor="ctr"/>
                </a:tc>
              </a:tr>
              <a:tr h="3454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^ |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Bitwise exclusive `OR' and regular `OR'</a:t>
                      </a:r>
                    </a:p>
                  </a:txBody>
                  <a:tcPr anchor="ctr"/>
                </a:tc>
              </a:tr>
              <a:tr h="3454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&lt;= &lt; &gt; &gt;=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 operators</a:t>
                      </a:r>
                    </a:p>
                  </a:txBody>
                  <a:tcPr anchor="ctr"/>
                </a:tc>
              </a:tr>
              <a:tr h="3454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&lt;&gt; == !=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Equality operators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00413" y="2563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24590"/>
            <a:ext cx="10353761" cy="822158"/>
          </a:xfrm>
        </p:spPr>
        <p:txBody>
          <a:bodyPr/>
          <a:lstStyle/>
          <a:p>
            <a:r>
              <a:rPr lang="en-US" b="0" dirty="0">
                <a:effectLst/>
              </a:rPr>
              <a:t>Python 3 – Decision Making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4" y="0"/>
            <a:ext cx="10353761" cy="581526"/>
          </a:xfrm>
        </p:spPr>
        <p:txBody>
          <a:bodyPr/>
          <a:lstStyle/>
          <a:p>
            <a:r>
              <a:rPr lang="en-US" dirty="0" smtClean="0"/>
              <a:t>History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1526"/>
            <a:ext cx="12103768" cy="6276474"/>
          </a:xfrm>
        </p:spPr>
        <p:txBody>
          <a:bodyPr/>
          <a:lstStyle/>
          <a:p>
            <a:r>
              <a:rPr lang="en-US" dirty="0">
                <a:effectLst/>
              </a:rPr>
              <a:t>Python was developed by Guido van Rossum in the late eighties and early nineties at the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National Research Institute for Mathematics and Computer Science in the Netherlands.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Python is derived from many other languages, including ABC, Modula-3, C, C++,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Algol-68, </a:t>
            </a:r>
            <a:r>
              <a:rPr lang="en-US" dirty="0" err="1">
                <a:effectLst/>
              </a:rPr>
              <a:t>SmallTalk</a:t>
            </a:r>
            <a:r>
              <a:rPr lang="en-US" dirty="0">
                <a:effectLst/>
              </a:rPr>
              <a:t>, and Unix shell and other scripting languages.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Python is copyrighted. Like Perl, Python source code is now available under the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GNU General Public License (GPL).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Python is now maintained by a core development team at the institute, although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Guido van Rossum still holds a vital role in directing its progress.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Python is now maintained by a core development team at the institute, although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Guido van Rossum still holds a vital role in directing its progress.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Meanwhile, Python 3.0 was released in 2008. Python 3 is not backward compatible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with Python 2. The emphasis in Python 3 had been on the removal of duplicate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programming constructs and modules so that "There should be one -- and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preferably only one -- obvious way to do it."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425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920" y="97448"/>
            <a:ext cx="10372513" cy="1835856"/>
          </a:xfrm>
        </p:spPr>
        <p:txBody>
          <a:bodyPr/>
          <a:lstStyle/>
          <a:p>
            <a:r>
              <a:rPr lang="en-US" dirty="0">
                <a:effectLst/>
              </a:rPr>
              <a:t>Python programming language assumes any </a:t>
            </a:r>
            <a:r>
              <a:rPr lang="en-US" b="1" dirty="0">
                <a:effectLst/>
              </a:rPr>
              <a:t>non-zero </a:t>
            </a:r>
            <a:r>
              <a:rPr lang="en-US" dirty="0">
                <a:effectLst/>
              </a:rPr>
              <a:t>and </a:t>
            </a:r>
            <a:r>
              <a:rPr lang="en-US" b="1" dirty="0">
                <a:effectLst/>
              </a:rPr>
              <a:t>non-null </a:t>
            </a:r>
            <a:r>
              <a:rPr lang="en-US" dirty="0">
                <a:effectLst/>
              </a:rPr>
              <a:t>values as TRUE, </a:t>
            </a:r>
            <a:r>
              <a:rPr lang="en-US" dirty="0" smtClean="0">
                <a:effectLst/>
              </a:rPr>
              <a:t>and any </a:t>
            </a:r>
            <a:r>
              <a:rPr lang="en-US" b="1" dirty="0">
                <a:effectLst/>
              </a:rPr>
              <a:t>zero </a:t>
            </a:r>
            <a:r>
              <a:rPr lang="en-US" dirty="0">
                <a:effectLst/>
              </a:rPr>
              <a:t>or </a:t>
            </a:r>
            <a:r>
              <a:rPr lang="en-US" b="1" dirty="0">
                <a:effectLst/>
              </a:rPr>
              <a:t>null values </a:t>
            </a:r>
            <a:r>
              <a:rPr lang="en-US" dirty="0">
                <a:effectLst/>
              </a:rPr>
              <a:t>as FALSE value.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Python programming language provides the following types of decision-making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statements.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07814"/>
              </p:ext>
            </p:extLst>
          </p:nvPr>
        </p:nvGraphicFramePr>
        <p:xfrm>
          <a:off x="1724294" y="2152922"/>
          <a:ext cx="8490857" cy="2748098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440063"/>
                <a:gridCol w="6050794"/>
              </a:tblGrid>
              <a:tr h="5637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Statement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91603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if statements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An if statement consists of a Boolean expression followed by</a:t>
                      </a:r>
                      <a:b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one or more statements.</a:t>
                      </a:r>
                    </a:p>
                  </a:txBody>
                  <a:tcPr anchor="ctr"/>
                </a:tc>
              </a:tr>
              <a:tr h="126835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if...else statements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An if statement can be followed by an optional else</a:t>
                      </a:r>
                      <a:b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statement, which executes when the </a:t>
                      </a:r>
                      <a:r>
                        <a:rPr lang="en-US" sz="14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 expression is</a:t>
                      </a:r>
                      <a:b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FALSE.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11938"/>
              </p:ext>
            </p:extLst>
          </p:nvPr>
        </p:nvGraphicFramePr>
        <p:xfrm>
          <a:off x="1724294" y="4901020"/>
          <a:ext cx="8490857" cy="726621"/>
        </p:xfrm>
        <a:graphic>
          <a:graphicData uri="http://schemas.openxmlformats.org/drawingml/2006/table">
            <a:tbl>
              <a:tblPr firstCol="1">
                <a:tableStyleId>{284E427A-3D55-4303-BF80-6455036E1DE7}</a:tableStyleId>
              </a:tblPr>
              <a:tblGrid>
                <a:gridCol w="2440064"/>
                <a:gridCol w="6050793"/>
              </a:tblGrid>
              <a:tr h="7266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nested if statements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You can use one if or else if statement inside</a:t>
                      </a:r>
                      <a:b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another if or else if statement(s).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27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2" y="217714"/>
            <a:ext cx="9313817" cy="775063"/>
          </a:xfrm>
        </p:spPr>
        <p:txBody>
          <a:bodyPr/>
          <a:lstStyle/>
          <a:p>
            <a:r>
              <a:rPr lang="en-US" dirty="0">
                <a:effectLst/>
              </a:rPr>
              <a:t>IF Statement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5" y="992777"/>
            <a:ext cx="11011988" cy="267788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The IF statement is similar to that of other languages. The </a:t>
            </a:r>
            <a:r>
              <a:rPr lang="en-US" b="1" dirty="0">
                <a:effectLst/>
              </a:rPr>
              <a:t>if </a:t>
            </a:r>
            <a:r>
              <a:rPr lang="en-US" dirty="0">
                <a:effectLst/>
              </a:rPr>
              <a:t>statement contains a </a:t>
            </a:r>
            <a:r>
              <a:rPr lang="en-US" dirty="0" smtClean="0">
                <a:effectLst/>
              </a:rPr>
              <a:t>logical expression </a:t>
            </a:r>
            <a:r>
              <a:rPr lang="en-US" dirty="0">
                <a:effectLst/>
              </a:rPr>
              <a:t>using which the data is compared and a decision is made based on the </a:t>
            </a:r>
            <a:r>
              <a:rPr lang="en-US" dirty="0" smtClean="0">
                <a:effectLst/>
              </a:rPr>
              <a:t>result of the comparison</a:t>
            </a:r>
            <a:r>
              <a:rPr lang="en-US" dirty="0">
                <a:effectLst/>
              </a:rPr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Syntax –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smtClean="0">
                <a:effectLst/>
              </a:rPr>
              <a:t>if expression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	statement(s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64431"/>
            <a:ext cx="10353761" cy="882316"/>
          </a:xfrm>
        </p:spPr>
        <p:txBody>
          <a:bodyPr/>
          <a:lstStyle/>
          <a:p>
            <a:r>
              <a:rPr lang="en-US" dirty="0">
                <a:effectLst/>
              </a:rPr>
              <a:t>IF...ELIF...ELSE Statements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046747"/>
            <a:ext cx="10353762" cy="282742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An </a:t>
            </a:r>
            <a:r>
              <a:rPr lang="en-US" b="1" dirty="0">
                <a:effectLst/>
              </a:rPr>
              <a:t>else </a:t>
            </a:r>
            <a:r>
              <a:rPr lang="en-US" dirty="0">
                <a:effectLst/>
              </a:rPr>
              <a:t>statement contains </a:t>
            </a:r>
            <a:r>
              <a:rPr lang="en-US" dirty="0" smtClean="0">
                <a:effectLst/>
              </a:rPr>
              <a:t>a block </a:t>
            </a:r>
            <a:r>
              <a:rPr lang="en-US" dirty="0">
                <a:effectLst/>
              </a:rPr>
              <a:t>of code that executes if the conditional expression in the if statement resolves to </a:t>
            </a:r>
            <a:r>
              <a:rPr lang="en-US" dirty="0" smtClean="0">
                <a:effectLst/>
              </a:rPr>
              <a:t>0 or </a:t>
            </a:r>
            <a:r>
              <a:rPr lang="en-US" dirty="0">
                <a:effectLst/>
              </a:rPr>
              <a:t>a FALSE value.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Syntax - 											</a:t>
            </a: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expression: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else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479" y="0"/>
            <a:ext cx="10353761" cy="653716"/>
          </a:xfrm>
        </p:spPr>
        <p:txBody>
          <a:bodyPr/>
          <a:lstStyle/>
          <a:p>
            <a:r>
              <a:rPr lang="en-US" dirty="0">
                <a:effectLst/>
              </a:rPr>
              <a:t>The elif Statement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858" y="653715"/>
            <a:ext cx="10353762" cy="57109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</a:t>
            </a:r>
            <a:r>
              <a:rPr lang="en-US" b="1" dirty="0">
                <a:effectLst/>
              </a:rPr>
              <a:t>elif </a:t>
            </a:r>
            <a:r>
              <a:rPr lang="en-US" dirty="0">
                <a:effectLst/>
              </a:rPr>
              <a:t>statement allows you to check multiple expressions for TRUE and execute a </a:t>
            </a:r>
            <a:r>
              <a:rPr lang="en-US" dirty="0" smtClean="0">
                <a:effectLst/>
              </a:rPr>
              <a:t>block of </a:t>
            </a:r>
            <a:r>
              <a:rPr lang="en-US" dirty="0">
                <a:effectLst/>
              </a:rPr>
              <a:t>code as soon as one of the conditions evaluates to TRUE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Similar to the </a:t>
            </a:r>
            <a:r>
              <a:rPr lang="en-US" b="1" dirty="0">
                <a:effectLst/>
              </a:rPr>
              <a:t>else</a:t>
            </a:r>
            <a:r>
              <a:rPr lang="en-US" dirty="0">
                <a:effectLst/>
              </a:rPr>
              <a:t>, the </a:t>
            </a:r>
            <a:r>
              <a:rPr lang="en-US" b="1" dirty="0">
                <a:effectLst/>
              </a:rPr>
              <a:t>elif </a:t>
            </a:r>
            <a:r>
              <a:rPr lang="en-US" dirty="0">
                <a:effectLst/>
              </a:rPr>
              <a:t>statement is optional. However, unlike </a:t>
            </a:r>
            <a:r>
              <a:rPr lang="en-US" b="1" dirty="0">
                <a:effectLst/>
              </a:rPr>
              <a:t>else</a:t>
            </a:r>
            <a:r>
              <a:rPr lang="en-US" dirty="0">
                <a:effectLst/>
              </a:rPr>
              <a:t>, for which </a:t>
            </a:r>
            <a:r>
              <a:rPr lang="en-US" dirty="0" smtClean="0">
                <a:effectLst/>
              </a:rPr>
              <a:t>there can </a:t>
            </a:r>
            <a:r>
              <a:rPr lang="en-US" dirty="0">
                <a:effectLst/>
              </a:rPr>
              <a:t>be at the most one statement, there can be an arbitrary number of </a:t>
            </a:r>
            <a:r>
              <a:rPr lang="en-US" b="1" dirty="0" smtClean="0">
                <a:effectLst/>
              </a:rPr>
              <a:t>elif </a:t>
            </a:r>
            <a:r>
              <a:rPr lang="en-US" dirty="0" smtClean="0">
                <a:effectLst/>
              </a:rPr>
              <a:t>statements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following </a:t>
            </a:r>
            <a:r>
              <a:rPr lang="en-US" dirty="0">
                <a:effectLst/>
              </a:rPr>
              <a:t>an </a:t>
            </a:r>
            <a:r>
              <a:rPr lang="en-US" b="1" dirty="0">
                <a:effectLst/>
              </a:rPr>
              <a:t>if</a:t>
            </a:r>
            <a:r>
              <a:rPr lang="en-US" dirty="0">
                <a:effectLst/>
              </a:rPr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effectLst/>
              </a:rPr>
              <a:t>Syntax – </a:t>
            </a:r>
          </a:p>
          <a:p>
            <a:pPr marL="914400" lvl="2" indent="0">
              <a:buNone/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expression1: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elif expression2: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elif expression3: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else: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statement(s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9516" y="2586790"/>
            <a:ext cx="56187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</a:t>
            </a:r>
          </a:p>
          <a:p>
            <a:r>
              <a:rPr lang="en-US" dirty="0"/>
              <a:t>	</a:t>
            </a:r>
            <a:r>
              <a:rPr lang="en-US" dirty="0" smtClean="0"/>
              <a:t>amount=</a:t>
            </a:r>
            <a:r>
              <a:rPr lang="en-US" dirty="0" err="1" smtClean="0"/>
              <a:t>int</a:t>
            </a:r>
            <a:r>
              <a:rPr lang="en-US" dirty="0" smtClean="0"/>
              <a:t> ( input</a:t>
            </a:r>
            <a:r>
              <a:rPr lang="en-US" dirty="0"/>
              <a:t>("Enter amount: </a:t>
            </a:r>
            <a:r>
              <a:rPr lang="en-US" dirty="0" smtClean="0"/>
              <a:t>“ ) 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if </a:t>
            </a:r>
            <a:r>
              <a:rPr lang="en-US" dirty="0"/>
              <a:t>amount&lt;1000:</a:t>
            </a:r>
            <a:br>
              <a:rPr lang="en-US" dirty="0"/>
            </a:br>
            <a:r>
              <a:rPr lang="en-US" dirty="0" smtClean="0"/>
              <a:t>		discount=amount*0.05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print ("Discount", discount)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elif </a:t>
            </a:r>
            <a:r>
              <a:rPr lang="en-US" dirty="0"/>
              <a:t>amount&lt;5000:</a:t>
            </a:r>
            <a:br>
              <a:rPr lang="en-US" dirty="0"/>
            </a:br>
            <a:r>
              <a:rPr lang="en-US" dirty="0" smtClean="0"/>
              <a:t>		discount=amount*0.10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print ("Discount", discount)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		discount=amount*0.15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print ("Discount", discount)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print </a:t>
            </a:r>
            <a:r>
              <a:rPr lang="en-US" dirty="0"/>
              <a:t>("Net </a:t>
            </a:r>
            <a:r>
              <a:rPr lang="en-US" dirty="0" smtClean="0"/>
              <a:t>payable: ",amount-discount)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6411"/>
            <a:ext cx="10353761" cy="774032"/>
          </a:xfrm>
        </p:spPr>
        <p:txBody>
          <a:bodyPr/>
          <a:lstStyle/>
          <a:p>
            <a:r>
              <a:rPr lang="en-US" dirty="0">
                <a:effectLst/>
              </a:rPr>
              <a:t>Nested </a:t>
            </a:r>
            <a:r>
              <a:rPr lang="en-US" dirty="0" smtClean="0">
                <a:effectLst/>
              </a:rPr>
              <a:t>IF Statements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47010"/>
            <a:ext cx="10708711" cy="55906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There may be a situation when you want to check for another condition after a </a:t>
            </a:r>
            <a:r>
              <a:rPr lang="en-US" dirty="0" smtClean="0">
                <a:effectLst/>
              </a:rPr>
              <a:t>condition resolves </a:t>
            </a:r>
            <a:r>
              <a:rPr lang="en-US" dirty="0">
                <a:effectLst/>
              </a:rPr>
              <a:t>to true. In such a situation, you can use the nested </a:t>
            </a:r>
            <a:r>
              <a:rPr lang="en-US" b="1" dirty="0">
                <a:effectLst/>
              </a:rPr>
              <a:t>if </a:t>
            </a:r>
            <a:r>
              <a:rPr lang="en-US" dirty="0" smtClean="0">
                <a:effectLst/>
              </a:rPr>
              <a:t>construct. In </a:t>
            </a:r>
            <a:r>
              <a:rPr lang="en-US" dirty="0">
                <a:effectLst/>
              </a:rPr>
              <a:t>a nested </a:t>
            </a:r>
            <a:r>
              <a:rPr lang="en-US" b="1" dirty="0">
                <a:effectLst/>
              </a:rPr>
              <a:t>if </a:t>
            </a:r>
            <a:r>
              <a:rPr lang="en-US" dirty="0">
                <a:effectLst/>
              </a:rPr>
              <a:t>construct, you can have an </a:t>
            </a:r>
            <a:r>
              <a:rPr lang="en-US" b="1" dirty="0">
                <a:effectLst/>
              </a:rPr>
              <a:t>if...elif...else </a:t>
            </a:r>
            <a:r>
              <a:rPr lang="en-US" dirty="0">
                <a:effectLst/>
              </a:rPr>
              <a:t>construct inside </a:t>
            </a:r>
            <a:r>
              <a:rPr lang="en-US" dirty="0" smtClean="0">
                <a:effectLst/>
              </a:rPr>
              <a:t>another </a:t>
            </a:r>
            <a:r>
              <a:rPr lang="en-US" b="1" dirty="0" smtClean="0">
                <a:effectLst/>
              </a:rPr>
              <a:t>if</a:t>
            </a:r>
            <a:r>
              <a:rPr lang="en-US" b="1" dirty="0">
                <a:effectLst/>
              </a:rPr>
              <a:t>...elif...else </a:t>
            </a:r>
            <a:r>
              <a:rPr lang="en-US" dirty="0" smtClean="0">
                <a:effectLst/>
              </a:rPr>
              <a:t>construc</a:t>
            </a:r>
            <a:r>
              <a:rPr lang="en-US" dirty="0" smtClean="0"/>
              <a:t>t.</a:t>
            </a:r>
          </a:p>
          <a:p>
            <a:r>
              <a:rPr lang="en-US" dirty="0" smtClean="0"/>
              <a:t>Syntax :-  											</a:t>
            </a: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expression1: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if </a:t>
            </a:r>
            <a:r>
              <a:rPr lang="en-US" dirty="0">
                <a:effectLst/>
              </a:rPr>
              <a:t>expression2: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elif </a:t>
            </a:r>
            <a:r>
              <a:rPr lang="en-US" dirty="0">
                <a:effectLst/>
              </a:rPr>
              <a:t>expression3: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else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elif </a:t>
            </a:r>
            <a:r>
              <a:rPr lang="en-US" dirty="0">
                <a:effectLst/>
              </a:rPr>
              <a:t>expression4: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else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7274" y="25331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num%2==0: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num%3==0: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print ("Divisible by 3 and 2")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else: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print ("divisible by 2 not divisible by 3")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else: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num%3==0: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print ("divisible by 3 not divisible by 2")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else: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print ("not Divisible by 2 not divisible by 3")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0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16305"/>
            <a:ext cx="10353761" cy="894347"/>
          </a:xfrm>
        </p:spPr>
        <p:txBody>
          <a:bodyPr/>
          <a:lstStyle/>
          <a:p>
            <a:r>
              <a:rPr lang="en-US" b="0" dirty="0">
                <a:effectLst/>
              </a:rPr>
              <a:t>Python 3 – Loops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286215"/>
            <a:ext cx="10353762" cy="1188557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A loop statement allows us to execute a statement or group of statements multiple </a:t>
            </a:r>
            <a:r>
              <a:rPr lang="en-US" dirty="0" smtClean="0">
                <a:effectLst/>
              </a:rPr>
              <a:t>times.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50102"/>
              </p:ext>
            </p:extLst>
          </p:nvPr>
        </p:nvGraphicFramePr>
        <p:xfrm>
          <a:off x="913794" y="2750335"/>
          <a:ext cx="5734050" cy="329184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27827"/>
                <a:gridCol w="4506223"/>
              </a:tblGrid>
              <a:tr h="61184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Loop 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104719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while loop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Repeats a statement or group of statements while a given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condition is TRUE. It tests the condition before executing the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loop body.</a:t>
                      </a:r>
                    </a:p>
                  </a:txBody>
                  <a:tcPr anchor="ctr"/>
                </a:tc>
              </a:tr>
              <a:tr h="86760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for loop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Executes a sequence of statements multiple times and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abbreviates the code that manages the loop variable.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24213" y="3265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6622"/>
            <a:ext cx="10353761" cy="810126"/>
          </a:xfrm>
        </p:spPr>
        <p:txBody>
          <a:bodyPr/>
          <a:lstStyle/>
          <a:p>
            <a:r>
              <a:rPr lang="en-US" dirty="0">
                <a:effectLst/>
              </a:rPr>
              <a:t>while Loop Statements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21305"/>
            <a:ext cx="10353762" cy="393432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A </a:t>
            </a:r>
            <a:r>
              <a:rPr lang="en-US" b="1" dirty="0">
                <a:effectLst/>
              </a:rPr>
              <a:t>while </a:t>
            </a:r>
            <a:r>
              <a:rPr lang="en-US" dirty="0">
                <a:effectLst/>
              </a:rPr>
              <a:t>loop statement in Python programming language repeatedly executes a </a:t>
            </a:r>
            <a:r>
              <a:rPr lang="en-US" dirty="0" smtClean="0">
                <a:effectLst/>
              </a:rPr>
              <a:t>target statement </a:t>
            </a:r>
            <a:r>
              <a:rPr lang="en-US" dirty="0">
                <a:effectLst/>
              </a:rPr>
              <a:t>as long as a given condition is true.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Syntax</a:t>
            </a:r>
            <a:r>
              <a:rPr lang="en-US" dirty="0"/>
              <a:t> </a:t>
            </a:r>
            <a:r>
              <a:rPr lang="en-US" dirty="0" smtClean="0"/>
              <a:t>:-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effectLst/>
              </a:rPr>
              <a:t>while </a:t>
            </a:r>
            <a:r>
              <a:rPr lang="en-US" dirty="0">
                <a:effectLst/>
              </a:rPr>
              <a:t>expression: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effectLst/>
              </a:rPr>
              <a:t>Examples - 										count </a:t>
            </a:r>
            <a:r>
              <a:rPr lang="en-US" dirty="0">
                <a:effectLst/>
              </a:rPr>
              <a:t>= 0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while </a:t>
            </a:r>
            <a:r>
              <a:rPr lang="en-US" dirty="0">
                <a:effectLst/>
              </a:rPr>
              <a:t>(count &lt; 9):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print </a:t>
            </a:r>
            <a:r>
              <a:rPr lang="en-US" dirty="0">
                <a:effectLst/>
              </a:rPr>
              <a:t>('The count is:', count)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count </a:t>
            </a:r>
            <a:r>
              <a:rPr lang="en-US" dirty="0">
                <a:effectLst/>
              </a:rPr>
              <a:t>= count + 1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print </a:t>
            </a:r>
            <a:r>
              <a:rPr lang="en-US" dirty="0">
                <a:effectLst/>
              </a:rPr>
              <a:t>("Good bye!")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64433"/>
            <a:ext cx="10353761" cy="762000"/>
          </a:xfrm>
        </p:spPr>
        <p:txBody>
          <a:bodyPr/>
          <a:lstStyle/>
          <a:p>
            <a:r>
              <a:rPr lang="en-US" dirty="0">
                <a:effectLst/>
              </a:rPr>
              <a:t>Using else Statement with Loops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79095"/>
            <a:ext cx="10353762" cy="461210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If the </a:t>
            </a:r>
            <a:r>
              <a:rPr lang="en-US" b="1" dirty="0">
                <a:effectLst/>
              </a:rPr>
              <a:t>else </a:t>
            </a:r>
            <a:r>
              <a:rPr lang="en-US" dirty="0">
                <a:effectLst/>
              </a:rPr>
              <a:t>statement is used with a </a:t>
            </a:r>
            <a:r>
              <a:rPr lang="en-US" b="1" dirty="0">
                <a:effectLst/>
              </a:rPr>
              <a:t>for </a:t>
            </a:r>
            <a:r>
              <a:rPr lang="en-US" dirty="0">
                <a:effectLst/>
              </a:rPr>
              <a:t>loop, the </a:t>
            </a:r>
            <a:r>
              <a:rPr lang="en-US" b="1" dirty="0">
                <a:effectLst/>
              </a:rPr>
              <a:t>else </a:t>
            </a:r>
            <a:r>
              <a:rPr lang="en-US" dirty="0">
                <a:effectLst/>
              </a:rPr>
              <a:t>statement is executed when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the loop has exhausted iterating the list.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If the </a:t>
            </a:r>
            <a:r>
              <a:rPr lang="en-US" b="1" dirty="0">
                <a:effectLst/>
              </a:rPr>
              <a:t>else </a:t>
            </a:r>
            <a:r>
              <a:rPr lang="en-US" dirty="0">
                <a:effectLst/>
              </a:rPr>
              <a:t>statement is used with a </a:t>
            </a:r>
            <a:r>
              <a:rPr lang="en-US" b="1" dirty="0">
                <a:effectLst/>
              </a:rPr>
              <a:t>while </a:t>
            </a:r>
            <a:r>
              <a:rPr lang="en-US" dirty="0">
                <a:effectLst/>
              </a:rPr>
              <a:t>loop, the </a:t>
            </a:r>
            <a:r>
              <a:rPr lang="en-US" b="1" dirty="0">
                <a:effectLst/>
              </a:rPr>
              <a:t>else </a:t>
            </a:r>
            <a:r>
              <a:rPr lang="en-US" dirty="0">
                <a:effectLst/>
              </a:rPr>
              <a:t>statement is executed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when the condition becomes false.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Examples  - 										</a:t>
            </a:r>
            <a:r>
              <a:rPr lang="en-US" dirty="0" smtClean="0">
                <a:effectLst/>
              </a:rPr>
              <a:t>count </a:t>
            </a:r>
            <a:r>
              <a:rPr lang="en-US" dirty="0">
                <a:effectLst/>
              </a:rPr>
              <a:t>= 0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while </a:t>
            </a:r>
            <a:r>
              <a:rPr lang="en-US" dirty="0">
                <a:effectLst/>
              </a:rPr>
              <a:t>count &lt; 5: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print </a:t>
            </a:r>
            <a:r>
              <a:rPr lang="en-US" dirty="0">
                <a:effectLst/>
              </a:rPr>
              <a:t>(count, " is less than 5")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count </a:t>
            </a:r>
            <a:r>
              <a:rPr lang="en-US" dirty="0">
                <a:effectLst/>
              </a:rPr>
              <a:t>= count + 1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else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print </a:t>
            </a:r>
            <a:r>
              <a:rPr lang="en-US" dirty="0">
                <a:effectLst/>
              </a:rPr>
              <a:t>(count, " is not less than 5")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19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48653"/>
            <a:ext cx="10353761" cy="798095"/>
          </a:xfrm>
        </p:spPr>
        <p:txBody>
          <a:bodyPr/>
          <a:lstStyle/>
          <a:p>
            <a:r>
              <a:rPr lang="en-US" dirty="0">
                <a:effectLst/>
              </a:rPr>
              <a:t>for Loop Statements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76136"/>
            <a:ext cx="10353762" cy="453590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The for statement in Python has the ability to iterate over the items of any sequence, </a:t>
            </a:r>
            <a:r>
              <a:rPr lang="en-US" dirty="0" smtClean="0">
                <a:effectLst/>
              </a:rPr>
              <a:t>such as </a:t>
            </a:r>
            <a:r>
              <a:rPr lang="en-US" dirty="0">
                <a:effectLst/>
              </a:rPr>
              <a:t>a list or a string.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Syntax 										</a:t>
            </a:r>
            <a:r>
              <a:rPr lang="en-US" dirty="0" smtClean="0">
                <a:effectLst/>
              </a:rPr>
              <a:t>for </a:t>
            </a:r>
            <a:r>
              <a:rPr lang="en-US" dirty="0">
                <a:effectLst/>
              </a:rPr>
              <a:t>iterating_var in sequence: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statements(s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The range()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>
                <a:effectLst/>
              </a:rPr>
              <a:t>range</a:t>
            </a:r>
            <a:r>
              <a:rPr lang="en-US" dirty="0">
                <a:effectLst/>
              </a:rPr>
              <a:t>() is </a:t>
            </a:r>
            <a:r>
              <a:rPr lang="en-US" dirty="0" smtClean="0">
                <a:effectLst/>
              </a:rPr>
              <a:t>function </a:t>
            </a:r>
            <a:r>
              <a:rPr lang="en-US" dirty="0">
                <a:effectLst/>
              </a:rPr>
              <a:t>to iterate over a sequence of numbers.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It generates an iterator of arithmetic progressions.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Example -										 </a:t>
            </a:r>
            <a:r>
              <a:rPr lang="en-US" dirty="0">
                <a:effectLst/>
              </a:rPr>
              <a:t>&gt;&gt;&gt; range(5)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range(0, 5)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&gt;&gt;&gt; list(range(5))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[0, 1, 2, 3, 4]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9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88496"/>
            <a:ext cx="10353761" cy="749968"/>
          </a:xfrm>
        </p:spPr>
        <p:txBody>
          <a:bodyPr/>
          <a:lstStyle/>
          <a:p>
            <a:r>
              <a:rPr lang="en-US" dirty="0">
                <a:effectLst/>
              </a:rPr>
              <a:t>Nested loops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18937"/>
            <a:ext cx="10480110" cy="4981074"/>
          </a:xfrm>
        </p:spPr>
        <p:txBody>
          <a:bodyPr/>
          <a:lstStyle/>
          <a:p>
            <a:r>
              <a:rPr lang="en-US" dirty="0">
                <a:effectLst/>
              </a:rPr>
              <a:t>Python programming language allows the use of one loop inside another loop. </a:t>
            </a:r>
            <a:endParaRPr lang="en-US" dirty="0" smtClean="0"/>
          </a:p>
          <a:p>
            <a:r>
              <a:rPr lang="en-US" dirty="0" smtClean="0">
                <a:effectLst/>
              </a:rPr>
              <a:t>Syntax - 										for </a:t>
            </a:r>
            <a:r>
              <a:rPr lang="en-US" dirty="0">
                <a:effectLst/>
              </a:rPr>
              <a:t>iterating_var in sequence: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for </a:t>
            </a:r>
            <a:r>
              <a:rPr lang="en-US" dirty="0">
                <a:effectLst/>
              </a:rPr>
              <a:t>iterating_var in sequence: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	statements(s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statements(s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effectLst/>
              </a:rPr>
              <a:t>while </a:t>
            </a:r>
            <a:r>
              <a:rPr lang="en-US" dirty="0">
                <a:effectLst/>
              </a:rPr>
              <a:t>expression: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while </a:t>
            </a:r>
            <a:r>
              <a:rPr lang="en-US" dirty="0">
                <a:effectLst/>
              </a:rPr>
              <a:t>expression: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	statement(s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statement(s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2222" y="2430379"/>
            <a:ext cx="3777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– 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range(1,11):</a:t>
            </a:r>
            <a:br>
              <a:rPr lang="en-US" dirty="0"/>
            </a:br>
            <a:r>
              <a:rPr lang="en-US" dirty="0" smtClean="0"/>
              <a:t>	for </a:t>
            </a:r>
            <a:r>
              <a:rPr lang="en-US" dirty="0"/>
              <a:t>j in range(1,11):</a:t>
            </a:r>
            <a:br>
              <a:rPr lang="en-US" dirty="0"/>
            </a:br>
            <a:r>
              <a:rPr lang="en-US" dirty="0" smtClean="0"/>
              <a:t>		k=</a:t>
            </a:r>
            <a:r>
              <a:rPr lang="en-US" dirty="0" err="1" smtClean="0"/>
              <a:t>i</a:t>
            </a:r>
            <a:r>
              <a:rPr lang="en-US" dirty="0" smtClean="0"/>
              <a:t>*j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print </a:t>
            </a:r>
            <a:r>
              <a:rPr lang="en-US" dirty="0"/>
              <a:t>(k, end=' ')</a:t>
            </a:r>
            <a:br>
              <a:rPr lang="en-US" dirty="0"/>
            </a:br>
            <a:r>
              <a:rPr lang="en-US" dirty="0" smtClean="0"/>
              <a:t>	print</a:t>
            </a:r>
            <a:r>
              <a:rPr lang="en-US" dirty="0"/>
              <a:t>()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4" y="-112295"/>
            <a:ext cx="10353761" cy="798095"/>
          </a:xfrm>
        </p:spPr>
        <p:txBody>
          <a:bodyPr/>
          <a:lstStyle/>
          <a:p>
            <a:r>
              <a:rPr lang="en-US" dirty="0" smtClean="0"/>
              <a:t>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" y="565483"/>
            <a:ext cx="11935327" cy="619626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http://python.org</a:t>
            </a:r>
            <a:r>
              <a:rPr lang="en-US" dirty="0" smtClean="0"/>
              <a:t> is official site for python. We can download any version of python for any platform easily from this site.</a:t>
            </a:r>
          </a:p>
          <a:p>
            <a:r>
              <a:rPr lang="en-US" dirty="0" smtClean="0"/>
              <a:t>Download python-3.x.exe executable file for windows and install it as we do install software.</a:t>
            </a:r>
          </a:p>
          <a:p>
            <a:r>
              <a:rPr lang="en-US" dirty="0" smtClean="0"/>
              <a:t>For Linux download source code and you get a .</a:t>
            </a:r>
            <a:r>
              <a:rPr lang="en-US" dirty="0" err="1" smtClean="0"/>
              <a:t>tgz</a:t>
            </a:r>
            <a:r>
              <a:rPr lang="en-US" dirty="0" smtClean="0"/>
              <a:t> compressed file. Extract it anywhere in your Linux file system then run ./configure script to resolve dependencies then run make command followed by make install &amp; you are done with installing Python3.x in Linux.</a:t>
            </a:r>
          </a:p>
          <a:p>
            <a:r>
              <a:rPr lang="en-US" dirty="0" smtClean="0"/>
              <a:t>Setting up Environment  Variable in Windows – at the command prompt type </a:t>
            </a:r>
            <a:r>
              <a:rPr lang="en-US" dirty="0">
                <a:effectLst/>
              </a:rPr>
              <a:t>path %path%;C:\</a:t>
            </a:r>
            <a:r>
              <a:rPr lang="en-US" dirty="0" smtClean="0">
                <a:effectLst/>
              </a:rPr>
              <a:t>Python and </a:t>
            </a:r>
            <a:r>
              <a:rPr lang="en-US" dirty="0">
                <a:effectLst/>
              </a:rPr>
              <a:t>press Enter</a:t>
            </a:r>
            <a:r>
              <a:rPr lang="en-US" dirty="0" smtClean="0">
                <a:effectLst/>
              </a:rPr>
              <a:t>.  </a:t>
            </a:r>
            <a:r>
              <a:rPr lang="en-US" b="1" dirty="0">
                <a:effectLst/>
              </a:rPr>
              <a:t>Note: </a:t>
            </a:r>
            <a:r>
              <a:rPr lang="en-US" dirty="0">
                <a:effectLst/>
              </a:rPr>
              <a:t>C:\Python is the path of the Python directory.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Setting up Environment Variable in Linux - </a:t>
            </a:r>
            <a:r>
              <a:rPr lang="en-US" b="1" dirty="0">
                <a:effectLst/>
              </a:rPr>
              <a:t>In the bash shell (Linux): </a:t>
            </a:r>
            <a:r>
              <a:rPr lang="en-US" dirty="0">
                <a:effectLst/>
              </a:rPr>
              <a:t>type export PATH="$PATH:/</a:t>
            </a:r>
            <a:r>
              <a:rPr lang="en-US" dirty="0" err="1" smtClean="0">
                <a:effectLst/>
              </a:rPr>
              <a:t>usr</a:t>
            </a:r>
            <a:r>
              <a:rPr lang="en-US" dirty="0" smtClean="0">
                <a:effectLst/>
              </a:rPr>
              <a:t>/local/bin/python3“ and </a:t>
            </a:r>
            <a:r>
              <a:rPr lang="en-US" dirty="0">
                <a:effectLst/>
              </a:rPr>
              <a:t>press Enter.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</a:t>
            </a:r>
            <a:r>
              <a:rPr lang="en-US" b="1" dirty="0" smtClean="0">
                <a:effectLst/>
              </a:rPr>
              <a:t>In </a:t>
            </a:r>
            <a:r>
              <a:rPr lang="en-US" b="1" dirty="0">
                <a:effectLst/>
              </a:rPr>
              <a:t>the </a:t>
            </a:r>
            <a:r>
              <a:rPr lang="en-US" b="1" dirty="0" err="1">
                <a:effectLst/>
              </a:rPr>
              <a:t>csh</a:t>
            </a:r>
            <a:r>
              <a:rPr lang="en-US" b="1" dirty="0">
                <a:effectLst/>
              </a:rPr>
              <a:t> shell: </a:t>
            </a:r>
            <a:r>
              <a:rPr lang="en-US" dirty="0">
                <a:effectLst/>
              </a:rPr>
              <a:t>type </a:t>
            </a:r>
            <a:r>
              <a:rPr lang="en-US" dirty="0" err="1">
                <a:effectLst/>
              </a:rPr>
              <a:t>setenv</a:t>
            </a:r>
            <a:r>
              <a:rPr lang="en-US" dirty="0">
                <a:effectLst/>
              </a:rPr>
              <a:t> PATH "$PATH:/</a:t>
            </a:r>
            <a:r>
              <a:rPr lang="en-US" dirty="0" err="1">
                <a:effectLst/>
              </a:rPr>
              <a:t>usr</a:t>
            </a:r>
            <a:r>
              <a:rPr lang="en-US" dirty="0">
                <a:effectLst/>
              </a:rPr>
              <a:t>/local/bin/python3" and press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Enter.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effectLst/>
              </a:rPr>
              <a:t>In the </a:t>
            </a:r>
            <a:r>
              <a:rPr lang="en-US" b="1" dirty="0" err="1">
                <a:effectLst/>
              </a:rPr>
              <a:t>csh</a:t>
            </a:r>
            <a:r>
              <a:rPr lang="en-US" b="1" dirty="0">
                <a:effectLst/>
              </a:rPr>
              <a:t> shell: </a:t>
            </a:r>
            <a:r>
              <a:rPr lang="en-US" dirty="0">
                <a:effectLst/>
              </a:rPr>
              <a:t>type </a:t>
            </a:r>
            <a:r>
              <a:rPr lang="en-US" dirty="0" err="1">
                <a:effectLst/>
              </a:rPr>
              <a:t>setenv</a:t>
            </a:r>
            <a:r>
              <a:rPr lang="en-US" dirty="0">
                <a:effectLst/>
              </a:rPr>
              <a:t> PATH "$PATH:/</a:t>
            </a:r>
            <a:r>
              <a:rPr lang="en-US" dirty="0" err="1">
                <a:effectLst/>
              </a:rPr>
              <a:t>usr</a:t>
            </a:r>
            <a:r>
              <a:rPr lang="en-US" dirty="0">
                <a:effectLst/>
              </a:rPr>
              <a:t>/local/bin/python3" and press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Enter.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effectLst/>
              </a:rPr>
              <a:t>Note: 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usr</a:t>
            </a:r>
            <a:r>
              <a:rPr lang="en-US" dirty="0">
                <a:effectLst/>
              </a:rPr>
              <a:t>/local/bin/python3 is the path of the Python directory.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3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2401"/>
            <a:ext cx="10353761" cy="725904"/>
          </a:xfrm>
        </p:spPr>
        <p:txBody>
          <a:bodyPr/>
          <a:lstStyle/>
          <a:p>
            <a:r>
              <a:rPr lang="en-US" dirty="0">
                <a:effectLst/>
              </a:rPr>
              <a:t>Loop Control Statements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3794" y="1070810"/>
            <a:ext cx="10353762" cy="2045369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Loop control statements change the execution from its normal sequence. When </a:t>
            </a:r>
            <a:r>
              <a:rPr lang="en-US" dirty="0" smtClean="0">
                <a:effectLst/>
              </a:rPr>
              <a:t>the execution </a:t>
            </a:r>
            <a:r>
              <a:rPr lang="en-US" dirty="0">
                <a:effectLst/>
              </a:rPr>
              <a:t>leaves a scope, all automatic objects that were created in that scope are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destroyed.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effectLst/>
              </a:rPr>
              <a:t>Python </a:t>
            </a:r>
            <a:r>
              <a:rPr lang="en-US" dirty="0">
                <a:effectLst/>
              </a:rPr>
              <a:t>supports the following control statements</a:t>
            </a:r>
            <a:r>
              <a:rPr lang="en-US" dirty="0" smtClean="0">
                <a:effectLst/>
              </a:rPr>
              <a:t>.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13226"/>
              </p:ext>
            </p:extLst>
          </p:nvPr>
        </p:nvGraphicFramePr>
        <p:xfrm>
          <a:off x="1150019" y="3080084"/>
          <a:ext cx="5743575" cy="301992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628900"/>
                <a:gridCol w="3114675"/>
              </a:tblGrid>
              <a:tr h="3986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Control Statement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84417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break statement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Terminates the loop statement and transfers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execution to the statement immediately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following the loop.</a:t>
                      </a:r>
                    </a:p>
                  </a:txBody>
                  <a:tcPr anchor="ctr"/>
                </a:tc>
              </a:tr>
              <a:tr h="107867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continue statement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Causes the loop to skip the remainder of its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body and immediately retest its condition prior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to reiterating.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19450" y="3189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479" y="248653"/>
            <a:ext cx="10353761" cy="95450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1935921"/>
            <a:ext cx="5065295" cy="38552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for letter in 'Python': # First Example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If </a:t>
            </a:r>
            <a:r>
              <a:rPr lang="en-US" dirty="0">
                <a:effectLst/>
              </a:rPr>
              <a:t>letter == 'h':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break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print </a:t>
            </a:r>
            <a:r>
              <a:rPr lang="en-US" dirty="0">
                <a:effectLst/>
              </a:rPr>
              <a:t>('Current Letter :', letter)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						                         	              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= 10 # Second Example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while </a:t>
            </a: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&gt; 0: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print </a:t>
            </a:r>
            <a:r>
              <a:rPr lang="en-US" dirty="0">
                <a:effectLst/>
              </a:rPr>
              <a:t>('Current variable value :', </a:t>
            </a: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= </a:t>
            </a: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-1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if </a:t>
            </a:r>
            <a:r>
              <a:rPr lang="en-US" dirty="0" err="1">
                <a:effectLst/>
              </a:rPr>
              <a:t>var</a:t>
            </a:r>
            <a:r>
              <a:rPr lang="en-US" dirty="0">
                <a:effectLst/>
              </a:rPr>
              <a:t> == 5: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		break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 ("Good bye!")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0359" y="1935921"/>
            <a:ext cx="44340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letter in 'Python': # First Example</a:t>
            </a:r>
            <a:br>
              <a:rPr lang="en-US" dirty="0"/>
            </a:br>
            <a:r>
              <a:rPr lang="en-US" dirty="0" smtClean="0"/>
              <a:t>	if </a:t>
            </a:r>
            <a:r>
              <a:rPr lang="en-US" dirty="0"/>
              <a:t>letter == 'h':</a:t>
            </a:r>
            <a:br>
              <a:rPr lang="en-US" dirty="0"/>
            </a:br>
            <a:r>
              <a:rPr lang="en-US" dirty="0" smtClean="0"/>
              <a:t>		continue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print </a:t>
            </a:r>
            <a:r>
              <a:rPr lang="en-US" dirty="0"/>
              <a:t>('Current Letter :', letter)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= 10 # Second Example</a:t>
            </a:r>
            <a:br>
              <a:rPr lang="en-US" dirty="0"/>
            </a:br>
            <a:r>
              <a:rPr lang="en-US" dirty="0"/>
              <a:t>while </a:t>
            </a:r>
            <a:r>
              <a:rPr lang="en-US" dirty="0" err="1"/>
              <a:t>var</a:t>
            </a:r>
            <a:r>
              <a:rPr lang="en-US" dirty="0"/>
              <a:t> &gt; 0: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var</a:t>
            </a:r>
            <a:r>
              <a:rPr lang="en-US" dirty="0"/>
              <a:t> -1</a:t>
            </a:r>
            <a:br>
              <a:rPr lang="en-US" dirty="0"/>
            </a:br>
            <a:r>
              <a:rPr lang="en-US" dirty="0" smtClean="0"/>
              <a:t>	if </a:t>
            </a:r>
            <a:r>
              <a:rPr lang="en-US" dirty="0" err="1"/>
              <a:t>var</a:t>
            </a:r>
            <a:r>
              <a:rPr lang="en-US" dirty="0"/>
              <a:t> == 5:</a:t>
            </a:r>
            <a:br>
              <a:rPr lang="en-US" dirty="0"/>
            </a:br>
            <a:r>
              <a:rPr lang="en-US" dirty="0" smtClean="0"/>
              <a:t>		continue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print </a:t>
            </a:r>
            <a:r>
              <a:rPr lang="en-US" dirty="0"/>
              <a:t>('Current variable value :', </a:t>
            </a:r>
            <a:r>
              <a:rPr lang="en-US" dirty="0" err="1"/>
              <a:t>var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 ("Good bye!")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14300"/>
            <a:ext cx="10353761" cy="1142999"/>
          </a:xfrm>
        </p:spPr>
        <p:txBody>
          <a:bodyPr/>
          <a:lstStyle/>
          <a:p>
            <a:r>
              <a:rPr lang="en-US" dirty="0">
                <a:effectLst/>
              </a:rPr>
              <a:t>Iterator and Generator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57299"/>
            <a:ext cx="10353762" cy="166370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effectLst/>
              </a:rPr>
              <a:t>Iterator </a:t>
            </a:r>
            <a:r>
              <a:rPr lang="en-US" dirty="0">
                <a:effectLst/>
              </a:rPr>
              <a:t>is an object, which allows a programmer to traverse through all the elements </a:t>
            </a:r>
            <a:r>
              <a:rPr lang="en-US" dirty="0" smtClean="0">
                <a:effectLst/>
              </a:rPr>
              <a:t>of a </a:t>
            </a:r>
            <a:r>
              <a:rPr lang="en-US" dirty="0">
                <a:effectLst/>
              </a:rPr>
              <a:t>collection, regardless of its specific implementation.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In Python, an iterator </a:t>
            </a:r>
            <a:r>
              <a:rPr lang="en-US" dirty="0" smtClean="0">
                <a:effectLst/>
              </a:rPr>
              <a:t>object implements </a:t>
            </a:r>
            <a:r>
              <a:rPr lang="en-US" dirty="0">
                <a:effectLst/>
              </a:rPr>
              <a:t>two methods, </a:t>
            </a:r>
            <a:r>
              <a:rPr lang="en-US" b="1" dirty="0" err="1">
                <a:effectLst/>
              </a:rPr>
              <a:t>iter</a:t>
            </a:r>
            <a:r>
              <a:rPr lang="en-US" b="1" dirty="0">
                <a:effectLst/>
              </a:rPr>
              <a:t>() </a:t>
            </a:r>
            <a:r>
              <a:rPr lang="en-US" dirty="0">
                <a:effectLst/>
              </a:rPr>
              <a:t>and </a:t>
            </a:r>
            <a:r>
              <a:rPr lang="en-US" b="1" dirty="0">
                <a:effectLst/>
              </a:rPr>
              <a:t>next().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5595" y="2806700"/>
            <a:ext cx="7379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</a:t>
            </a:r>
          </a:p>
          <a:p>
            <a:r>
              <a:rPr lang="en-US" dirty="0" smtClean="0"/>
              <a:t>		list</a:t>
            </a:r>
            <a:r>
              <a:rPr lang="en-US" dirty="0"/>
              <a:t>=[1,2,3,4]</a:t>
            </a:r>
            <a:br>
              <a:rPr lang="en-US" dirty="0"/>
            </a:br>
            <a:r>
              <a:rPr lang="en-US" dirty="0" smtClean="0"/>
              <a:t>		it </a:t>
            </a:r>
            <a:r>
              <a:rPr lang="en-US" dirty="0"/>
              <a:t>= </a:t>
            </a:r>
            <a:r>
              <a:rPr lang="en-US" dirty="0" err="1"/>
              <a:t>iter</a:t>
            </a:r>
            <a:r>
              <a:rPr lang="en-US" dirty="0"/>
              <a:t>(list) # this builds an iterator object</a:t>
            </a:r>
            <a:br>
              <a:rPr lang="en-US" dirty="0"/>
            </a:br>
            <a:r>
              <a:rPr lang="en-US" dirty="0" smtClean="0"/>
              <a:t>		print </a:t>
            </a:r>
            <a:r>
              <a:rPr lang="en-US" dirty="0"/>
              <a:t>(next(it)) #prints next available element in iterator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for </a:t>
            </a:r>
            <a:r>
              <a:rPr lang="en-US" dirty="0"/>
              <a:t>x in it:</a:t>
            </a:r>
            <a:br>
              <a:rPr lang="en-US" dirty="0"/>
            </a:br>
            <a:r>
              <a:rPr lang="en-US" dirty="0" smtClean="0"/>
              <a:t>			print </a:t>
            </a:r>
            <a:r>
              <a:rPr lang="en-US" dirty="0"/>
              <a:t>(x, end=" ")</a:t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while </a:t>
            </a:r>
            <a:r>
              <a:rPr lang="en-US" dirty="0"/>
              <a:t>True:</a:t>
            </a:r>
            <a:br>
              <a:rPr lang="en-US" dirty="0"/>
            </a:br>
            <a:r>
              <a:rPr lang="en-US" dirty="0" smtClean="0"/>
              <a:t>			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				print </a:t>
            </a:r>
            <a:r>
              <a:rPr lang="en-US" dirty="0"/>
              <a:t>(next(it))</a:t>
            </a:r>
            <a:br>
              <a:rPr lang="en-US" dirty="0"/>
            </a:br>
            <a:r>
              <a:rPr lang="en-US" dirty="0" smtClean="0"/>
              <a:t>			except </a:t>
            </a:r>
            <a:r>
              <a:rPr lang="en-US" dirty="0" err="1"/>
              <a:t>StopIteration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				</a:t>
            </a:r>
            <a:r>
              <a:rPr lang="en-US" dirty="0" err="1" smtClean="0"/>
              <a:t>sys.exit</a:t>
            </a:r>
            <a:r>
              <a:rPr lang="en-US" dirty="0"/>
              <a:t>() #you have to import sys module for this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27" y="264693"/>
            <a:ext cx="10353761" cy="617621"/>
          </a:xfrm>
        </p:spPr>
        <p:txBody>
          <a:bodyPr/>
          <a:lstStyle/>
          <a:p>
            <a:r>
              <a:rPr lang="en-US" dirty="0" smtClean="0"/>
              <a:t>Python environment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659621"/>
              </p:ext>
            </p:extLst>
          </p:nvPr>
        </p:nvGraphicFramePr>
        <p:xfrm>
          <a:off x="1143000" y="882314"/>
          <a:ext cx="9637295" cy="55585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6025"/>
                <a:gridCol w="7041270"/>
              </a:tblGrid>
              <a:tr h="585997">
                <a:tc>
                  <a:txBody>
                    <a:bodyPr/>
                    <a:lstStyle/>
                    <a:p>
                      <a:r>
                        <a:rPr lang="en-US" b="1" cap="none" spc="50" baseline="-25000" dirty="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      </a:t>
                      </a:r>
                      <a:r>
                        <a:rPr lang="en-US" sz="2400" b="1" cap="none" spc="50" baseline="-25000" dirty="0" smtClean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Variable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-250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                                       Description </a:t>
                      </a:r>
                      <a:endParaRPr lang="en-US" sz="2400" baseline="-250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356973">
                <a:tc>
                  <a:txBody>
                    <a:bodyPr/>
                    <a:lstStyle/>
                    <a:p>
                      <a:r>
                        <a:rPr lang="en-US" sz="2000" b="1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PYTHONPATH</a:t>
                      </a:r>
                      <a:endParaRPr lang="en-US" sz="2000" baseline="-25000" dirty="0">
                        <a:effectLst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has a role similar to PATH. This variable tells the Python</a:t>
                      </a:r>
                      <a:b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interpreter where to locate the module files imported into a</a:t>
                      </a:r>
                      <a:b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program. It should include the Python source library directory and</a:t>
                      </a:r>
                      <a:b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directories containing Python source code. PYTHONPATH is</a:t>
                      </a:r>
                      <a:b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sometimes, preset by the Python </a:t>
                      </a:r>
                      <a:r>
                        <a:rPr lang="en-US" sz="1800" b="0" i="0" baseline="-250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installer.</a:t>
                      </a:r>
                      <a:endParaRPr lang="en-US" sz="1800" baseline="-25000" dirty="0">
                        <a:effectLst/>
                      </a:endParaRPr>
                    </a:p>
                  </a:txBody>
                  <a:tcPr anchor="ctr"/>
                </a:tc>
              </a:tr>
              <a:tr h="1460699">
                <a:tc>
                  <a:txBody>
                    <a:bodyPr/>
                    <a:lstStyle/>
                    <a:p>
                      <a:r>
                        <a:rPr lang="en-US" sz="2000" b="1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PYTHONSTARTUP</a:t>
                      </a:r>
                      <a:endParaRPr lang="en-US" sz="2000" baseline="-25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contains the path of an initialization file containing Python</a:t>
                      </a:r>
                      <a:b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source code. It is executed every time you start the interpreter. It</a:t>
                      </a:r>
                      <a:b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named as .pythonrc.py in Unix and it contains commands that</a:t>
                      </a:r>
                      <a:b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load utilities or modify PYTHONPATH.</a:t>
                      </a:r>
                      <a:endParaRPr lang="en-US" sz="1800" baseline="-25000" dirty="0">
                        <a:effectLst/>
                      </a:endParaRPr>
                    </a:p>
                  </a:txBody>
                  <a:tcPr anchor="ctr"/>
                </a:tc>
              </a:tr>
              <a:tr h="1229238">
                <a:tc>
                  <a:txBody>
                    <a:bodyPr/>
                    <a:lstStyle/>
                    <a:p>
                      <a:r>
                        <a:rPr lang="en-US" sz="2000" b="1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PYTHONCASEOK</a:t>
                      </a:r>
                      <a:endParaRPr lang="en-US" sz="2000" baseline="-25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in Windows to instruct Python to find the first case</a:t>
                      </a:r>
                      <a:br>
                        <a:rPr lang="en-US" sz="20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20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insensitive match in an import statement. Set this variable to any</a:t>
                      </a:r>
                      <a:br>
                        <a:rPr lang="en-US" sz="20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20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value to activate it.</a:t>
                      </a:r>
                      <a:endParaRPr lang="en-US" sz="2000" baseline="-25000" dirty="0">
                        <a:effectLst/>
                      </a:endParaRPr>
                    </a:p>
                  </a:txBody>
                  <a:tcPr anchor="ctr"/>
                </a:tc>
              </a:tr>
              <a:tr h="925683">
                <a:tc>
                  <a:txBody>
                    <a:bodyPr/>
                    <a:lstStyle/>
                    <a:p>
                      <a:r>
                        <a:rPr lang="en-US" sz="2000" b="1" i="0" baseline="-250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PYTHONHOME</a:t>
                      </a:r>
                      <a:endParaRPr lang="en-US" sz="2000" baseline="-25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an alternative module search path. It is usually embedded in</a:t>
                      </a:r>
                      <a:b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PYTHONSTARTUP or PYTHONPATH directories to make</a:t>
                      </a:r>
                      <a:b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switching module libraries </a:t>
                      </a:r>
                      <a:r>
                        <a:rPr lang="en-US" sz="1800" b="0" i="0" baseline="-250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easy.</a:t>
                      </a:r>
                      <a:endParaRPr lang="en-US" sz="1800" baseline="-250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565484"/>
          </a:xfrm>
        </p:spPr>
        <p:txBody>
          <a:bodyPr/>
          <a:lstStyle/>
          <a:p>
            <a:r>
              <a:rPr lang="en-US" dirty="0" smtClean="0"/>
              <a:t>Getting start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" y="565483"/>
            <a:ext cx="11935327" cy="6112043"/>
          </a:xfrm>
        </p:spPr>
        <p:txBody>
          <a:bodyPr/>
          <a:lstStyle/>
          <a:p>
            <a:r>
              <a:rPr lang="en-US" b="1" dirty="0">
                <a:effectLst/>
              </a:rPr>
              <a:t>Interactive Interpreter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You can </a:t>
            </a:r>
            <a:r>
              <a:rPr lang="en-US" dirty="0" smtClean="0">
                <a:effectLst/>
              </a:rPr>
              <a:t>start </a:t>
            </a:r>
            <a:r>
              <a:rPr lang="en-US" dirty="0">
                <a:effectLst/>
              </a:rPr>
              <a:t>Python from Unix, DOS, or any other system that provides you a </a:t>
            </a:r>
            <a:r>
              <a:rPr lang="en-US" dirty="0" err="1">
                <a:effectLst/>
              </a:rPr>
              <a:t>commandline</a:t>
            </a:r>
            <a:r>
              <a:rPr lang="en-US" dirty="0">
                <a:effectLst/>
              </a:rPr>
              <a:t> interpreter or shell window.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Enter </a:t>
            </a:r>
            <a:r>
              <a:rPr lang="en-US" b="1" dirty="0">
                <a:effectLst/>
              </a:rPr>
              <a:t>python </a:t>
            </a:r>
            <a:r>
              <a:rPr lang="en-US" dirty="0">
                <a:effectLst/>
              </a:rPr>
              <a:t>the command line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4105"/>
              </p:ext>
            </p:extLst>
          </p:nvPr>
        </p:nvGraphicFramePr>
        <p:xfrm>
          <a:off x="216568" y="2227445"/>
          <a:ext cx="1171875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27"/>
                <a:gridCol w="9613231"/>
              </a:tblGrid>
              <a:tr h="556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Option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</a:t>
                      </a:r>
                      <a:r>
                        <a:rPr lang="en-US" sz="2000" dirty="0" smtClean="0"/>
                        <a:t>Description</a:t>
                      </a:r>
                      <a:r>
                        <a:rPr lang="en-US" dirty="0" smtClean="0"/>
                        <a:t>                             </a:t>
                      </a:r>
                      <a:endParaRPr lang="en-US" dirty="0"/>
                    </a:p>
                  </a:txBody>
                  <a:tcPr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provide debug output</a:t>
                      </a:r>
                      <a:endParaRPr lang="en-US" dirty="0"/>
                    </a:p>
                  </a:txBody>
                  <a:tcPr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-o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generate optimized bytecode (resulting in .</a:t>
                      </a:r>
                      <a:r>
                        <a:rPr lang="en-US" baseline="0" dirty="0" err="1" smtClean="0"/>
                        <a:t>pyo</a:t>
                      </a:r>
                      <a:r>
                        <a:rPr lang="en-US" baseline="0" dirty="0" smtClean="0"/>
                        <a:t> files )        </a:t>
                      </a:r>
                      <a:endParaRPr lang="en-US" dirty="0"/>
                    </a:p>
                  </a:txBody>
                  <a:tcPr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-S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baseline="0" dirty="0" smtClean="0"/>
                        <a:t> do not  run  import site to look for Python paths on startup</a:t>
                      </a:r>
                      <a:endParaRPr lang="en-US" dirty="0"/>
                    </a:p>
                  </a:txBody>
                  <a:tcPr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-v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baseline="0" dirty="0" smtClean="0"/>
                        <a:t> verbose output ( detailed trace on import statements ) </a:t>
                      </a:r>
                      <a:endParaRPr lang="en-US" dirty="0"/>
                    </a:p>
                  </a:txBody>
                  <a:tcPr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-X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disable class-based built-in exceptions (just use</a:t>
                      </a:r>
                      <a:r>
                        <a:rPr lang="en-US" baseline="0" dirty="0" smtClean="0"/>
                        <a:t> strings) </a:t>
                      </a:r>
                      <a:endParaRPr lang="en-US" dirty="0"/>
                    </a:p>
                  </a:txBody>
                  <a:tcPr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run Python Script send in as </a:t>
                      </a:r>
                      <a:r>
                        <a:rPr lang="en-US" dirty="0" err="1" smtClean="0"/>
                        <a:t>cmd</a:t>
                      </a:r>
                      <a:r>
                        <a:rPr lang="en-US" dirty="0" smtClean="0"/>
                        <a:t> string </a:t>
                      </a:r>
                      <a:endParaRPr lang="en-US" dirty="0"/>
                    </a:p>
                  </a:txBody>
                  <a:tcPr/>
                </a:tc>
              </a:tr>
              <a:tr h="55626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run Python Script from given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7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16" y="0"/>
            <a:ext cx="10353761" cy="4973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Python3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5" y="641685"/>
            <a:ext cx="11983452" cy="6096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effectLst/>
              </a:rPr>
              <a:t>First Python Program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effectLst/>
              </a:rPr>
              <a:t>Interactive Mode Programming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effectLst/>
              </a:rPr>
              <a:t>$ python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Python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3.6.2 </a:t>
            </a:r>
            <a:r>
              <a:rPr lang="en-US" dirty="0">
                <a:effectLst/>
              </a:rPr>
              <a:t>(default, Dec 10 2013, 11:35:01)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[GCC 4.6.3] on Linux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Type "help", "copyright", "credits", or "license" for more information.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&gt;&gt;&gt;print(“Hello Python!”) 								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                </a:t>
            </a:r>
            <a:r>
              <a:rPr lang="en-US" dirty="0" smtClean="0"/>
              <a:t>Hello Python!</a:t>
            </a:r>
            <a:r>
              <a:rPr lang="en-US" dirty="0"/>
              <a:t>	</a:t>
            </a:r>
            <a:r>
              <a:rPr lang="en-US" dirty="0" smtClean="0"/>
              <a:t>                          </a:t>
            </a:r>
            <a:r>
              <a:rPr lang="en-US" dirty="0"/>
              <a:t>									            </a:t>
            </a:r>
            <a:r>
              <a:rPr lang="en-US" dirty="0" smtClean="0"/>
              <a:t>&gt;&gt;&gt;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On </a:t>
            </a:r>
            <a:r>
              <a:rPr lang="en-US" dirty="0">
                <a:effectLst/>
              </a:rPr>
              <a:t>Windows: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Python </a:t>
            </a:r>
            <a:r>
              <a:rPr lang="en-US" dirty="0" smtClean="0">
                <a:effectLst/>
              </a:rPr>
              <a:t>3.6.2 </a:t>
            </a:r>
            <a:r>
              <a:rPr lang="en-US" dirty="0">
                <a:effectLst/>
              </a:rPr>
              <a:t>(v3.4.3:9b73f1c3e601, Feb 24 2015, 22:43:06) [MSC v.1600 32 bit (Intel)] on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win32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Type "copyright", "credits" or "license()" for more information.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&gt;&gt;&gt;</a:t>
            </a:r>
            <a:r>
              <a:rPr lang="en-US" dirty="0"/>
              <a:t> </a:t>
            </a:r>
            <a:r>
              <a:rPr lang="en-US" dirty="0" smtClean="0"/>
              <a:t>print(“Hello Python!”)                                                                                                                                                                                    Hello Python!									</a:t>
            </a:r>
            <a:r>
              <a:rPr lang="en-US" dirty="0"/>
              <a:t>	</a:t>
            </a:r>
            <a:r>
              <a:rPr lang="en-US" dirty="0" smtClean="0"/>
              <a:t>                    &gt;&gt;&gt;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253"/>
            <a:ext cx="12192000" cy="6761747"/>
          </a:xfrm>
        </p:spPr>
        <p:txBody>
          <a:bodyPr/>
          <a:lstStyle/>
          <a:p>
            <a:r>
              <a:rPr lang="en-US" dirty="0" smtClean="0"/>
              <a:t>Scripting Mode Programming</a:t>
            </a:r>
            <a:r>
              <a:rPr lang="en-US" dirty="0"/>
              <a:t> </a:t>
            </a:r>
            <a:r>
              <a:rPr lang="en-US" dirty="0" smtClean="0"/>
              <a:t>                               					</a:t>
            </a:r>
            <a:r>
              <a:rPr lang="en-US" dirty="0"/>
              <a:t> </a:t>
            </a:r>
            <a:r>
              <a:rPr lang="en-US" dirty="0" smtClean="0"/>
              <a:t>             	  </a:t>
            </a:r>
            <a:r>
              <a:rPr lang="en-US" dirty="0" smtClean="0">
                <a:effectLst/>
              </a:rPr>
              <a:t>Invoking </a:t>
            </a:r>
            <a:r>
              <a:rPr lang="en-US" dirty="0">
                <a:effectLst/>
              </a:rPr>
              <a:t>the interpreter with a script parameter begins execution of the script and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continues until the script is finished. When the script is finished, the interpreter is no longer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active.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Let us write a simple Python program in a script. Python files have the extension</a:t>
            </a:r>
            <a:r>
              <a:rPr lang="en-US" b="1" dirty="0">
                <a:effectLst/>
              </a:rPr>
              <a:t>.py</a:t>
            </a:r>
            <a:r>
              <a:rPr lang="en-US" dirty="0">
                <a:effectLst/>
              </a:rPr>
              <a:t>. Type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the following source code in a test.py file</a:t>
            </a:r>
            <a:r>
              <a:rPr lang="en-US" dirty="0"/>
              <a:t> </a:t>
            </a:r>
            <a:r>
              <a:rPr lang="en-US" dirty="0" smtClean="0"/>
              <a:t>								 print(“Hello Python!”) </a:t>
            </a:r>
          </a:p>
          <a:p>
            <a:r>
              <a:rPr lang="en-US" dirty="0" smtClean="0"/>
              <a:t>On Linux – 	Open up a shell and type 						</a:t>
            </a: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smtClean="0">
                <a:effectLst/>
              </a:rPr>
              <a:t>$python </a:t>
            </a:r>
            <a:r>
              <a:rPr lang="en-US" dirty="0">
                <a:effectLst/>
              </a:rPr>
              <a:t>test.py</a:t>
            </a:r>
            <a:r>
              <a:rPr lang="en-US" dirty="0"/>
              <a:t> </a:t>
            </a:r>
            <a:r>
              <a:rPr lang="en-US" dirty="0" smtClean="0"/>
              <a:t>										           This produce following result -								       Hello Python! </a:t>
            </a:r>
          </a:p>
          <a:p>
            <a:r>
              <a:rPr lang="en-US" dirty="0" smtClean="0"/>
              <a:t>On Windows -  Open up </a:t>
            </a:r>
            <a:r>
              <a:rPr lang="en-US" dirty="0" err="1" smtClean="0"/>
              <a:t>Powershell</a:t>
            </a:r>
            <a:r>
              <a:rPr lang="en-US" dirty="0" smtClean="0"/>
              <a:t> or </a:t>
            </a:r>
            <a:r>
              <a:rPr lang="en-US" dirty="0" err="1" smtClean="0"/>
              <a:t>cmd</a:t>
            </a:r>
            <a:r>
              <a:rPr lang="en-US" dirty="0" smtClean="0"/>
              <a:t> and type 						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&gt;python test.py     										          This </a:t>
            </a:r>
            <a:r>
              <a:rPr lang="en-US" dirty="0"/>
              <a:t>produce following result -								       Hello Python</a:t>
            </a:r>
            <a:r>
              <a:rPr lang="en-US" dirty="0" smtClean="0"/>
              <a:t>! 	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89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569495"/>
          </a:xfrm>
        </p:spPr>
        <p:txBody>
          <a:bodyPr/>
          <a:lstStyle/>
          <a:p>
            <a:r>
              <a:rPr lang="en-US" dirty="0" smtClean="0"/>
              <a:t>Python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9495"/>
            <a:ext cx="12191999" cy="62684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A Python identifier is a name used to identify a variable, function, class, module or other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object. An identifier starts with a letter A to Z or a to z or an underscore (_) followed by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zero or more letters, underscores and digits (0 to 9).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Python does not allow punctuation characters such as @, $, and % within identifiers.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Python is a case sensitive programming language. Thus, </a:t>
            </a:r>
            <a:r>
              <a:rPr lang="en-US" b="1" dirty="0">
                <a:effectLst/>
              </a:rPr>
              <a:t>Manpower </a:t>
            </a:r>
            <a:r>
              <a:rPr lang="en-US" dirty="0">
                <a:effectLst/>
              </a:rPr>
              <a:t>and </a:t>
            </a:r>
            <a:r>
              <a:rPr lang="en-US" b="1" dirty="0">
                <a:effectLst/>
              </a:rPr>
              <a:t>manpower </a:t>
            </a:r>
            <a:r>
              <a:rPr lang="en-US" dirty="0">
                <a:effectLst/>
              </a:rPr>
              <a:t>are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two different identifiers in Python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Here are naming conventions for Python identifiers-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Class </a:t>
            </a:r>
            <a:r>
              <a:rPr lang="en-US" dirty="0">
                <a:effectLst/>
              </a:rPr>
              <a:t>names start with an uppercase letter. All other identifiers start with a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lowercase letter.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Starting an identifier with a single leading underscore indicates that the identifier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is private.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/>
              </a:rPr>
              <a:t>Starting an identifier with two leading underscores indicates a strong private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identifier.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the identifier also ends with two trailing underscores, the identifier is a </a:t>
            </a:r>
            <a:r>
              <a:rPr lang="en-US" dirty="0" smtClean="0">
                <a:effectLst/>
              </a:rPr>
              <a:t>language defined </a:t>
            </a:r>
            <a:r>
              <a:rPr lang="en-US" dirty="0">
                <a:effectLst/>
              </a:rPr>
              <a:t>special name.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1035</TotalTime>
  <Words>2501</Words>
  <Application>Microsoft Office PowerPoint</Application>
  <PresentationFormat>Widescreen</PresentationFormat>
  <Paragraphs>431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Bookman Old Style</vt:lpstr>
      <vt:lpstr>Consolas</vt:lpstr>
      <vt:lpstr>Rockwell</vt:lpstr>
      <vt:lpstr>Verdana</vt:lpstr>
      <vt:lpstr>Damask</vt:lpstr>
      <vt:lpstr>Python3</vt:lpstr>
      <vt:lpstr>Python3 Features </vt:lpstr>
      <vt:lpstr>History of python</vt:lpstr>
      <vt:lpstr>Python environment</vt:lpstr>
      <vt:lpstr>Python environment variables</vt:lpstr>
      <vt:lpstr>Getting start with python</vt:lpstr>
      <vt:lpstr>Python3 basic syntax</vt:lpstr>
      <vt:lpstr>PowerPoint Presentation</vt:lpstr>
      <vt:lpstr>Python Identifiers</vt:lpstr>
      <vt:lpstr>Python Reserved keywords</vt:lpstr>
      <vt:lpstr>Lines and Indentation  </vt:lpstr>
      <vt:lpstr>PowerPoint Presentation</vt:lpstr>
      <vt:lpstr>Python 3 – Variable Types  </vt:lpstr>
      <vt:lpstr>Python numbers</vt:lpstr>
      <vt:lpstr>Python strings</vt:lpstr>
      <vt:lpstr>Python Lists</vt:lpstr>
      <vt:lpstr>Python Tuples</vt:lpstr>
      <vt:lpstr>Python Dictionary </vt:lpstr>
      <vt:lpstr>Data Type Conversion  </vt:lpstr>
      <vt:lpstr>Python3 – basic operators</vt:lpstr>
      <vt:lpstr>Python Arithmetic Operators  </vt:lpstr>
      <vt:lpstr>Python Comparison Operators </vt:lpstr>
      <vt:lpstr>Python Assignment Operators </vt:lpstr>
      <vt:lpstr>Python bitwise operator</vt:lpstr>
      <vt:lpstr>Python Logical Operators </vt:lpstr>
      <vt:lpstr>Python Membership Operators </vt:lpstr>
      <vt:lpstr>Python Identity Operators </vt:lpstr>
      <vt:lpstr>Python Operators Precedence </vt:lpstr>
      <vt:lpstr>Python 3 – Decision Making </vt:lpstr>
      <vt:lpstr>PowerPoint Presentation</vt:lpstr>
      <vt:lpstr>IF Statement </vt:lpstr>
      <vt:lpstr>IF...ELIF...ELSE Statements </vt:lpstr>
      <vt:lpstr>The elif Statement </vt:lpstr>
      <vt:lpstr>Nested IF Statements </vt:lpstr>
      <vt:lpstr>Python 3 – Loops </vt:lpstr>
      <vt:lpstr>while Loop Statements </vt:lpstr>
      <vt:lpstr>Using else Statement with Loops </vt:lpstr>
      <vt:lpstr>for Loop Statements </vt:lpstr>
      <vt:lpstr>Nested loops </vt:lpstr>
      <vt:lpstr>Loop Control Statements </vt:lpstr>
      <vt:lpstr>Example</vt:lpstr>
      <vt:lpstr>Iterator and Generator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</dc:title>
  <dc:creator>sachin yadav</dc:creator>
  <cp:lastModifiedBy>sachin yadav</cp:lastModifiedBy>
  <cp:revision>92</cp:revision>
  <dcterms:created xsi:type="dcterms:W3CDTF">2017-08-07T02:28:29Z</dcterms:created>
  <dcterms:modified xsi:type="dcterms:W3CDTF">2017-08-11T11:18:16Z</dcterms:modified>
</cp:coreProperties>
</file>