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69" y="3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EC277-6BC2-6CD7-8F64-D035E69A2F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0DA35E-37E7-F6A2-72A6-FC2D4CCACB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80ED1-35D3-EAF1-C678-65F5E17B6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24F9-46AC-4421-A81F-E83D1D7DD204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FED30-80AD-02EE-A138-7DE87C05C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B944B-F139-3C37-8E40-4A7ADC0B3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F3CF8-034A-4541-9891-6DE58773D1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7125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07F2B-A741-DBB2-46DF-6A038957A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37D444-F916-F8A0-2B3B-1F616DF4EA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ACA05-BCE5-78A8-2EF9-4E1753E7D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24F9-46AC-4421-A81F-E83D1D7DD204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7E6A2-A770-B529-5670-CAEF2E545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73A64-9947-6A82-6A7D-7C931D35C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F3CF8-034A-4541-9891-6DE58773D1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6178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C1D088-0047-9EBF-D088-257DF495F7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16F96A-BCDD-1E28-A59D-3DBDF347B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9FD09-72BC-3D35-EFF5-323775EDF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24F9-46AC-4421-A81F-E83D1D7DD204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7524D-BE7D-6BE4-7531-F6D29AE9E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47B90-D781-1923-CBD6-8B0F288B4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F3CF8-034A-4541-9891-6DE58773D1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7042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F3528-2996-AE06-DDDD-E9BA0F7CF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CC5F9-FCBB-7E7A-9A3E-0F511A4E0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AB827-AFB0-947F-51CE-2F9EFA4D5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24F9-46AC-4421-A81F-E83D1D7DD204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F2F5-113F-6320-3D3A-C8E6AD640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AC243-EBCA-C151-98D3-E90527888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F3CF8-034A-4541-9891-6DE58773D1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747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31B3A-47E3-9719-F01C-CA310548E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066C8-DBF2-9EAC-F8F9-691E98FE2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6AADA-DB09-5657-1194-6A8704D7A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24F9-46AC-4421-A81F-E83D1D7DD204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E178C-590B-3EB4-1DD1-51187592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E5FF3-BE4C-4C24-41CB-A1CBA2CFB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F3CF8-034A-4541-9891-6DE58773D1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1374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80D72-7EE1-BFC3-FA80-48F1D0135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E4D37-1B7F-A20A-EFE3-F8B8BD8A3F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3F9119-A3AD-71DD-6C50-D42D5A901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1BB9D-266A-657A-EF1F-DE4F625ED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24F9-46AC-4421-A81F-E83D1D7DD204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7F3C5-D44B-B051-9760-7FD3CCF5D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CEA283-3951-9587-C1FB-AAC724DB4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F3CF8-034A-4541-9891-6DE58773D1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8760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59F99-BA4F-21E0-7C74-644B2F576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8F104-CCC7-4971-E638-66F7D3F23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159A5B-7935-AFB1-2189-D2740ED69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F41CD4-F064-5C02-6E15-1AB60CF70B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581870-94BA-3C07-FA1B-9E746A132A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847B62-E2DB-C45A-4021-80A6E955E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24F9-46AC-4421-A81F-E83D1D7DD204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5319F2-F760-987D-7FB1-F6062C5AB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D69ABC-3B06-4FD2-DD21-212188E49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F3CF8-034A-4541-9891-6DE58773D1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107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F10D0-E776-89A6-8F06-0E8DE82F0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B85B39-F428-D591-0030-5C2B7D546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24F9-46AC-4421-A81F-E83D1D7DD204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E98DC7-F980-7005-AA25-9E3BD8C78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C6F3C-E8FF-7A3F-4B96-6B443306A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F3CF8-034A-4541-9891-6DE58773D1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120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D02A4E-BF7F-99D3-B6AB-22C5A9A7D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24F9-46AC-4421-A81F-E83D1D7DD204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6A2D82-AEF0-254B-EA3E-B057FAB25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19CBC2-DFAB-ED62-5107-F7FF56C1B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F3CF8-034A-4541-9891-6DE58773D1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730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22D35-5924-36AB-305D-B75ADF2C8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75C07-F00C-BF04-C532-C259C52B1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54D326-9318-4A86-661E-AC66BAF33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9E459C-CF2B-75B5-48A3-D7C45EF8D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24F9-46AC-4421-A81F-E83D1D7DD204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647B0-FA08-19DC-E470-645B06DE3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252E50-CD9D-8C09-0F13-6D987081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F3CF8-034A-4541-9891-6DE58773D1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7837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72367-9E17-A44D-ED77-48D3B0332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A3A36D-D393-3FE2-F1E9-F42FDD343A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7F05AC-5E97-23CE-4650-B40CFC351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31B32-5852-EF8B-CF8E-74A1CE02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24F9-46AC-4421-A81F-E83D1D7DD204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BF327-902E-D633-27C4-0C878EA3E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F5334-131F-3EE1-3A6D-1503C8B12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F3CF8-034A-4541-9891-6DE58773D1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1171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81F003-64B4-2523-2E1E-63F22F2EE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D9514-5B79-F1A3-DB40-AC5CAB79A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87A9A-5C94-5EFF-8F0D-7614F353F6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724F9-46AC-4421-A81F-E83D1D7DD204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652CE-B071-2BCE-5B57-3A2B833B41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EE565-84E1-A1C7-5C85-DE3517656D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F3CF8-034A-4541-9891-6DE58773D1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252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chinyadav3496/SuperSecureChatApplicatio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8B70E71-E79F-16AF-6DCB-B58F58786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Secure Communications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A14307-ECDF-DA94-C211-FD990ED79DCC}"/>
              </a:ext>
            </a:extLst>
          </p:cNvPr>
          <p:cNvSpPr txBox="1"/>
          <p:nvPr/>
        </p:nvSpPr>
        <p:spPr>
          <a:xfrm>
            <a:off x="6172200" y="804672"/>
            <a:ext cx="5221224" cy="5230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Author: Sachin Yadav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Code Link: </a:t>
            </a:r>
            <a:r>
              <a:rPr lang="en-US">
                <a:solidFill>
                  <a:schemeClr val="tx2"/>
                </a:solidFill>
                <a:hlinkClick r:id="rId2"/>
              </a:rPr>
              <a:t>https://github.com/sachinyadav3496/SuperSecureChatApplication</a:t>
            </a:r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115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16C07B-8C77-F9EC-37F5-F3725949F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1261423"/>
            <a:ext cx="9829800" cy="1325880"/>
          </a:xfrm>
        </p:spPr>
        <p:txBody>
          <a:bodyPr anchor="b">
            <a:normAutofit/>
          </a:bodyPr>
          <a:lstStyle/>
          <a:p>
            <a:pPr algn="ctr"/>
            <a:r>
              <a:rPr lang="en-GB" sz="3600">
                <a:solidFill>
                  <a:schemeClr val="tx2"/>
                </a:solidFill>
              </a:rPr>
              <a:t>Hangup phase: Ali | Bianca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2420C-D4CF-2AA2-02DD-960E867E3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27419"/>
            <a:ext cx="5126896" cy="322762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1800">
                <a:solidFill>
                  <a:schemeClr val="tx2"/>
                </a:solidFill>
              </a:rPr>
              <a:t>1. Either Ali or Bianca types a CTRL-C KeyboardInterrupt</a:t>
            </a:r>
          </a:p>
          <a:p>
            <a:pPr marL="0" indent="0">
              <a:buNone/>
            </a:pPr>
            <a:r>
              <a:rPr lang="en-GB" sz="1800">
                <a:solidFill>
                  <a:schemeClr val="tx2"/>
                </a:solidFill>
              </a:rPr>
              <a:t>2. Application sends a disconnect request to the other application </a:t>
            </a:r>
          </a:p>
          <a:p>
            <a:pPr marL="0" indent="0">
              <a:buNone/>
            </a:pPr>
            <a:r>
              <a:rPr lang="en-GB" sz="1800">
                <a:solidFill>
                  <a:schemeClr val="tx2"/>
                </a:solidFill>
              </a:rPr>
              <a:t>3. Each application displays “Hang up” to the user</a:t>
            </a:r>
          </a:p>
          <a:p>
            <a:pPr marL="0" indent="0">
              <a:buNone/>
            </a:pPr>
            <a:r>
              <a:rPr lang="en-GB" sz="1800">
                <a:solidFill>
                  <a:schemeClr val="tx2"/>
                </a:solidFill>
              </a:rPr>
              <a:t> (a disconnect request always results in the end of the chat session)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B3F89A58-9C1B-04C8-23C1-2E310B620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8" y="3238673"/>
            <a:ext cx="4954693" cy="241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115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B990F9-3884-4790-570B-A0A6AC2D2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1261423"/>
            <a:ext cx="9829800" cy="1325880"/>
          </a:xfrm>
        </p:spPr>
        <p:txBody>
          <a:bodyPr anchor="b">
            <a:normAutofit/>
          </a:bodyPr>
          <a:lstStyle/>
          <a:p>
            <a:pPr algn="ctr"/>
            <a:r>
              <a:rPr lang="en-GB" sz="3600">
                <a:solidFill>
                  <a:schemeClr val="tx2"/>
                </a:solidFill>
              </a:rPr>
              <a:t>State machines to handle complexity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83A9A-CA52-A911-86DC-8E197836E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27419"/>
            <a:ext cx="5126896" cy="3227626"/>
          </a:xfrm>
        </p:spPr>
        <p:txBody>
          <a:bodyPr anchor="ctr">
            <a:normAutofit/>
          </a:bodyPr>
          <a:lstStyle/>
          <a:p>
            <a:r>
              <a:rPr lang="en-GB" sz="1800">
                <a:solidFill>
                  <a:schemeClr val="tx2"/>
                </a:solidFill>
              </a:rPr>
              <a:t>Client Application is in one of several possible states </a:t>
            </a:r>
          </a:p>
          <a:p>
            <a:pPr lvl="1"/>
            <a:r>
              <a:rPr lang="en-GB" sz="1800">
                <a:solidFill>
                  <a:schemeClr val="tx2"/>
                </a:solidFill>
              </a:rPr>
              <a:t>Idle – waiting for user to log in </a:t>
            </a:r>
          </a:p>
          <a:p>
            <a:pPr lvl="1"/>
            <a:r>
              <a:rPr lang="en-GB" sz="1800">
                <a:solidFill>
                  <a:schemeClr val="tx2"/>
                </a:solidFill>
              </a:rPr>
              <a:t> Logged in – waiting for user to request a chat or for connect request </a:t>
            </a:r>
          </a:p>
          <a:p>
            <a:pPr lvl="1"/>
            <a:r>
              <a:rPr lang="en-GB" sz="1800">
                <a:solidFill>
                  <a:schemeClr val="tx2"/>
                </a:solidFill>
              </a:rPr>
              <a:t> Requesting chat – User made a request, waiting for other side </a:t>
            </a:r>
          </a:p>
          <a:p>
            <a:pPr lvl="1"/>
            <a:r>
              <a:rPr lang="en-GB" sz="1800">
                <a:solidFill>
                  <a:schemeClr val="tx2"/>
                </a:solidFill>
              </a:rPr>
              <a:t> Chatting – sending and receiving messages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0FB8B31-9377-36CF-4E68-768501E66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0084" y="2837712"/>
            <a:ext cx="4893280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22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Question mark on green pastel background">
            <a:extLst>
              <a:ext uri="{FF2B5EF4-FFF2-40B4-BE49-F238E27FC236}">
                <a16:creationId xmlns:a16="http://schemas.microsoft.com/office/drawing/2014/main" id="{BC37DC8D-28DB-6D5F-261F-92DAAF1B0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5DE8E7-E531-9FF9-CD15-33EBE9840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Any Query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8046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D4A2AD-E2FD-4CAD-8DEF-75993D7E4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0E65E5-31AD-4B0E-8D4C-6526CAAE2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B65B678-A993-4BFF-AE12-E1A2FC66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221" y="0"/>
            <a:ext cx="5646974" cy="6483075"/>
            <a:chOff x="-19221" y="0"/>
            <a:chExt cx="5646974" cy="6483075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65A95B7-D327-4B86-92B5-EC4B891D5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1E75360-B005-450D-92A5-52D302149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0436CEA-83DB-4E89-8B52-8D9168AD5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00AFA37-9373-4E36-8BDE-B16B2486C9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1DD9971-5A3F-FA65-C82C-0999D00F6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121701"/>
            <a:ext cx="3658053" cy="21601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Thanks</a:t>
            </a:r>
          </a:p>
        </p:txBody>
      </p:sp>
      <p:pic>
        <p:nvPicPr>
          <p:cNvPr id="22" name="Graphic 5" descr="Smiling Face with No Fill">
            <a:extLst>
              <a:ext uri="{FF2B5EF4-FFF2-40B4-BE49-F238E27FC236}">
                <a16:creationId xmlns:a16="http://schemas.microsoft.com/office/drawing/2014/main" id="{E450C7FF-36AE-D133-ED6D-C97350DD2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0721" y="908504"/>
            <a:ext cx="5031847" cy="503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278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7376AF-F9E0-916F-B5C9-925C4E03E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1261423"/>
            <a:ext cx="9829800" cy="1325880"/>
          </a:xfrm>
        </p:spPr>
        <p:txBody>
          <a:bodyPr anchor="b"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Secure Communications System </a:t>
            </a:r>
            <a:endParaRPr lang="en-GB" sz="3600">
              <a:solidFill>
                <a:schemeClr val="tx2"/>
              </a:solidFill>
            </a:endParaRPr>
          </a:p>
        </p:txBody>
      </p:sp>
      <p:grpSp>
        <p:nvGrpSpPr>
          <p:cNvPr id="19" name="Group 13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25" name="Freeform: Shape 14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15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reeform: Shape 16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39A0F-947B-A03C-4F57-EE6FF76EA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27419"/>
            <a:ext cx="5126896" cy="3227626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Ali and Bianca want to communicate directly</a:t>
            </a:r>
          </a:p>
          <a:p>
            <a:r>
              <a:rPr lang="en-US" sz="1800">
                <a:solidFill>
                  <a:schemeClr val="tx2"/>
                </a:solidFill>
              </a:rPr>
              <a:t>First, They must sign into the system</a:t>
            </a:r>
          </a:p>
          <a:p>
            <a:r>
              <a:rPr lang="en-US" sz="1800">
                <a:solidFill>
                  <a:schemeClr val="tx2"/>
                </a:solidFill>
              </a:rPr>
              <a:t>The Server knows their user ID and password</a:t>
            </a:r>
          </a:p>
          <a:p>
            <a:r>
              <a:rPr lang="en-US" sz="1800">
                <a:solidFill>
                  <a:schemeClr val="tx2"/>
                </a:solidFill>
              </a:rPr>
              <a:t>Once logged in, the server sends them the other’s IP address</a:t>
            </a:r>
          </a:p>
          <a:p>
            <a:r>
              <a:rPr lang="en-US" sz="1800">
                <a:solidFill>
                  <a:schemeClr val="tx2"/>
                </a:solidFill>
              </a:rPr>
              <a:t>They can now communicate directly</a:t>
            </a:r>
          </a:p>
          <a:p>
            <a:pPr marL="0" indent="0">
              <a:buNone/>
            </a:pPr>
            <a:endParaRPr lang="en-GB" sz="1800">
              <a:solidFill>
                <a:schemeClr val="tx2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6DA6CDC-98F5-73A2-867C-FDF8D0355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8" y="3381120"/>
            <a:ext cx="4954693" cy="213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848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FFBEE45-F140-49D5-85EA-C78C24340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55C86-A4BB-238C-A9CE-65DA924ED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284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System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7CF80-F5D1-C1A8-CB9E-513E7860B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8626"/>
            <a:ext cx="5158427" cy="37304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Windows PC</a:t>
            </a:r>
          </a:p>
          <a:p>
            <a:pPr lvl="1"/>
            <a:r>
              <a:rPr lang="en-US" sz="2000"/>
              <a:t>Server Application</a:t>
            </a:r>
          </a:p>
          <a:p>
            <a:pPr lvl="1"/>
            <a:r>
              <a:rPr lang="en-US" sz="2000"/>
              <a:t>Database of User IDs and hashed passwords</a:t>
            </a:r>
          </a:p>
          <a:p>
            <a:pPr lvl="1"/>
            <a:r>
              <a:rPr lang="en-US" sz="2000"/>
              <a:t>Database of logged-in users and their IP addresses</a:t>
            </a:r>
          </a:p>
          <a:p>
            <a:pPr marL="457200" lvl="1"/>
            <a:endParaRPr lang="en-US" sz="200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39DB031-0A21-97DC-3074-126D3A74B956}"/>
              </a:ext>
            </a:extLst>
          </p:cNvPr>
          <p:cNvSpPr txBox="1">
            <a:spLocks/>
          </p:cNvSpPr>
          <p:nvPr/>
        </p:nvSpPr>
        <p:spPr>
          <a:xfrm>
            <a:off x="6189154" y="2398626"/>
            <a:ext cx="5164645" cy="3730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Raspberry Pi (x2)</a:t>
            </a:r>
          </a:p>
          <a:p>
            <a:pPr lvl="1"/>
            <a:r>
              <a:rPr lang="en-US" sz="2000" dirty="0"/>
              <a:t>Chat application</a:t>
            </a:r>
          </a:p>
          <a:p>
            <a:pPr lvl="1"/>
            <a:r>
              <a:rPr lang="en-US" sz="2000" dirty="0"/>
              <a:t>4x4 keypad (for password)</a:t>
            </a:r>
          </a:p>
          <a:p>
            <a:pPr marL="457200"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03401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4F6F2C-0A71-EB25-D5EA-EB065D188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Technology Used</a:t>
            </a:r>
            <a:endParaRPr lang="en-GB" sz="36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4BCC5-3A6E-17A1-CE94-F98AA7AA8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Python Programming</a:t>
            </a:r>
          </a:p>
          <a:p>
            <a:r>
              <a:rPr lang="en-US" sz="1800" dirty="0">
                <a:solidFill>
                  <a:schemeClr val="tx2"/>
                </a:solidFill>
              </a:rPr>
              <a:t>OOPs</a:t>
            </a:r>
          </a:p>
          <a:p>
            <a:r>
              <a:rPr lang="en-US" sz="1800" dirty="0">
                <a:solidFill>
                  <a:schemeClr val="tx2"/>
                </a:solidFill>
              </a:rPr>
              <a:t>State Machine</a:t>
            </a:r>
            <a:r>
              <a:rPr lang="en-GB" sz="1800" dirty="0">
                <a:solidFill>
                  <a:schemeClr val="tx2"/>
                </a:solidFill>
              </a:rPr>
              <a:t>s</a:t>
            </a:r>
          </a:p>
          <a:p>
            <a:r>
              <a:rPr lang="en-GB" sz="1800" dirty="0">
                <a:solidFill>
                  <a:schemeClr val="tx2"/>
                </a:solidFill>
              </a:rPr>
              <a:t>Socket Programming </a:t>
            </a:r>
          </a:p>
          <a:p>
            <a:r>
              <a:rPr lang="en-GB" sz="1800" dirty="0">
                <a:solidFill>
                  <a:schemeClr val="tx2"/>
                </a:solidFill>
              </a:rPr>
              <a:t>Custom Communication Protocols (JSON)</a:t>
            </a:r>
          </a:p>
          <a:p>
            <a:r>
              <a:rPr lang="en-GB" sz="1800" dirty="0">
                <a:solidFill>
                  <a:schemeClr val="tx2"/>
                </a:solidFill>
              </a:rPr>
              <a:t>Multi-Processing / Threading</a:t>
            </a:r>
          </a:p>
          <a:p>
            <a:r>
              <a:rPr lang="en-GB" sz="1800" dirty="0">
                <a:solidFill>
                  <a:schemeClr val="tx2"/>
                </a:solidFill>
              </a:rPr>
              <a:t>Database </a:t>
            </a:r>
          </a:p>
          <a:p>
            <a:r>
              <a:rPr lang="en-US" sz="1800" dirty="0">
                <a:solidFill>
                  <a:schemeClr val="tx2"/>
                </a:solidFill>
              </a:rPr>
              <a:t>Cryptography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Processor">
            <a:extLst>
              <a:ext uri="{FF2B5EF4-FFF2-40B4-BE49-F238E27FC236}">
                <a16:creationId xmlns:a16="http://schemas.microsoft.com/office/drawing/2014/main" id="{A3D6FCC9-688E-0030-5862-A70BACA635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094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4B4B8B-83DC-EECF-9B32-003D87317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Auth phase: Ali and Bianca each sign in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B9D8D16-4010-B39E-97EE-C38F14270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402" y="2633472"/>
            <a:ext cx="6930148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599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F75AD06-DFC4-4B3A-8490-330823D0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587C93-0840-40DF-96D5-D1F2137E6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8160F-CC07-EC7E-903F-C7C07C63D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01859"/>
            <a:ext cx="4130185" cy="4054282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Authentication Phase</a:t>
            </a:r>
            <a:endParaRPr lang="en-GB" sz="3600">
              <a:solidFill>
                <a:schemeClr val="tx2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E02D55A-F529-4B19-BAF9-F63240A7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3839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0367E3C-3947-493D-9458-5955DB20A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E8D9785-21DB-4CE6-B138-2999AD616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3AA5AD5-8F29-4165-8112-305DDDDDD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A4EC0CF-F38F-4D7F-B48D-9A26E814D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A35C5-56FC-D9FF-D151-0915980C1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800" y="1553134"/>
            <a:ext cx="6128539" cy="375173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1500" dirty="0">
                <a:solidFill>
                  <a:schemeClr val="tx2"/>
                </a:solidFill>
              </a:rPr>
              <a:t>1. User enters user ID on Pi keyboard </a:t>
            </a:r>
          </a:p>
          <a:p>
            <a:pPr marL="0" indent="0">
              <a:buNone/>
            </a:pPr>
            <a:r>
              <a:rPr lang="en-GB" sz="1500" dirty="0">
                <a:solidFill>
                  <a:schemeClr val="tx2"/>
                </a:solidFill>
              </a:rPr>
              <a:t>2. User enters passcode on 4×4 keypad </a:t>
            </a:r>
          </a:p>
          <a:p>
            <a:pPr marL="0" indent="0">
              <a:buNone/>
            </a:pPr>
            <a:r>
              <a:rPr lang="en-GB" sz="1500" dirty="0">
                <a:solidFill>
                  <a:schemeClr val="tx2"/>
                </a:solidFill>
              </a:rPr>
              <a:t>3. Application hashes the passcode </a:t>
            </a:r>
          </a:p>
          <a:p>
            <a:pPr marL="0" indent="0">
              <a:buNone/>
            </a:pPr>
            <a:r>
              <a:rPr lang="en-GB" sz="1500" dirty="0">
                <a:solidFill>
                  <a:schemeClr val="tx2"/>
                </a:solidFill>
              </a:rPr>
              <a:t>4. Application encrypts user ID and passcode </a:t>
            </a:r>
          </a:p>
          <a:p>
            <a:pPr marL="0" indent="0">
              <a:buNone/>
            </a:pPr>
            <a:r>
              <a:rPr lang="en-GB" sz="1500" dirty="0">
                <a:solidFill>
                  <a:schemeClr val="tx2"/>
                </a:solidFill>
              </a:rPr>
              <a:t>5. Application sends authentication request with user ID &amp; passcode to server </a:t>
            </a:r>
          </a:p>
          <a:p>
            <a:pPr marL="0" indent="0">
              <a:buNone/>
            </a:pPr>
            <a:r>
              <a:rPr lang="en-GB" sz="1500" dirty="0">
                <a:solidFill>
                  <a:schemeClr val="tx2"/>
                </a:solidFill>
              </a:rPr>
              <a:t>6. Server decrypts the user ID and passcode hash </a:t>
            </a:r>
          </a:p>
          <a:p>
            <a:pPr marL="0" indent="0">
              <a:buNone/>
            </a:pPr>
            <a:r>
              <a:rPr lang="en-GB" sz="1500" dirty="0">
                <a:solidFill>
                  <a:schemeClr val="tx2"/>
                </a:solidFill>
              </a:rPr>
              <a:t>7. Server compares hashed passcode with stored hash passcode </a:t>
            </a:r>
          </a:p>
          <a:p>
            <a:pPr marL="0" indent="0">
              <a:buNone/>
            </a:pPr>
            <a:r>
              <a:rPr lang="en-GB" sz="1500" dirty="0">
                <a:solidFill>
                  <a:schemeClr val="tx2"/>
                </a:solidFill>
              </a:rPr>
              <a:t>8. If they match</a:t>
            </a:r>
          </a:p>
          <a:p>
            <a:pPr lvl="1"/>
            <a:r>
              <a:rPr lang="en-GB" sz="1500" dirty="0">
                <a:solidFill>
                  <a:schemeClr val="tx2"/>
                </a:solidFill>
              </a:rPr>
              <a:t>Server sends authentication grant message </a:t>
            </a:r>
          </a:p>
          <a:p>
            <a:pPr lvl="1"/>
            <a:r>
              <a:rPr lang="en-GB" sz="1500" dirty="0">
                <a:solidFill>
                  <a:schemeClr val="tx2"/>
                </a:solidFill>
              </a:rPr>
              <a:t>Server stores user ID and user’s IP address </a:t>
            </a:r>
          </a:p>
          <a:p>
            <a:pPr marL="0" indent="0">
              <a:buNone/>
            </a:pPr>
            <a:r>
              <a:rPr lang="en-GB" sz="1500" dirty="0">
                <a:solidFill>
                  <a:schemeClr val="tx2"/>
                </a:solidFill>
              </a:rPr>
              <a:t>9. Else, server sends authentication denied message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7A3A52F-BCB3-444D-9372-EE018B135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535970" y="4114799"/>
            <a:ext cx="3655725" cy="2743201"/>
            <a:chOff x="-305" y="-1"/>
            <a:chExt cx="3832880" cy="2876136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1E32C13-DED6-4967-85B8-68DD77103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8DDA515-BC6A-47FB-951E-E1E792875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97EEFA7-6787-4EC0-8284-6D3D273061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A9621AC-50AB-4B43-896D-78FE571A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14625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CF5C74-1F4C-195A-D599-FB4C1C744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1261423"/>
            <a:ext cx="9829800" cy="1325880"/>
          </a:xfrm>
        </p:spPr>
        <p:txBody>
          <a:bodyPr anchor="b"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Lookup Phase: Ali -&gt; Bianca</a:t>
            </a:r>
            <a:endParaRPr lang="en-GB" sz="3600">
              <a:solidFill>
                <a:schemeClr val="tx2"/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CC4D0-EEFB-AFD7-59DE-F4BB3B01F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27419"/>
            <a:ext cx="5126896" cy="322762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1800" dirty="0">
                <a:solidFill>
                  <a:schemeClr val="tx2"/>
                </a:solidFill>
              </a:rPr>
              <a:t>1. Ali chooses “begin chat” and enters Bianca’s ID on keyboard 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2"/>
                </a:solidFill>
              </a:rPr>
              <a:t>2. Application sends lookup request with Bianca’s user ID to server 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2"/>
                </a:solidFill>
              </a:rPr>
              <a:t>3. Server looks up IP address for that user 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2"/>
                </a:solidFill>
              </a:rPr>
              <a:t>4. If user is found, </a:t>
            </a:r>
          </a:p>
          <a:p>
            <a:pPr lvl="1"/>
            <a:r>
              <a:rPr lang="en-GB" sz="1800" dirty="0">
                <a:solidFill>
                  <a:schemeClr val="tx2"/>
                </a:solidFill>
              </a:rPr>
              <a:t> Server sends user IP address and encryption key 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2"/>
                </a:solidFill>
              </a:rPr>
              <a:t>5. Else, server sends Not-Found message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C2F5286F-B105-0B6F-DD29-877D3D2CA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8" y="3325379"/>
            <a:ext cx="4954693" cy="224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230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C6AD66-F85F-8EBF-2D05-2E9F8B7D4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1261423"/>
            <a:ext cx="9829800" cy="1325880"/>
          </a:xfrm>
        </p:spPr>
        <p:txBody>
          <a:bodyPr anchor="b">
            <a:normAutofit/>
          </a:bodyPr>
          <a:lstStyle/>
          <a:p>
            <a:pPr algn="ctr"/>
            <a:r>
              <a:rPr lang="en-GB" sz="3600">
                <a:solidFill>
                  <a:schemeClr val="tx2"/>
                </a:solidFill>
              </a:rPr>
              <a:t>Connect phase: Ali -&gt; Bianca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A3E54-2F85-014D-1A48-AD13D7308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27419"/>
            <a:ext cx="5126896" cy="322762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1700">
                <a:solidFill>
                  <a:schemeClr val="tx2"/>
                </a:solidFill>
              </a:rPr>
              <a:t>1. Ali’s application sends connect request to the application at Bianca’s IP address </a:t>
            </a:r>
          </a:p>
          <a:p>
            <a:pPr marL="0" indent="0">
              <a:buNone/>
            </a:pPr>
            <a:r>
              <a:rPr lang="en-GB" sz="1700">
                <a:solidFill>
                  <a:schemeClr val="tx2"/>
                </a:solidFill>
              </a:rPr>
              <a:t>2. Bianca’s application sends lookup request with Ali’s user ID to server </a:t>
            </a:r>
          </a:p>
          <a:p>
            <a:pPr marL="0" indent="0">
              <a:buNone/>
            </a:pPr>
            <a:r>
              <a:rPr lang="en-GB" sz="1700">
                <a:solidFill>
                  <a:schemeClr val="tx2"/>
                </a:solidFill>
              </a:rPr>
              <a:t>3. Server looks up Ali’s user data </a:t>
            </a:r>
          </a:p>
          <a:p>
            <a:pPr marL="0" indent="0">
              <a:buNone/>
            </a:pPr>
            <a:r>
              <a:rPr lang="en-GB" sz="1700">
                <a:solidFill>
                  <a:schemeClr val="tx2"/>
                </a:solidFill>
              </a:rPr>
              <a:t>4. If user is found (Ali is logged in), </a:t>
            </a:r>
          </a:p>
          <a:p>
            <a:pPr lvl="1"/>
            <a:r>
              <a:rPr lang="en-GB" sz="1700">
                <a:solidFill>
                  <a:schemeClr val="tx2"/>
                </a:solidFill>
              </a:rPr>
              <a:t>Server sends Ali’s IP address and encryption key </a:t>
            </a:r>
          </a:p>
          <a:p>
            <a:pPr marL="0" indent="0">
              <a:buNone/>
            </a:pPr>
            <a:r>
              <a:rPr lang="en-GB" sz="1700">
                <a:solidFill>
                  <a:schemeClr val="tx2"/>
                </a:solidFill>
              </a:rPr>
              <a:t>5. Else, server sends Not-Found message </a:t>
            </a:r>
          </a:p>
          <a:p>
            <a:pPr marL="0" indent="0">
              <a:buNone/>
            </a:pPr>
            <a:r>
              <a:rPr lang="en-GB" sz="1700">
                <a:solidFill>
                  <a:schemeClr val="tx2"/>
                </a:solidFill>
              </a:rPr>
              <a:t>6. Bianca’s application sends connect grant message to Ali’s application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532857C-9C87-3A71-D4E4-B5EC6F287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8" y="3182932"/>
            <a:ext cx="4954693" cy="252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693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106127-30E2-15C2-FE51-F90A1E643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1261423"/>
            <a:ext cx="9829800" cy="1325880"/>
          </a:xfrm>
        </p:spPr>
        <p:txBody>
          <a:bodyPr anchor="b">
            <a:normAutofit/>
          </a:bodyPr>
          <a:lstStyle/>
          <a:p>
            <a:pPr algn="ctr"/>
            <a:r>
              <a:rPr lang="en-GB" sz="3600">
                <a:solidFill>
                  <a:schemeClr val="tx2"/>
                </a:solidFill>
              </a:rPr>
              <a:t>Chat phase: Ali &lt;-&gt; Bianca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85894-BB30-02F6-9A16-61D486049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27419"/>
            <a:ext cx="5126896" cy="3227626"/>
          </a:xfrm>
        </p:spPr>
        <p:txBody>
          <a:bodyPr anchor="ctr">
            <a:normAutofit/>
          </a:bodyPr>
          <a:lstStyle/>
          <a:p>
            <a:r>
              <a:rPr lang="en-GB" sz="1800">
                <a:solidFill>
                  <a:schemeClr val="tx2"/>
                </a:solidFill>
              </a:rPr>
              <a:t>1. Ali and Bianca type lines at the Pi keyboard </a:t>
            </a:r>
          </a:p>
          <a:p>
            <a:r>
              <a:rPr lang="en-GB" sz="1800">
                <a:solidFill>
                  <a:schemeClr val="tx2"/>
                </a:solidFill>
              </a:rPr>
              <a:t>2. Each application encrypts the line just entered </a:t>
            </a:r>
          </a:p>
          <a:p>
            <a:r>
              <a:rPr lang="en-GB" sz="1800">
                <a:solidFill>
                  <a:schemeClr val="tx2"/>
                </a:solidFill>
              </a:rPr>
              <a:t>3. Each application sends the encrypted message to the other application </a:t>
            </a:r>
          </a:p>
          <a:p>
            <a:r>
              <a:rPr lang="en-GB" sz="1800">
                <a:solidFill>
                  <a:schemeClr val="tx2"/>
                </a:solidFill>
              </a:rPr>
              <a:t>4. Each application decrypts messages received and displays them to the screen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ADDCD69-FB93-607F-3928-885D367D4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8" y="3282025"/>
            <a:ext cx="4954693" cy="232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530</Words>
  <Application>Microsoft Office PowerPoint</Application>
  <PresentationFormat>Widescreen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Secure Communications System</vt:lpstr>
      <vt:lpstr>Secure Communications System </vt:lpstr>
      <vt:lpstr>System Components</vt:lpstr>
      <vt:lpstr>Technology Used</vt:lpstr>
      <vt:lpstr>Auth phase: Ali and Bianca each sign in</vt:lpstr>
      <vt:lpstr>Authentication Phase</vt:lpstr>
      <vt:lpstr>Lookup Phase: Ali -&gt; Bianca</vt:lpstr>
      <vt:lpstr>Connect phase: Ali -&gt; Bianca</vt:lpstr>
      <vt:lpstr>Chat phase: Ali &lt;-&gt; Bianca </vt:lpstr>
      <vt:lpstr>Hangup phase: Ali | Bianca</vt:lpstr>
      <vt:lpstr>State machines to handle complexity</vt:lpstr>
      <vt:lpstr>Any Query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Communications System</dc:title>
  <dc:creator>Sachin Yadav</dc:creator>
  <cp:lastModifiedBy>Sachin Yadav</cp:lastModifiedBy>
  <cp:revision>3</cp:revision>
  <dcterms:created xsi:type="dcterms:W3CDTF">2023-03-14T18:28:17Z</dcterms:created>
  <dcterms:modified xsi:type="dcterms:W3CDTF">2023-03-15T15:15:27Z</dcterms:modified>
</cp:coreProperties>
</file>