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58" r:id="rId3"/>
    <p:sldId id="269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FDDC2-3B3B-4521-872C-C7AE2995D77A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BB16F-E09B-46FF-8CDB-A58EBF455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BB16F-E09B-46FF-8CDB-A58EBF45537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8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F73C-B6E4-46A7-BB69-CBF984176C1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DAF-5246-440A-B5F5-E132340B648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F73C-B6E4-46A7-BB69-CBF984176C1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DAF-5246-440A-B5F5-E132340B64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F73C-B6E4-46A7-BB69-CBF984176C1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DAF-5246-440A-B5F5-E132340B64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F73C-B6E4-46A7-BB69-CBF984176C1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DAF-5246-440A-B5F5-E132340B64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F73C-B6E4-46A7-BB69-CBF984176C1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DAF-5246-440A-B5F5-E132340B648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F73C-B6E4-46A7-BB69-CBF984176C1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DAF-5246-440A-B5F5-E132340B64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F73C-B6E4-46A7-BB69-CBF984176C1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DAF-5246-440A-B5F5-E132340B648F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F73C-B6E4-46A7-BB69-CBF984176C1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DAF-5246-440A-B5F5-E132340B64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F73C-B6E4-46A7-BB69-CBF984176C1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DAF-5246-440A-B5F5-E132340B64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F73C-B6E4-46A7-BB69-CBF984176C1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DAF-5246-440A-B5F5-E132340B648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F73C-B6E4-46A7-BB69-CBF984176C1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DAF-5246-440A-B5F5-E132340B64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4A7F73C-B6E4-46A7-BB69-CBF984176C1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47D9DAF-5246-440A-B5F5-E132340B648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847928"/>
          </a:xfrm>
        </p:spPr>
        <p:txBody>
          <a:bodyPr/>
          <a:lstStyle/>
          <a:p>
            <a:r>
              <a:rPr lang="en-IN" dirty="0" smtClean="0"/>
              <a:t>     </a:t>
            </a:r>
            <a:r>
              <a:rPr lang="en-IN" sz="4800" dirty="0" err="1" smtClean="0"/>
              <a:t>Gramener</a:t>
            </a:r>
            <a:r>
              <a:rPr lang="en-IN" sz="4800" dirty="0" smtClean="0"/>
              <a:t> Case Study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7475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Loan Sub-grade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The percentage of loans in the D2 to G5 sub-grades rise significantly in the </a:t>
            </a:r>
            <a:r>
              <a:rPr lang="en-IN" sz="2000" dirty="0" smtClean="0"/>
              <a:t>Defaulters </a:t>
            </a:r>
            <a:r>
              <a:rPr lang="en-IN" sz="2000" dirty="0"/>
              <a:t>category indicating that sub-grades variable influences </a:t>
            </a:r>
            <a:r>
              <a:rPr lang="en-IN" sz="2000" dirty="0" smtClean="0"/>
              <a:t>the </a:t>
            </a:r>
            <a:r>
              <a:rPr lang="en-IN" sz="2000" dirty="0"/>
              <a:t>probability of </a:t>
            </a:r>
            <a:r>
              <a:rPr lang="en-IN" sz="2000" dirty="0" smtClean="0"/>
              <a:t>default. So, Loan Sub-grade can also be a predictor of</a:t>
            </a:r>
          </a:p>
          <a:p>
            <a:pPr marL="0" indent="0">
              <a:buNone/>
            </a:pPr>
            <a:r>
              <a:rPr lang="en-IN" sz="2000" dirty="0" smtClean="0"/>
              <a:t>Default.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675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Loan Enquiry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Although the pattern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looks </a:t>
            </a:r>
            <a:r>
              <a:rPr lang="en-IN" sz="2000" dirty="0"/>
              <a:t>largely the same</a:t>
            </a:r>
            <a:r>
              <a:rPr lang="en-IN" sz="2000" dirty="0" smtClean="0"/>
              <a:t>,</a:t>
            </a:r>
          </a:p>
          <a:p>
            <a:pPr marL="0" indent="0">
              <a:buNone/>
            </a:pPr>
            <a:r>
              <a:rPr lang="en-IN" sz="2000" dirty="0" smtClean="0"/>
              <a:t>the </a:t>
            </a:r>
            <a:r>
              <a:rPr lang="en-IN" sz="2000" dirty="0"/>
              <a:t>percentage of loan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accounts </a:t>
            </a:r>
            <a:r>
              <a:rPr lang="en-IN" sz="2000" dirty="0"/>
              <a:t>with 3 </a:t>
            </a:r>
            <a:r>
              <a:rPr lang="en-IN" sz="2000" dirty="0" smtClean="0"/>
              <a:t>inquiries</a:t>
            </a:r>
          </a:p>
          <a:p>
            <a:pPr marL="0" indent="0">
              <a:buNone/>
            </a:pPr>
            <a:r>
              <a:rPr lang="en-IN" sz="2000" dirty="0" smtClean="0"/>
              <a:t>rises </a:t>
            </a:r>
            <a:r>
              <a:rPr lang="en-IN" sz="2000" dirty="0"/>
              <a:t>significantly by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more </a:t>
            </a:r>
            <a:r>
              <a:rPr lang="en-IN" sz="2000" dirty="0"/>
              <a:t>than 50% in the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Defaulters </a:t>
            </a:r>
            <a:r>
              <a:rPr lang="en-IN" sz="2000" dirty="0"/>
              <a:t>category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556792"/>
            <a:ext cx="58007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0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Interest 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proportion </a:t>
            </a:r>
            <a:r>
              <a:rPr lang="en-IN" dirty="0" smtClean="0"/>
              <a:t>of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defaults </a:t>
            </a:r>
            <a:r>
              <a:rPr lang="en-IN" dirty="0" smtClean="0"/>
              <a:t>increase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once the </a:t>
            </a:r>
            <a:r>
              <a:rPr lang="en-IN" dirty="0" smtClean="0"/>
              <a:t>interest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rate crosses 13</a:t>
            </a:r>
            <a:r>
              <a:rPr lang="en-IN" dirty="0" smtClean="0"/>
              <a:t>%.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/>
              <a:t>Infact</a:t>
            </a:r>
            <a:r>
              <a:rPr lang="en-IN" dirty="0"/>
              <a:t>, </a:t>
            </a:r>
            <a:r>
              <a:rPr lang="en-IN" dirty="0" smtClean="0"/>
              <a:t>the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proportion </a:t>
            </a:r>
            <a:r>
              <a:rPr lang="en-IN" dirty="0"/>
              <a:t>of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defaults increase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2.5 </a:t>
            </a:r>
            <a:r>
              <a:rPr lang="en-IN" dirty="0"/>
              <a:t>times to 4.5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times </a:t>
            </a:r>
            <a:r>
              <a:rPr lang="en-IN" dirty="0"/>
              <a:t>as the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interest </a:t>
            </a:r>
            <a:r>
              <a:rPr lang="en-IN" dirty="0"/>
              <a:t>rate crosses 17%. Thus interest </a:t>
            </a:r>
            <a:r>
              <a:rPr lang="en-IN" dirty="0" smtClean="0"/>
              <a:t>rate </a:t>
            </a:r>
            <a:r>
              <a:rPr lang="en-IN" dirty="0"/>
              <a:t>can be a  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strong </a:t>
            </a:r>
            <a:r>
              <a:rPr lang="en-IN" dirty="0"/>
              <a:t>predictor of </a:t>
            </a:r>
            <a:r>
              <a:rPr lang="en-IN" dirty="0" smtClean="0"/>
              <a:t>default.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56792"/>
            <a:ext cx="5927973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4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Instalment as a per-cent of monthly income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proportion of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defaults </a:t>
            </a:r>
            <a:r>
              <a:rPr lang="en-IN" dirty="0"/>
              <a:t>is lower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in </a:t>
            </a:r>
            <a:r>
              <a:rPr lang="en-IN" dirty="0"/>
              <a:t>the 0 - 8</a:t>
            </a:r>
            <a:r>
              <a:rPr lang="en-IN" dirty="0" smtClean="0"/>
              <a:t>%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/>
              <a:t>range while it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rises </a:t>
            </a:r>
            <a:r>
              <a:rPr lang="en-IN" dirty="0"/>
              <a:t>by about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25</a:t>
            </a:r>
            <a:r>
              <a:rPr lang="en-IN" dirty="0"/>
              <a:t>% in the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8-12</a:t>
            </a:r>
            <a:r>
              <a:rPr lang="en-IN" dirty="0"/>
              <a:t>% range </a:t>
            </a:r>
            <a:r>
              <a:rPr lang="en-IN" dirty="0" smtClean="0"/>
              <a:t>and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/>
              <a:t>by about 50% in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12- </a:t>
            </a:r>
            <a:r>
              <a:rPr lang="en-IN" dirty="0"/>
              <a:t>16</a:t>
            </a:r>
            <a:r>
              <a:rPr lang="en-IN" dirty="0" smtClean="0"/>
              <a:t>%  </a:t>
            </a:r>
            <a:r>
              <a:rPr lang="en-IN" dirty="0"/>
              <a:t>range to almost by 74% in the 16-20% range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/>
              <a:t>Thus, </a:t>
            </a:r>
            <a:r>
              <a:rPr lang="en-IN" dirty="0" smtClean="0"/>
              <a:t>Instalment per-cent can be </a:t>
            </a:r>
            <a:r>
              <a:rPr lang="en-IN" dirty="0"/>
              <a:t>a </a:t>
            </a:r>
            <a:r>
              <a:rPr lang="en-IN" dirty="0" smtClean="0"/>
              <a:t>strong predictor </a:t>
            </a:r>
            <a:r>
              <a:rPr lang="en-IN" dirty="0"/>
              <a:t>of  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default</a:t>
            </a:r>
            <a:r>
              <a:rPr lang="en-IN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25935"/>
            <a:ext cx="58007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947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Debt to income ratio, </a:t>
            </a:r>
            <a:r>
              <a:rPr lang="en-IN" dirty="0" err="1"/>
              <a:t>dti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</a:t>
            </a:r>
            <a:r>
              <a:rPr lang="en-IN" dirty="0"/>
              <a:t>is a rise of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almost </a:t>
            </a:r>
            <a:r>
              <a:rPr lang="en-IN" dirty="0"/>
              <a:t>13% in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defaults once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dti</a:t>
            </a:r>
            <a:r>
              <a:rPr lang="en-IN" dirty="0" smtClean="0"/>
              <a:t> </a:t>
            </a:r>
            <a:r>
              <a:rPr lang="en-IN" dirty="0"/>
              <a:t>is in the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16-20</a:t>
            </a:r>
            <a:r>
              <a:rPr lang="en-IN" dirty="0"/>
              <a:t>% range </a:t>
            </a:r>
            <a:r>
              <a:rPr lang="en-IN" dirty="0" smtClean="0"/>
              <a:t>and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defaults rise by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about </a:t>
            </a:r>
            <a:r>
              <a:rPr lang="en-IN" dirty="0"/>
              <a:t>20% in the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20-24</a:t>
            </a:r>
            <a:r>
              <a:rPr lang="en-IN" dirty="0"/>
              <a:t>% range.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Thus </a:t>
            </a:r>
            <a:r>
              <a:rPr lang="en-IN" dirty="0"/>
              <a:t>high </a:t>
            </a:r>
            <a:r>
              <a:rPr lang="en-IN" dirty="0" err="1"/>
              <a:t>dti</a:t>
            </a:r>
            <a:r>
              <a:rPr lang="en-IN" dirty="0"/>
              <a:t> </a:t>
            </a:r>
            <a:r>
              <a:rPr lang="en-IN" dirty="0" smtClean="0"/>
              <a:t>can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also be a predictor of </a:t>
            </a:r>
            <a:r>
              <a:rPr lang="en-IN" dirty="0" smtClean="0"/>
              <a:t>default.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16832"/>
            <a:ext cx="58007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52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 between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Variables </a:t>
            </a:r>
          </a:p>
          <a:p>
            <a:pPr marL="0" indent="0">
              <a:buNone/>
            </a:pPr>
            <a:r>
              <a:rPr lang="en-IN" dirty="0" smtClean="0"/>
              <a:t>  which are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highly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correlated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cannot both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be taken as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predictor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variables. One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of the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variables will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have to be dropped.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44824"/>
            <a:ext cx="594474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670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Following variables can be predictors of default and need to be tested further for statistical significance.</a:t>
            </a:r>
          </a:p>
          <a:p>
            <a:r>
              <a:rPr lang="en-IN" dirty="0" smtClean="0"/>
              <a:t>Loan Term equal to 60 months</a:t>
            </a:r>
          </a:p>
          <a:p>
            <a:r>
              <a:rPr lang="en-IN" dirty="0" smtClean="0"/>
              <a:t>Loan Grades D to G.</a:t>
            </a:r>
          </a:p>
          <a:p>
            <a:r>
              <a:rPr lang="en-IN" dirty="0" smtClean="0"/>
              <a:t>Loan Sub-grades D2 to G5.</a:t>
            </a:r>
          </a:p>
          <a:p>
            <a:r>
              <a:rPr lang="en-IN" dirty="0" smtClean="0"/>
              <a:t>Interest rate greater than 13%.</a:t>
            </a:r>
          </a:p>
          <a:p>
            <a:r>
              <a:rPr lang="en-IN" dirty="0" smtClean="0"/>
              <a:t>Instalments as a percentage of monthly income greater than 8%.</a:t>
            </a:r>
          </a:p>
          <a:p>
            <a:r>
              <a:rPr lang="en-IN" dirty="0" err="1" smtClean="0"/>
              <a:t>Dti</a:t>
            </a:r>
            <a:r>
              <a:rPr lang="en-IN" dirty="0" smtClean="0"/>
              <a:t> greater than 16%.</a:t>
            </a:r>
          </a:p>
          <a:p>
            <a:r>
              <a:rPr lang="en-IN" dirty="0" smtClean="0"/>
              <a:t>Purpose of Loan is Small Business.</a:t>
            </a:r>
          </a:p>
          <a:p>
            <a:r>
              <a:rPr lang="en-IN" dirty="0" smtClean="0"/>
              <a:t>Loan enquiries in last 6 months is equal to 3.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94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Should the Selected variables come out as Statistically significant, the lending company should screen for these variables at the time of loan application.</a:t>
            </a:r>
          </a:p>
          <a:p>
            <a:r>
              <a:rPr lang="en-IN" dirty="0" smtClean="0"/>
              <a:t>It should reduce its exposure in the 60 months loans, loans to small businesses, loans with grade from D to G,</a:t>
            </a:r>
          </a:p>
          <a:p>
            <a:r>
              <a:rPr lang="en-IN" dirty="0" err="1" smtClean="0"/>
              <a:t>Dti</a:t>
            </a:r>
            <a:r>
              <a:rPr lang="en-IN" dirty="0" smtClean="0"/>
              <a:t> greater than 16% and instalments </a:t>
            </a:r>
            <a:r>
              <a:rPr lang="en-IN" dirty="0"/>
              <a:t>as a percentage of monthly income greater than 8</a:t>
            </a:r>
            <a:r>
              <a:rPr lang="en-IN" dirty="0" smtClean="0"/>
              <a:t>%.</a:t>
            </a:r>
          </a:p>
          <a:p>
            <a:r>
              <a:rPr lang="en-IN" dirty="0" smtClean="0"/>
              <a:t>If it has to give such loans, it should give lower amounts or charge higher rates and demand some kind </a:t>
            </a:r>
            <a:r>
              <a:rPr lang="en-IN" smtClean="0"/>
              <a:t>of collateral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19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Lending company is facing financial loss </a:t>
            </a:r>
            <a:r>
              <a:rPr lang="en-IN" dirty="0"/>
              <a:t>(called credit loss</a:t>
            </a:r>
            <a:r>
              <a:rPr lang="en-IN" dirty="0" smtClean="0"/>
              <a:t>) which is a </a:t>
            </a:r>
            <a:r>
              <a:rPr lang="en-IN" dirty="0"/>
              <a:t>the amount of money lost by the lender when the </a:t>
            </a:r>
            <a:r>
              <a:rPr lang="en-IN" dirty="0" smtClean="0"/>
              <a:t>borrower </a:t>
            </a:r>
            <a:r>
              <a:rPr lang="en-IN" b="1" dirty="0" smtClean="0"/>
              <a:t>defaults </a:t>
            </a:r>
            <a:r>
              <a:rPr lang="en-IN" dirty="0" smtClean="0"/>
              <a:t>(</a:t>
            </a:r>
            <a:r>
              <a:rPr lang="en-IN" dirty="0"/>
              <a:t>refuses to pay or runs away with the money </a:t>
            </a:r>
            <a:r>
              <a:rPr lang="en-IN" dirty="0" smtClean="0"/>
              <a:t>owed). The company </a:t>
            </a:r>
            <a:r>
              <a:rPr lang="en-IN" dirty="0"/>
              <a:t>wants to understand the </a:t>
            </a:r>
            <a:r>
              <a:rPr lang="en-IN" b="1" dirty="0"/>
              <a:t>driving factors (or driver variables) </a:t>
            </a:r>
            <a:r>
              <a:rPr lang="en-IN" dirty="0"/>
              <a:t>behind loan default, i.e. the variables which are strong indicators of </a:t>
            </a:r>
            <a:r>
              <a:rPr lang="en-IN" dirty="0" smtClean="0"/>
              <a:t>default.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357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Exploratory Data Analysis, visually identify the variables having most impact on loan defaults.</a:t>
            </a:r>
          </a:p>
          <a:p>
            <a:r>
              <a:rPr lang="en-IN" dirty="0" smtClean="0"/>
              <a:t>The variables are identified using the differences in patterns observed between the </a:t>
            </a:r>
            <a:r>
              <a:rPr lang="en-IN" b="1" dirty="0" smtClean="0"/>
              <a:t>Fully Paid</a:t>
            </a:r>
            <a:r>
              <a:rPr lang="en-IN" dirty="0" smtClean="0"/>
              <a:t> and </a:t>
            </a:r>
            <a:r>
              <a:rPr lang="en-IN" b="1" dirty="0" smtClean="0"/>
              <a:t>Charged Off</a:t>
            </a:r>
            <a:r>
              <a:rPr lang="en-IN" dirty="0" smtClean="0"/>
              <a:t> </a:t>
            </a:r>
            <a:r>
              <a:rPr lang="en-IN" b="1" dirty="0" smtClean="0"/>
              <a:t>(Defaulters) </a:t>
            </a:r>
            <a:r>
              <a:rPr lang="en-IN" dirty="0" smtClean="0"/>
              <a:t>categories.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46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comes from </a:t>
            </a:r>
            <a:r>
              <a:rPr lang="en-IN" dirty="0" err="1" smtClean="0"/>
              <a:t>Gramener</a:t>
            </a:r>
            <a:r>
              <a:rPr lang="en-IN" dirty="0" smtClean="0"/>
              <a:t> </a:t>
            </a:r>
            <a:r>
              <a:rPr lang="en-IN" dirty="0" smtClean="0"/>
              <a:t>and it comprises of</a:t>
            </a:r>
          </a:p>
          <a:p>
            <a:pPr>
              <a:buClrTx/>
            </a:pPr>
            <a:r>
              <a:rPr lang="en-IN" dirty="0" smtClean="0"/>
              <a:t> </a:t>
            </a:r>
            <a:r>
              <a:rPr lang="en-IN" dirty="0" smtClean="0"/>
              <a:t>39717 records of loans.</a:t>
            </a:r>
            <a:endParaRPr lang="en-IN" dirty="0" smtClean="0"/>
          </a:p>
          <a:p>
            <a:pPr>
              <a:buClrTx/>
            </a:pPr>
            <a:r>
              <a:rPr lang="en-IN" dirty="0" smtClean="0"/>
              <a:t>Observations include </a:t>
            </a:r>
            <a:r>
              <a:rPr lang="en-IN" dirty="0" smtClean="0"/>
              <a:t>information such as Loan </a:t>
            </a:r>
            <a:r>
              <a:rPr lang="en-IN" dirty="0" smtClean="0"/>
              <a:t>id, </a:t>
            </a:r>
            <a:r>
              <a:rPr lang="en-IN" dirty="0"/>
              <a:t>M</a:t>
            </a:r>
            <a:r>
              <a:rPr lang="en-IN" dirty="0" smtClean="0"/>
              <a:t>ember id, Interest rate, Loan amount, Monthly Instalment, Loan term, Open accounts, Loan purpose etc.</a:t>
            </a:r>
            <a:endParaRPr lang="en-IN" dirty="0" smtClean="0"/>
          </a:p>
          <a:p>
            <a:pPr>
              <a:buClrTx/>
            </a:pPr>
            <a:r>
              <a:rPr lang="en-IN" dirty="0" smtClean="0"/>
              <a:t>Totally 111 variables are there of which 54 are completely NAs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921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Loan Accounts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per the data, </a:t>
            </a:r>
          </a:p>
          <a:p>
            <a:pPr marL="0" indent="0">
              <a:buNone/>
            </a:pPr>
            <a:r>
              <a:rPr lang="en-IN" dirty="0"/>
              <a:t>r</a:t>
            </a:r>
            <a:r>
              <a:rPr lang="en-IN" dirty="0" smtClean="0"/>
              <a:t>oughly 14% </a:t>
            </a:r>
          </a:p>
          <a:p>
            <a:pPr marL="0" indent="0">
              <a:buNone/>
            </a:pPr>
            <a:r>
              <a:rPr lang="en-IN" dirty="0"/>
              <a:t>a</a:t>
            </a:r>
            <a:r>
              <a:rPr lang="en-IN" dirty="0" smtClean="0"/>
              <a:t>ccounts are </a:t>
            </a:r>
          </a:p>
          <a:p>
            <a:pPr marL="0" indent="0">
              <a:buNone/>
            </a:pPr>
            <a:r>
              <a:rPr lang="en-IN" dirty="0" smtClean="0"/>
              <a:t>defaulted accounts</a:t>
            </a:r>
          </a:p>
          <a:p>
            <a:pPr marL="0" indent="0">
              <a:buNone/>
            </a:pPr>
            <a:r>
              <a:rPr lang="en-IN" dirty="0"/>
              <a:t>w</a:t>
            </a:r>
            <a:r>
              <a:rPr lang="en-IN" dirty="0" smtClean="0"/>
              <a:t>ith 83% being in </a:t>
            </a:r>
          </a:p>
          <a:p>
            <a:pPr marL="0" indent="0">
              <a:buNone/>
            </a:pPr>
            <a:r>
              <a:rPr lang="en-IN" dirty="0"/>
              <a:t>t</a:t>
            </a:r>
            <a:r>
              <a:rPr lang="en-IN" dirty="0" smtClean="0"/>
              <a:t>he Fully Paid </a:t>
            </a:r>
          </a:p>
          <a:p>
            <a:pPr marL="0" indent="0">
              <a:buNone/>
            </a:pPr>
            <a:r>
              <a:rPr lang="en-IN" dirty="0" smtClean="0"/>
              <a:t>category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7" y="1628800"/>
            <a:ext cx="58007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4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 of Loans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The </a:t>
            </a:r>
            <a:r>
              <a:rPr lang="en-IN" sz="2000" dirty="0"/>
              <a:t>patterns in the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Defaulter </a:t>
            </a:r>
            <a:r>
              <a:rPr lang="en-IN" sz="2000" dirty="0"/>
              <a:t>and Fully </a:t>
            </a:r>
            <a:r>
              <a:rPr lang="en-IN" sz="2000" dirty="0" smtClean="0"/>
              <a:t>paid</a:t>
            </a:r>
          </a:p>
          <a:p>
            <a:pPr marL="0" indent="0">
              <a:buNone/>
            </a:pPr>
            <a:r>
              <a:rPr lang="en-IN" sz="2000" dirty="0" smtClean="0"/>
              <a:t>categories </a:t>
            </a:r>
            <a:r>
              <a:rPr lang="en-IN" sz="2000" dirty="0"/>
              <a:t>are almost</a:t>
            </a:r>
          </a:p>
          <a:p>
            <a:pPr marL="0" indent="0">
              <a:buNone/>
            </a:pPr>
            <a:r>
              <a:rPr lang="en-IN" sz="2000" dirty="0" smtClean="0"/>
              <a:t>same </a:t>
            </a:r>
            <a:r>
              <a:rPr lang="en-IN" sz="2000" dirty="0"/>
              <a:t>except for </a:t>
            </a:r>
            <a:r>
              <a:rPr lang="en-IN" sz="2000" dirty="0" smtClean="0"/>
              <a:t>loans</a:t>
            </a:r>
          </a:p>
          <a:p>
            <a:pPr marL="0" indent="0">
              <a:buNone/>
            </a:pPr>
            <a:r>
              <a:rPr lang="en-IN" sz="2000" dirty="0" smtClean="0"/>
              <a:t>taken </a:t>
            </a:r>
            <a:r>
              <a:rPr lang="en-IN" sz="2000" dirty="0"/>
              <a:t>for Small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Business </a:t>
            </a:r>
            <a:r>
              <a:rPr lang="en-IN" sz="2000" dirty="0"/>
              <a:t>where the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Defaulters </a:t>
            </a:r>
            <a:r>
              <a:rPr lang="en-IN" sz="2000" dirty="0"/>
              <a:t>percentage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Is twice </a:t>
            </a:r>
            <a:r>
              <a:rPr lang="en-IN" sz="2000" dirty="0"/>
              <a:t>that of the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Fully </a:t>
            </a:r>
            <a:r>
              <a:rPr lang="en-IN" sz="2000" dirty="0"/>
              <a:t>paid </a:t>
            </a:r>
            <a:r>
              <a:rPr lang="en-IN" sz="2000" dirty="0" smtClean="0"/>
              <a:t>category.</a:t>
            </a:r>
            <a:endParaRPr lang="en-IN" sz="2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1484784"/>
            <a:ext cx="590458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2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Loan Term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From the graph, it is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clear </a:t>
            </a:r>
            <a:r>
              <a:rPr lang="en-IN" sz="2000" dirty="0"/>
              <a:t>that while the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percentage </a:t>
            </a:r>
            <a:r>
              <a:rPr lang="en-IN" sz="2000" dirty="0"/>
              <a:t>of 60 month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loans </a:t>
            </a:r>
            <a:r>
              <a:rPr lang="en-IN" sz="2000" dirty="0"/>
              <a:t>is 21 </a:t>
            </a:r>
            <a:r>
              <a:rPr lang="en-IN" sz="2000" dirty="0" smtClean="0"/>
              <a:t>in </a:t>
            </a:r>
            <a:r>
              <a:rPr lang="en-IN" sz="2000" dirty="0"/>
              <a:t>Fully </a:t>
            </a:r>
            <a:r>
              <a:rPr lang="en-IN" sz="2000" dirty="0" smtClean="0"/>
              <a:t>paid</a:t>
            </a:r>
          </a:p>
          <a:p>
            <a:pPr marL="0" indent="0">
              <a:buNone/>
            </a:pPr>
            <a:r>
              <a:rPr lang="en-IN" sz="2000" dirty="0" smtClean="0"/>
              <a:t>loans</a:t>
            </a:r>
            <a:r>
              <a:rPr lang="en-IN" sz="2000" dirty="0"/>
              <a:t>, it jumps to 43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err="1" smtClean="0"/>
              <a:t>percent</a:t>
            </a:r>
            <a:r>
              <a:rPr lang="en-IN" sz="2000" dirty="0" smtClean="0"/>
              <a:t> </a:t>
            </a:r>
            <a:r>
              <a:rPr lang="en-IN" sz="2000" dirty="0"/>
              <a:t>in the Default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category </a:t>
            </a:r>
            <a:r>
              <a:rPr lang="en-IN" sz="2000" dirty="0"/>
              <a:t>indicating </a:t>
            </a:r>
            <a:r>
              <a:rPr lang="en-IN" sz="2000" dirty="0" smtClean="0"/>
              <a:t>that</a:t>
            </a:r>
          </a:p>
          <a:p>
            <a:pPr marL="0" indent="0">
              <a:buNone/>
            </a:pPr>
            <a:r>
              <a:rPr lang="en-IN" sz="2000" dirty="0" smtClean="0"/>
              <a:t>loan </a:t>
            </a:r>
            <a:r>
              <a:rPr lang="en-IN" sz="2000" dirty="0"/>
              <a:t>accounts with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60 </a:t>
            </a:r>
            <a:r>
              <a:rPr lang="en-IN" sz="2000" dirty="0"/>
              <a:t>months term are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twice </a:t>
            </a:r>
            <a:r>
              <a:rPr lang="en-IN" sz="2000" dirty="0"/>
              <a:t>as likely to default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000" dirty="0" smtClean="0"/>
              <a:t>Thus Loan term = 60 is a predictor of default.</a:t>
            </a:r>
            <a:endParaRPr lang="en-IN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628800"/>
            <a:ext cx="580072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5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Loan Grade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Percentage </a:t>
            </a:r>
            <a:r>
              <a:rPr lang="en-IN" sz="2000" dirty="0"/>
              <a:t>of Loans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with </a:t>
            </a:r>
            <a:r>
              <a:rPr lang="en-IN" sz="2000" dirty="0"/>
              <a:t>Grade D to G is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almost </a:t>
            </a:r>
            <a:r>
              <a:rPr lang="en-IN" sz="2000" dirty="0"/>
              <a:t>double in the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Defaulters category </a:t>
            </a:r>
          </a:p>
          <a:p>
            <a:pPr marL="0" indent="0">
              <a:buNone/>
            </a:pPr>
            <a:r>
              <a:rPr lang="en-IN" sz="2000" dirty="0" smtClean="0"/>
              <a:t>indicating </a:t>
            </a:r>
            <a:r>
              <a:rPr lang="en-IN" sz="2000" dirty="0"/>
              <a:t>that Grade </a:t>
            </a:r>
            <a:r>
              <a:rPr lang="en-IN" sz="2000" dirty="0" smtClean="0"/>
              <a:t>D</a:t>
            </a:r>
          </a:p>
          <a:p>
            <a:pPr marL="0" indent="0">
              <a:buNone/>
            </a:pPr>
            <a:r>
              <a:rPr lang="en-IN" sz="2000" dirty="0" smtClean="0"/>
              <a:t>to </a:t>
            </a:r>
            <a:r>
              <a:rPr lang="en-IN" sz="2000" dirty="0"/>
              <a:t>G loans are twice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as </a:t>
            </a:r>
            <a:r>
              <a:rPr lang="en-IN" sz="2000" dirty="0"/>
              <a:t>likely to default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000" dirty="0" smtClean="0"/>
              <a:t>Thus Loan grade can </a:t>
            </a:r>
          </a:p>
          <a:p>
            <a:pPr marL="0" indent="0">
              <a:buNone/>
            </a:pPr>
            <a:r>
              <a:rPr lang="en-IN" sz="2000" dirty="0" smtClean="0"/>
              <a:t>be an indicator of </a:t>
            </a:r>
          </a:p>
          <a:p>
            <a:pPr marL="0" indent="0">
              <a:buNone/>
            </a:pPr>
            <a:r>
              <a:rPr lang="en-IN" sz="2000" dirty="0" smtClean="0"/>
              <a:t>Default.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54510"/>
            <a:ext cx="58007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Loan Sub-grade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33550"/>
            <a:ext cx="7416824" cy="471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327</TotalTime>
  <Words>771</Words>
  <Application>Microsoft Office PowerPoint</Application>
  <PresentationFormat>On-screen Show (4:3)</PresentationFormat>
  <Paragraphs>128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     Gramener Case Study</vt:lpstr>
      <vt:lpstr>Problem Statement</vt:lpstr>
      <vt:lpstr>Analysis Approach</vt:lpstr>
      <vt:lpstr>Data</vt:lpstr>
      <vt:lpstr>Distribution of Loan Accounts</vt:lpstr>
      <vt:lpstr>Purpose of Loans</vt:lpstr>
      <vt:lpstr>Loan Term</vt:lpstr>
      <vt:lpstr>Loan Grade</vt:lpstr>
      <vt:lpstr>Loan Sub-grade</vt:lpstr>
      <vt:lpstr>Loan Sub-grade</vt:lpstr>
      <vt:lpstr>Loan Enquiry</vt:lpstr>
      <vt:lpstr>Interest Rate</vt:lpstr>
      <vt:lpstr>Instalment as a per-cent of monthly income</vt:lpstr>
      <vt:lpstr>Debt to income ratio, dti</vt:lpstr>
      <vt:lpstr>Correlation between Variables</vt:lpstr>
      <vt:lpstr>Summary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Shrivastava</dc:creator>
  <cp:lastModifiedBy>Ankur Shrivastava</cp:lastModifiedBy>
  <cp:revision>47</cp:revision>
  <dcterms:created xsi:type="dcterms:W3CDTF">2017-06-11T13:22:31Z</dcterms:created>
  <dcterms:modified xsi:type="dcterms:W3CDTF">2017-06-25T16:19:34Z</dcterms:modified>
</cp:coreProperties>
</file>