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0" r:id="rId4"/>
    <p:sldId id="283" r:id="rId5"/>
    <p:sldId id="271" r:id="rId6"/>
    <p:sldId id="291" r:id="rId7"/>
    <p:sldId id="272" r:id="rId8"/>
    <p:sldId id="286" r:id="rId9"/>
    <p:sldId id="284" r:id="rId10"/>
    <p:sldId id="289" r:id="rId11"/>
    <p:sldId id="290" r:id="rId12"/>
    <p:sldId id="288" r:id="rId13"/>
    <p:sldId id="285" r:id="rId14"/>
    <p:sldId id="293" r:id="rId15"/>
    <p:sldId id="294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22-03-2018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1438275"/>
            <a:ext cx="9144000" cy="210005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3200" dirty="0">
                <a:latin typeface="Lato" panose="020F0502020204030203"/>
              </a:rPr>
              <a:t>HR Analytics Case Study</a:t>
            </a:r>
            <a:br>
              <a:rPr lang="en-IN" sz="3200" dirty="0">
                <a:latin typeface="Lato" panose="020F0502020204030203"/>
              </a:rPr>
            </a:br>
            <a:r>
              <a:rPr lang="en-IN" sz="2400" dirty="0">
                <a:latin typeface="Lato" panose="020F0502020204030203"/>
              </a:rPr>
              <a:t>(Logistics Regression)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200" dirty="0">
                <a:latin typeface="Lato" panose="020F0502020204030203"/>
              </a:rPr>
              <a:t> </a:t>
            </a:r>
            <a:r>
              <a:rPr lang="en-IN" sz="1800" dirty="0">
                <a:latin typeface="Lato" panose="020F0502020204030203"/>
              </a:rPr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Deepak </a:t>
            </a:r>
            <a:r>
              <a:rPr lang="en-IN" sz="1800" dirty="0" err="1">
                <a:latin typeface="Lato" panose="020F0502020204030203"/>
              </a:rPr>
              <a:t>Aneja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Suresh </a:t>
            </a:r>
            <a:r>
              <a:rPr lang="en-IN" sz="1800" dirty="0" err="1">
                <a:latin typeface="Lato" panose="020F0502020204030203"/>
              </a:rPr>
              <a:t>Balla</a:t>
            </a:r>
            <a:endParaRPr lang="en-IN" sz="1800" dirty="0">
              <a:latin typeface="Lato" panose="020F0502020204030203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Merin Jose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>
                <a:latin typeface="Lato" panose="020F0502020204030203"/>
              </a:rPr>
              <a:t> Fayiz Mayam Veettil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CE74D4-F57B-47AF-BDB4-261F09BEEA1C}"/>
              </a:ext>
            </a:extLst>
          </p:cNvPr>
          <p:cNvSpPr txBox="1">
            <a:spLocks/>
          </p:cNvSpPr>
          <p:nvPr/>
        </p:nvSpPr>
        <p:spPr>
          <a:xfrm>
            <a:off x="5789117" y="6048375"/>
            <a:ext cx="6138856" cy="2773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700" dirty="0">
                <a:latin typeface="Lato" panose="020F0502020204030203"/>
              </a:rPr>
              <a:t>25 Mar 2018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423282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- II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400800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5C4DEC-1B8E-453E-B37F-40289C79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612" y="1161565"/>
            <a:ext cx="10010775" cy="52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95651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Attrition Status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400800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45F81-9BA7-4E61-A11A-B2BF2A82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4" y="1066225"/>
            <a:ext cx="10239375" cy="533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316958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Correlation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3" y="629602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the correlation between each variable for further modeling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06D4E-365E-4DDD-8FB8-5C400A60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05" y="1187437"/>
            <a:ext cx="5237589" cy="48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939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XXX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7D6F66-4DDA-44D0-BEDD-B3F60C028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0060"/>
              </p:ext>
            </p:extLst>
          </p:nvPr>
        </p:nvGraphicFramePr>
        <p:xfrm>
          <a:off x="490537" y="2439362"/>
          <a:ext cx="5231423" cy="15826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148">
                  <a:extLst>
                    <a:ext uri="{9D8B030D-6E8A-4147-A177-3AD203B41FA5}">
                      <a16:colId xmlns:a16="http://schemas.microsoft.com/office/drawing/2014/main" val="1376946818"/>
                    </a:ext>
                  </a:extLst>
                </a:gridCol>
                <a:gridCol w="1308936">
                  <a:extLst>
                    <a:ext uri="{9D8B030D-6E8A-4147-A177-3AD203B41FA5}">
                      <a16:colId xmlns:a16="http://schemas.microsoft.com/office/drawing/2014/main" val="1240926446"/>
                    </a:ext>
                  </a:extLst>
                </a:gridCol>
                <a:gridCol w="1179339">
                  <a:extLst>
                    <a:ext uri="{9D8B030D-6E8A-4147-A177-3AD203B41FA5}">
                      <a16:colId xmlns:a16="http://schemas.microsoft.com/office/drawing/2014/main" val="2885590773"/>
                    </a:ext>
                  </a:extLst>
                </a:gridCol>
              </a:tblGrid>
              <a:tr h="3956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Predicted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076863"/>
                  </a:ext>
                </a:extLst>
              </a:tr>
              <a:tr h="395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Non-Attrition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889651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Non-Attrition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9610068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Attrition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07292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BDAB0FD-6D5C-4C0C-98F2-322026EDF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" y="4872037"/>
            <a:ext cx="4333875" cy="962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04E793-8FE4-428F-B5DB-8EB9F4BD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00637"/>
            <a:ext cx="3476625" cy="7334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347D4D-1781-48FA-948F-BF9F95D1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86147"/>
              </p:ext>
            </p:extLst>
          </p:nvPr>
        </p:nvGraphicFramePr>
        <p:xfrm>
          <a:off x="6157546" y="2575935"/>
          <a:ext cx="2977662" cy="826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8105">
                  <a:extLst>
                    <a:ext uri="{9D8B030D-6E8A-4147-A177-3AD203B41FA5}">
                      <a16:colId xmlns:a16="http://schemas.microsoft.com/office/drawing/2014/main" val="3926482134"/>
                    </a:ext>
                  </a:extLst>
                </a:gridCol>
                <a:gridCol w="799557">
                  <a:extLst>
                    <a:ext uri="{9D8B030D-6E8A-4147-A177-3AD203B41FA5}">
                      <a16:colId xmlns:a16="http://schemas.microsoft.com/office/drawing/2014/main" val="978308249"/>
                    </a:ext>
                  </a:extLst>
                </a:gridCol>
              </a:tblGrid>
              <a:tr h="275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85.87%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29277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Sensitivity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23.47%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5313002"/>
                  </a:ext>
                </a:extLst>
              </a:tr>
              <a:tr h="275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97.84%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092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1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939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XXX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A4B12D-9E69-4F40-9CA8-7F7FB603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833562"/>
            <a:ext cx="94392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9396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1394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1582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latin typeface="Lato" charset="0"/>
                </a:rPr>
                <a:t>Coclusion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3" y="6296025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the correlation between each variable for further modeling</a:t>
            </a:r>
          </a:p>
        </p:txBody>
      </p:sp>
    </p:spTree>
    <p:extLst>
      <p:ext uri="{BB962C8B-B14F-4D97-AF65-F5344CB8AC3E}">
        <p14:creationId xmlns:p14="http://schemas.microsoft.com/office/powerpoint/2010/main" val="3241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56F38C-7050-4F99-84D0-1F03B1ACC969}"/>
              </a:ext>
            </a:extLst>
          </p:cNvPr>
          <p:cNvSpPr/>
          <p:nvPr/>
        </p:nvSpPr>
        <p:spPr>
          <a:xfrm>
            <a:off x="400051" y="1955934"/>
            <a:ext cx="110204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Objective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Understand the factors in order to curb attrition of the Company </a:t>
            </a:r>
            <a:r>
              <a:rPr lang="en-US" sz="1600" b="1" dirty="0"/>
              <a:t>XYZ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Know which of the variables is most important and needs to be addressed right away</a:t>
            </a:r>
            <a:endParaRPr lang="en-US" sz="1600" b="1" dirty="0">
              <a:latin typeface="Lato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Company want to know what changes they should make to their workplace, in order to get most of their employees to stay</a:t>
            </a:r>
            <a:r>
              <a:rPr lang="en-IN" sz="1600" dirty="0">
                <a:latin typeface="Lato"/>
              </a:rPr>
              <a:t> in the company</a:t>
            </a:r>
          </a:p>
          <a:p>
            <a:pPr>
              <a:lnSpc>
                <a:spcPct val="200000"/>
              </a:lnSpc>
            </a:pPr>
            <a:endParaRPr lang="en-US" sz="1600" dirty="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68434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F3EA0-AC66-4359-BDA4-E2C2C89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350"/>
            <a:ext cx="12192000" cy="8072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0C540B-58B3-4E69-B5EF-11090BB39535}"/>
              </a:ext>
            </a:extLst>
          </p:cNvPr>
          <p:cNvSpPr/>
          <p:nvPr/>
        </p:nvSpPr>
        <p:spPr>
          <a:xfrm>
            <a:off x="210706" y="1148643"/>
            <a:ext cx="32255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</a:rPr>
              <a:t>Data Exploration</a:t>
            </a:r>
            <a:endParaRPr lang="en-US" sz="2400" b="1" dirty="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70A73-8D80-4ECE-B5C0-1C9CBD1D2B43}"/>
              </a:ext>
            </a:extLst>
          </p:cNvPr>
          <p:cNvSpPr/>
          <p:nvPr/>
        </p:nvSpPr>
        <p:spPr>
          <a:xfrm>
            <a:off x="520962" y="1918186"/>
            <a:ext cx="10618993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Lato"/>
              </a:rPr>
              <a:t>Dataset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Contains the information about the employees working in the Company XYZ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Around 4,400 employees records from Jan ’15 to Dec ‘15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>
                <a:latin typeface="Lato"/>
              </a:rPr>
              <a:t>Dataset across five different sheets including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</a:rPr>
              <a:t>General Information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Lato"/>
              </a:rPr>
              <a:t>Daily time in and time out details</a:t>
            </a:r>
            <a:endParaRPr lang="en-IN" sz="1600" dirty="0">
              <a:latin typeface="Lat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>
                <a:latin typeface="Lato"/>
              </a:rPr>
              <a:t>Employees’ and Managers’ job satisfaction and work life balance survey data</a:t>
            </a:r>
            <a:endParaRPr lang="en-IN" sz="1600" b="1" dirty="0">
              <a:latin typeface="Lato" panose="020F0502020204030203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Lato" panose="020F0502020204030203"/>
              </a:rPr>
              <a:t>The aim is to model the </a:t>
            </a:r>
            <a:r>
              <a:rPr lang="en-US" sz="1600" b="1" dirty="0">
                <a:latin typeface="Lato" panose="020F0502020204030203"/>
              </a:rPr>
              <a:t>probability of attrition</a:t>
            </a:r>
            <a:r>
              <a:rPr lang="en-US" sz="1600" dirty="0">
                <a:latin typeface="Lato" panose="020F0502020204030203"/>
              </a:rPr>
              <a:t> using a logistic regression</a:t>
            </a:r>
            <a:endParaRPr lang="en-IN" sz="1600" dirty="0">
              <a:latin typeface="Lato" panose="020F0502020204030203"/>
            </a:endParaRPr>
          </a:p>
        </p:txBody>
      </p:sp>
    </p:spTree>
    <p:extLst>
      <p:ext uri="{BB962C8B-B14F-4D97-AF65-F5344CB8AC3E}">
        <p14:creationId xmlns:p14="http://schemas.microsoft.com/office/powerpoint/2010/main" val="36735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61201" y="2276475"/>
            <a:ext cx="9568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Cleaning and formatting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Derive useful metrics out of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the data density and correlations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Data Modeling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52928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Step by Step Approach for Analysis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04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Check for possible data inconsistencies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duplicate records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Check for NA values in the columns used for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Status of data cleaning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No duplicate records found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Uses the column ‘Attrition’  as targeted variable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Lato"/>
              </a:rPr>
              <a:t>Created </a:t>
            </a:r>
            <a:r>
              <a:rPr lang="en-US" sz="3200" b="1" dirty="0">
                <a:latin typeface="Lato"/>
              </a:rPr>
              <a:t>{n}</a:t>
            </a:r>
            <a:r>
              <a:rPr lang="en-US" dirty="0">
                <a:latin typeface="Lato"/>
              </a:rPr>
              <a:t> dummy variables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La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603402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Cleaning and Manipulation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03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C9CB18-66F2-4EA9-813E-1627AD076CA6}"/>
              </a:ext>
            </a:extLst>
          </p:cNvPr>
          <p:cNvSpPr txBox="1"/>
          <p:nvPr/>
        </p:nvSpPr>
        <p:spPr>
          <a:xfrm>
            <a:off x="1023101" y="2190750"/>
            <a:ext cx="9568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/>
              </a:rPr>
              <a:t>24 different Models created</a:t>
            </a:r>
          </a:p>
          <a:p>
            <a:pPr lvl="1">
              <a:lnSpc>
                <a:spcPct val="200000"/>
              </a:lnSpc>
            </a:pPr>
            <a:endParaRPr lang="en-US" dirty="0">
              <a:latin typeface="La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BA25A6-360E-4B6F-B6E1-CF2014CF9962}"/>
              </a:ext>
            </a:extLst>
          </p:cNvPr>
          <p:cNvGrpSpPr/>
          <p:nvPr/>
        </p:nvGrpSpPr>
        <p:grpSpPr>
          <a:xfrm>
            <a:off x="0" y="990600"/>
            <a:ext cx="12192000" cy="807291"/>
            <a:chOff x="0" y="895350"/>
            <a:chExt cx="12192000" cy="807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52C58B-7A3D-453B-BEF5-0D6A8024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7573B2-FDB7-41CD-8FE1-311DF7F4E7B3}"/>
                </a:ext>
              </a:extLst>
            </p:cNvPr>
            <p:cNvSpPr/>
            <p:nvPr/>
          </p:nvSpPr>
          <p:spPr>
            <a:xfrm>
              <a:off x="210706" y="1148643"/>
              <a:ext cx="382046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Logistics Regression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14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236881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density check on numerical data for further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D36C4-66E2-43C1-90AB-B2E40F7A5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"/>
          <a:stretch/>
        </p:blipFill>
        <p:spPr>
          <a:xfrm>
            <a:off x="1626268" y="1230923"/>
            <a:ext cx="9252228" cy="48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249619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Data Density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3" y="6381750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density check on categorical data for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AB5F9-1EEC-4D85-A848-5D76B0F3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1129923"/>
            <a:ext cx="9621591" cy="50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784B6A-ECCB-4295-AE44-102B468D442D}"/>
              </a:ext>
            </a:extLst>
          </p:cNvPr>
          <p:cNvGrpSpPr/>
          <p:nvPr/>
        </p:nvGrpSpPr>
        <p:grpSpPr>
          <a:xfrm>
            <a:off x="0" y="85725"/>
            <a:ext cx="12192000" cy="807291"/>
            <a:chOff x="0" y="895350"/>
            <a:chExt cx="12192000" cy="8072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FF3EA0-AC66-4359-BDA4-E2C2C89A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5350"/>
              <a:ext cx="12192000" cy="80729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0C540B-58B3-4E69-B5EF-11090BB39535}"/>
                </a:ext>
              </a:extLst>
            </p:cNvPr>
            <p:cNvSpPr/>
            <p:nvPr/>
          </p:nvSpPr>
          <p:spPr>
            <a:xfrm>
              <a:off x="210706" y="1148643"/>
              <a:ext cx="41158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  <a:latin typeface="Lato" charset="0"/>
                </a:rPr>
                <a:t>Univariate Analysis - I</a:t>
              </a:r>
              <a:endParaRPr lang="en-US" sz="2400" b="1" dirty="0">
                <a:solidFill>
                  <a:schemeClr val="bg1"/>
                </a:solidFill>
                <a:latin typeface="Lato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EFAA49-0340-497B-ACD8-C0D9907234BE}"/>
              </a:ext>
            </a:extLst>
          </p:cNvPr>
          <p:cNvSpPr txBox="1"/>
          <p:nvPr/>
        </p:nvSpPr>
        <p:spPr>
          <a:xfrm>
            <a:off x="373794" y="6400800"/>
            <a:ext cx="1144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CA5447-EED7-471B-918B-1A260B166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90" y="898757"/>
            <a:ext cx="10479819" cy="55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300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Lato</vt:lpstr>
      <vt:lpstr>Times New Roman</vt:lpstr>
      <vt:lpstr>Wingdings</vt:lpstr>
      <vt:lpstr>Office Theme</vt:lpstr>
      <vt:lpstr>HR Analytics Case Study (Logistics Regression)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Fayiz Mayam Veettil</cp:lastModifiedBy>
  <cp:revision>65</cp:revision>
  <dcterms:created xsi:type="dcterms:W3CDTF">2016-06-09T08:16:28Z</dcterms:created>
  <dcterms:modified xsi:type="dcterms:W3CDTF">2018-03-22T13:55:35Z</dcterms:modified>
</cp:coreProperties>
</file>