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38" r:id="rId4"/>
    <p:sldId id="327" r:id="rId5"/>
    <p:sldId id="339" r:id="rId6"/>
    <p:sldId id="341" r:id="rId7"/>
    <p:sldId id="283" r:id="rId8"/>
    <p:sldId id="271" r:id="rId9"/>
    <p:sldId id="342" r:id="rId10"/>
    <p:sldId id="343" r:id="rId11"/>
    <p:sldId id="344" r:id="rId12"/>
    <p:sldId id="345" r:id="rId13"/>
    <p:sldId id="346" r:id="rId14"/>
    <p:sldId id="348" r:id="rId15"/>
    <p:sldId id="349" r:id="rId16"/>
    <p:sldId id="352" r:id="rId17"/>
    <p:sldId id="350" r:id="rId18"/>
    <p:sldId id="351" r:id="rId19"/>
    <p:sldId id="353" r:id="rId20"/>
    <p:sldId id="354" r:id="rId21"/>
    <p:sldId id="355" r:id="rId22"/>
    <p:sldId id="3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5" autoAdjust="0"/>
    <p:restoredTop sz="94660"/>
  </p:normalViewPr>
  <p:slideViewPr>
    <p:cSldViewPr snapToGrid="0">
      <p:cViewPr>
        <p:scale>
          <a:sx n="81" d="100"/>
          <a:sy n="81" d="100"/>
        </p:scale>
        <p:origin x="39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27" y="4793845"/>
            <a:ext cx="6138856" cy="15319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500" dirty="0">
                <a:latin typeface="Lato" panose="020F0502020204030203"/>
              </a:rPr>
              <a:t>Group Members: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Suresh </a:t>
            </a:r>
            <a:r>
              <a:rPr lang="en-IN" sz="1500" dirty="0" err="1">
                <a:latin typeface="Lato" panose="020F0502020204030203"/>
              </a:rPr>
              <a:t>Balla</a:t>
            </a:r>
            <a:endParaRPr lang="en-IN" sz="15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Deepak </a:t>
            </a:r>
            <a:r>
              <a:rPr lang="en-IN" sz="1500" dirty="0" err="1">
                <a:latin typeface="Lato" panose="020F0502020204030203"/>
              </a:rPr>
              <a:t>Aneja</a:t>
            </a:r>
            <a:endParaRPr lang="en-IN" sz="15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5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23 Sep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Ecommerce Capstone Project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Mid Submission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45022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Categorical Vs Numerical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65751" y="2592247"/>
            <a:ext cx="3754315" cy="309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Categorical Variables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s1_fact.order_payment_type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product_analytic_category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product_analytic_sub_category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product_analytic_vertical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Year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Month</a:t>
            </a: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6E815-9CA6-4758-A35A-BADA1ADD3C10}"/>
              </a:ext>
            </a:extLst>
          </p:cNvPr>
          <p:cNvSpPr/>
          <p:nvPr/>
        </p:nvSpPr>
        <p:spPr>
          <a:xfrm>
            <a:off x="5884984" y="2592247"/>
            <a:ext cx="3754315" cy="383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Numerical Variables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gmv</a:t>
            </a:r>
            <a:r>
              <a:rPr lang="en-US" sz="1600" dirty="0"/>
              <a:t>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deliverybdays</a:t>
            </a:r>
            <a:r>
              <a:rPr lang="en-US" sz="1600" dirty="0"/>
              <a:t>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deliverycdays</a:t>
            </a:r>
            <a:r>
              <a:rPr lang="en-US" sz="1600" dirty="0"/>
              <a:t>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sla</a:t>
            </a:r>
            <a:r>
              <a:rPr lang="en-US" sz="1600" dirty="0"/>
              <a:t>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pincode</a:t>
            </a:r>
            <a:r>
              <a:rPr lang="en-US" sz="1600" dirty="0"/>
              <a:t>    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product_mrp</a:t>
            </a:r>
            <a:r>
              <a:rPr lang="en-US" sz="1600" dirty="0"/>
              <a:t>           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product_procurement_sla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offer_price</a:t>
            </a:r>
            <a:r>
              <a:rPr lang="en-US" sz="1600" dirty="0"/>
              <a:t> </a:t>
            </a: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23B74-6162-417A-B11F-70489AEEE356}"/>
              </a:ext>
            </a:extLst>
          </p:cNvPr>
          <p:cNvSpPr/>
          <p:nvPr/>
        </p:nvSpPr>
        <p:spPr>
          <a:xfrm>
            <a:off x="342900" y="1982397"/>
            <a:ext cx="8534400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/>
              </a:rPr>
              <a:t>Below the list of categorical and numerical variables considered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87264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780572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Analysis – Categorical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ACF503-776C-4D49-9421-D3720319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5" y="1962683"/>
            <a:ext cx="9267093" cy="48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6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62944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– Correlation Plot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74F85F2-F57D-4465-B048-ED48EF4F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02" y="1944541"/>
            <a:ext cx="5832290" cy="48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0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837985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Bivariate Analysis – High Correlated Variable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2C29C-8C55-4AEE-9D86-8C811790659F}"/>
              </a:ext>
            </a:extLst>
          </p:cNvPr>
          <p:cNvSpPr/>
          <p:nvPr/>
        </p:nvSpPr>
        <p:spPr>
          <a:xfrm>
            <a:off x="5109329" y="3946527"/>
            <a:ext cx="459085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Lato"/>
              </a:rPr>
              <a:t>Product_MRP</a:t>
            </a:r>
            <a:r>
              <a:rPr lang="en-US" sz="1600" b="1" dirty="0">
                <a:latin typeface="Lato"/>
              </a:rPr>
              <a:t> </a:t>
            </a:r>
            <a:r>
              <a:rPr lang="en-US" sz="1600" dirty="0">
                <a:latin typeface="Lato"/>
              </a:rPr>
              <a:t>showed high correlated to </a:t>
            </a:r>
            <a:r>
              <a:rPr lang="en-US" sz="1600" b="1" dirty="0">
                <a:latin typeface="Lato"/>
              </a:rPr>
              <a:t>GMV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F95D5-4426-4F1E-A75E-CFDD2187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82" y="2051184"/>
            <a:ext cx="3405924" cy="46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3396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Aggregated Plots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97B72CC-E13A-4B2B-9232-3531A142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8" y="2136025"/>
            <a:ext cx="8820150" cy="4581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39C29D-CA65-46C9-8DA6-F7AE26CFB131}"/>
              </a:ext>
            </a:extLst>
          </p:cNvPr>
          <p:cNvSpPr/>
          <p:nvPr/>
        </p:nvSpPr>
        <p:spPr>
          <a:xfrm>
            <a:off x="9681329" y="4980798"/>
            <a:ext cx="2667786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ato"/>
              </a:rPr>
              <a:t>Plots explains the aggregation of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Lato"/>
              </a:rPr>
              <a:t>different values of the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94871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08990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Strategy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3AD0377-12D4-4CEA-9949-31CFCB134DA7}"/>
              </a:ext>
            </a:extLst>
          </p:cNvPr>
          <p:cNvSpPr/>
          <p:nvPr/>
        </p:nvSpPr>
        <p:spPr>
          <a:xfrm>
            <a:off x="904874" y="1925515"/>
            <a:ext cx="10954045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Strategies applied to aggregate the data are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Aggregate By day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Year, Month and Day</a:t>
            </a:r>
            <a:r>
              <a:rPr lang="en-US" sz="1600" dirty="0"/>
              <a:t> variables used to </a:t>
            </a:r>
            <a:r>
              <a:rPr lang="en-US" sz="1600" b="1" dirty="0"/>
              <a:t>GROUP</a:t>
            </a:r>
            <a:r>
              <a:rPr lang="en-US" sz="1600" dirty="0"/>
              <a:t> the dataset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Applied </a:t>
            </a:r>
            <a:r>
              <a:rPr lang="en-US" sz="1600" b="1" dirty="0"/>
              <a:t>SUM </a:t>
            </a:r>
            <a:r>
              <a:rPr lang="en-US" sz="1600" dirty="0"/>
              <a:t>function for </a:t>
            </a:r>
            <a:r>
              <a:rPr lang="en-US" sz="1600" b="1" dirty="0"/>
              <a:t>GMV, Product MRP, Offer Price </a:t>
            </a:r>
            <a:r>
              <a:rPr lang="en-US" sz="1600" dirty="0"/>
              <a:t>and other numerical variables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Applied </a:t>
            </a:r>
            <a:r>
              <a:rPr lang="en-US" sz="1600" b="1" dirty="0"/>
              <a:t>MEAN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="1" dirty="0"/>
              <a:t> </a:t>
            </a:r>
            <a:r>
              <a:rPr lang="en-US" sz="1600" dirty="0"/>
              <a:t>function for </a:t>
            </a:r>
            <a:r>
              <a:rPr lang="en-US" sz="1600" dirty="0" err="1"/>
              <a:t>deliverybdays</a:t>
            </a:r>
            <a:r>
              <a:rPr lang="en-US" sz="1600" dirty="0"/>
              <a:t>, </a:t>
            </a:r>
            <a:r>
              <a:rPr lang="en-US" sz="1600" dirty="0" err="1"/>
              <a:t>deliverycdays</a:t>
            </a:r>
            <a:r>
              <a:rPr lang="en-US" sz="1600" dirty="0"/>
              <a:t>, </a:t>
            </a:r>
            <a:r>
              <a:rPr lang="en-US" sz="1600" dirty="0" err="1"/>
              <a:t>product_procurement_sla</a:t>
            </a:r>
            <a:r>
              <a:rPr lang="en-US" sz="1600" dirty="0"/>
              <a:t> variables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Aggregate By Week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Year and Week</a:t>
            </a:r>
            <a:r>
              <a:rPr lang="en-US" sz="1600" dirty="0"/>
              <a:t> variables used to </a:t>
            </a:r>
            <a:r>
              <a:rPr lang="en-US" sz="1600" b="1" dirty="0"/>
              <a:t>GROUP</a:t>
            </a:r>
            <a:r>
              <a:rPr lang="en-US" sz="1600" dirty="0"/>
              <a:t> the dataset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Applied </a:t>
            </a:r>
            <a:r>
              <a:rPr lang="en-US" sz="1600" b="1" dirty="0"/>
              <a:t>SUM </a:t>
            </a:r>
            <a:r>
              <a:rPr lang="en-US" sz="1600" dirty="0"/>
              <a:t>function for </a:t>
            </a:r>
            <a:r>
              <a:rPr lang="en-US" sz="1600" b="1" dirty="0"/>
              <a:t>GMV, Product MRP, Offer Price </a:t>
            </a:r>
            <a:r>
              <a:rPr lang="en-US" sz="1600" dirty="0"/>
              <a:t>and other numerical variables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Applied </a:t>
            </a:r>
            <a:r>
              <a:rPr lang="en-US" sz="1600" b="1" dirty="0"/>
              <a:t>MEAN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b="1" dirty="0"/>
              <a:t> </a:t>
            </a:r>
            <a:r>
              <a:rPr lang="en-US" sz="1600" dirty="0"/>
              <a:t>function for </a:t>
            </a:r>
            <a:r>
              <a:rPr lang="en-US" sz="1600" dirty="0" err="1"/>
              <a:t>deliverybdays</a:t>
            </a:r>
            <a:r>
              <a:rPr lang="en-US" sz="1600" dirty="0"/>
              <a:t>, </a:t>
            </a:r>
            <a:r>
              <a:rPr lang="en-US" sz="1600" dirty="0" err="1"/>
              <a:t>deliverycdays</a:t>
            </a:r>
            <a:r>
              <a:rPr lang="en-US" sz="1600" dirty="0"/>
              <a:t>, </a:t>
            </a:r>
            <a:r>
              <a:rPr lang="en-US" sz="1600" dirty="0" err="1"/>
              <a:t>product_procurement_sla</a:t>
            </a:r>
            <a:r>
              <a:rPr lang="en-US" sz="1600" dirty="0"/>
              <a:t> variables</a:t>
            </a:r>
          </a:p>
          <a:p>
            <a:pPr lvl="2">
              <a:lnSpc>
                <a:spcPct val="150000"/>
              </a:lnSpc>
            </a:pPr>
            <a:endParaRPr lang="en-US" sz="1600" dirty="0">
              <a:latin typeface="Lato"/>
            </a:endParaRPr>
          </a:p>
          <a:p>
            <a:pPr lvl="2" algn="r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since these variables are represents the number of days applying SUM function is not logical hence used MEAN function</a:t>
            </a:r>
            <a:endParaRPr lang="en-US" sz="12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113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BAA94C3-0FE8-4A5F-9E00-D3D273B1FA6E}"/>
              </a:ext>
            </a:extLst>
          </p:cNvPr>
          <p:cNvSpPr/>
          <p:nvPr/>
        </p:nvSpPr>
        <p:spPr>
          <a:xfrm>
            <a:off x="4848703" y="3359391"/>
            <a:ext cx="30886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Lato" charset="0"/>
              </a:rPr>
              <a:t>Weekly Analysis</a:t>
            </a:r>
            <a:endParaRPr lang="en-US" sz="2400" b="1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4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89462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Weekly Analysis, 2015 – Revenue Vs Investments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33AC8C-1027-4B34-9A10-0D596386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947" y="2051184"/>
            <a:ext cx="7932104" cy="39549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3F2426-981A-45C3-A1E1-7D3039EBF955}"/>
              </a:ext>
            </a:extLst>
          </p:cNvPr>
          <p:cNvSpPr/>
          <p:nvPr/>
        </p:nvSpPr>
        <p:spPr>
          <a:xfrm>
            <a:off x="2446254" y="6281659"/>
            <a:ext cx="7299490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ato"/>
              </a:rPr>
              <a:t>Weekly Revenue vs. Investments Analysis from July – Dec 2016 (Week# 26-52)</a:t>
            </a:r>
          </a:p>
        </p:txBody>
      </p:sp>
    </p:spTree>
    <p:extLst>
      <p:ext uri="{BB962C8B-B14F-4D97-AF65-F5344CB8AC3E}">
        <p14:creationId xmlns:p14="http://schemas.microsoft.com/office/powerpoint/2010/main" val="188587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89462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Weekly Analysis, 2016 – Revenue Vs Investments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3F2426-981A-45C3-A1E1-7D3039EBF955}"/>
              </a:ext>
            </a:extLst>
          </p:cNvPr>
          <p:cNvSpPr/>
          <p:nvPr/>
        </p:nvSpPr>
        <p:spPr>
          <a:xfrm>
            <a:off x="2446254" y="6281659"/>
            <a:ext cx="7299490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ato"/>
              </a:rPr>
              <a:t>Weekly Revenue vs. Investments Analysis from Jan – Jun 2015 (Week # 0-25)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1EF64-3502-4562-BB0F-05FA4F8E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32" y="2144992"/>
            <a:ext cx="7215335" cy="38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1176623"/>
            <a:chOff x="0" y="895350"/>
            <a:chExt cx="12192000" cy="11766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791691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Weekly Analysis, High Correlated Variables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3F2426-981A-45C3-A1E1-7D3039EBF955}"/>
              </a:ext>
            </a:extLst>
          </p:cNvPr>
          <p:cNvSpPr/>
          <p:nvPr/>
        </p:nvSpPr>
        <p:spPr>
          <a:xfrm>
            <a:off x="467185" y="5867400"/>
            <a:ext cx="6461748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Lato"/>
              </a:rPr>
              <a:t>Highly correlated variables with GMV at week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64A7C-CA8D-43D2-8816-6A7840A8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5" y="2167223"/>
            <a:ext cx="6461749" cy="3374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89487F-1FE8-42A6-B70C-06B118B0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272" y="1895309"/>
            <a:ext cx="3944331" cy="3718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6AA21-56C7-425E-A688-FA341C5AA930}"/>
              </a:ext>
            </a:extLst>
          </p:cNvPr>
          <p:cNvSpPr/>
          <p:nvPr/>
        </p:nvSpPr>
        <p:spPr>
          <a:xfrm>
            <a:off x="7965649" y="5867399"/>
            <a:ext cx="3670954" cy="37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Lato"/>
              </a:rPr>
              <a:t>Highly correlated variables with Investments</a:t>
            </a:r>
          </a:p>
        </p:txBody>
      </p:sp>
    </p:spTree>
    <p:extLst>
      <p:ext uri="{BB962C8B-B14F-4D97-AF65-F5344CB8AC3E}">
        <p14:creationId xmlns:p14="http://schemas.microsoft.com/office/powerpoint/2010/main" val="321817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85788" y="2061884"/>
            <a:ext cx="11020424" cy="364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Business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Preparation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Modelling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Recommendations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BAA94C3-0FE8-4A5F-9E00-D3D273B1FA6E}"/>
              </a:ext>
            </a:extLst>
          </p:cNvPr>
          <p:cNvSpPr/>
          <p:nvPr/>
        </p:nvSpPr>
        <p:spPr>
          <a:xfrm>
            <a:off x="4848703" y="3359391"/>
            <a:ext cx="20345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Lato" charset="0"/>
              </a:rPr>
              <a:t>Modelling</a:t>
            </a:r>
            <a:endParaRPr lang="en-US" sz="2400" b="1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0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4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542" y="4811430"/>
            <a:ext cx="6138856" cy="1531917"/>
          </a:xfrm>
        </p:spPr>
        <p:txBody>
          <a:bodyPr>
            <a:normAutofit/>
          </a:bodyPr>
          <a:lstStyle/>
          <a:p>
            <a:pPr algn="r"/>
            <a:r>
              <a:rPr lang="en-IN" sz="1600" dirty="0">
                <a:latin typeface="Lato" panose="020F0502020204030203"/>
              </a:rPr>
              <a:t>Merin Jose</a:t>
            </a:r>
          </a:p>
          <a:p>
            <a:pPr algn="r"/>
            <a:r>
              <a:rPr lang="en-IN" sz="1600" dirty="0">
                <a:latin typeface="Lato" panose="020F0502020204030203"/>
              </a:rPr>
              <a:t>Suresh </a:t>
            </a:r>
            <a:r>
              <a:rPr lang="en-IN" sz="1600" dirty="0" err="1">
                <a:latin typeface="Lato" panose="020F0502020204030203"/>
              </a:rPr>
              <a:t>Balla</a:t>
            </a:r>
            <a:endParaRPr lang="en-IN" sz="1600" dirty="0">
              <a:latin typeface="Lato" panose="020F0502020204030203"/>
            </a:endParaRPr>
          </a:p>
          <a:p>
            <a:pPr algn="r"/>
            <a:r>
              <a:rPr lang="en-IN" sz="1600" dirty="0">
                <a:latin typeface="Lato" panose="020F0502020204030203"/>
              </a:rPr>
              <a:t>Deepak </a:t>
            </a:r>
            <a:r>
              <a:rPr lang="en-IN" sz="1600" dirty="0" err="1">
                <a:latin typeface="Lato" panose="020F0502020204030203"/>
              </a:rPr>
              <a:t>Aneja</a:t>
            </a:r>
            <a:endParaRPr lang="en-IN" sz="1600" dirty="0">
              <a:latin typeface="Lato" panose="020F0502020204030203"/>
            </a:endParaRPr>
          </a:p>
          <a:p>
            <a:pPr algn="r"/>
            <a:r>
              <a:rPr lang="en-IN" sz="16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Thanks</a:t>
            </a:r>
            <a:endParaRPr lang="en-IN" sz="24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53914" y="2079026"/>
            <a:ext cx="10568355" cy="4601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“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” is an e-commerce firm specializing in electronic products. They spent a significant amount of money in marketing and occasionally they offer big-ticket promotions as well. It take orders and delivers at door steps and deal with all major electronics product categories  - Camera, Home Audio &amp; Gaming Accessories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The money 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 spent over last 12 months on marketing was not sufficiently impactful. Now they want to create a marketing budget for the next year which includes spending on commercials, online campaigns, and pricing &amp; promotion strategies and maximum revenue out of it.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The key objectives of the analysis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Develop a market mix model to observe the actual impact of different marketing variables over the last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Recommend the optimal budget allocation for different marketing levers for the next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Improve the revenue response either by cutting down the marketing budget or reallocating it optimally across marketing levers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4521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2720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735290" y="2087909"/>
            <a:ext cx="9098769" cy="410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Dataset contains around 1.6 M records of Consumer Electronics data from 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Other available datasets are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Media Investments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Special Sale Calendar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Product sub-categories used for analysis are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Camera Accessory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Home Audio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Gaming Accessory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828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B1D8A-2A09-4A03-B355-8430855A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752698"/>
            <a:ext cx="7362825" cy="348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The data received for the analysis have 20 attributes. The important ones are 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23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Major Attributes</a:t>
            </a:r>
          </a:p>
        </p:txBody>
      </p:sp>
    </p:spTree>
    <p:extLst>
      <p:ext uri="{BB962C8B-B14F-4D97-AF65-F5344CB8AC3E}">
        <p14:creationId xmlns:p14="http://schemas.microsoft.com/office/powerpoint/2010/main" val="31560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37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apart from consumer data following addition information received for model building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spends on various advertising channels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Monthly spends split by various medias types such as TV, Internet, Radio and Others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Days when there was any special sale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Information about the special sale calendar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Net promote score by month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416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60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43617" y="2051184"/>
            <a:ext cx="9568699" cy="388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Splitting the data between train and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777276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 – Data Cleaning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678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the period of the provided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100K records found duplicated and removed from the dataset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4K removed where Gross Merchandise Value is Null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Removed the data which are not in the period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Below columns where removed after applying Near Zero Variances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units, </a:t>
            </a:r>
            <a:r>
              <a:rPr lang="en-US" sz="1600" dirty="0" err="1">
                <a:latin typeface="Lato"/>
              </a:rPr>
              <a:t>product_analytics_super_category</a:t>
            </a:r>
            <a:endParaRPr lang="en-US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Filtered out the records to 526K after applying the </a:t>
            </a:r>
          </a:p>
          <a:p>
            <a:pPr lvl="3">
              <a:lnSpc>
                <a:spcPct val="150000"/>
              </a:lnSpc>
            </a:pPr>
            <a:endParaRPr lang="en-US" sz="1600" dirty="0">
              <a:latin typeface="Lato"/>
            </a:endParaRPr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81021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 – Derived Metrics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584364" y="2217746"/>
            <a:ext cx="9544050" cy="383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/>
              </a:rPr>
              <a:t>Below the new columns derived for further analysis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Offer Price = (Product MRP * Unit Sold) – Gross Merchandise Value or Revenue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Week Number, </a:t>
            </a:r>
            <a:r>
              <a:rPr lang="en-US" sz="1600" dirty="0"/>
              <a:t>week number of the year ranging from 0-53 with Monday as first day of the week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Day, </a:t>
            </a:r>
            <a:r>
              <a:rPr lang="en-US" sz="1600" dirty="0"/>
              <a:t>day of the month ranging from 0-31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4208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608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Lato</vt:lpstr>
      <vt:lpstr>Times New Roman</vt:lpstr>
      <vt:lpstr>Office Theme</vt:lpstr>
      <vt:lpstr>Ecommerce Capstone Project (Mid Submission)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211</cp:revision>
  <dcterms:created xsi:type="dcterms:W3CDTF">2016-06-09T08:16:28Z</dcterms:created>
  <dcterms:modified xsi:type="dcterms:W3CDTF">2018-09-30T16:22:44Z</dcterms:modified>
</cp:coreProperties>
</file>