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338" r:id="rId4"/>
    <p:sldId id="327" r:id="rId5"/>
    <p:sldId id="339" r:id="rId6"/>
    <p:sldId id="340" r:id="rId7"/>
    <p:sldId id="341" r:id="rId8"/>
    <p:sldId id="283" r:id="rId9"/>
    <p:sldId id="271" r:id="rId10"/>
    <p:sldId id="286" r:id="rId11"/>
    <p:sldId id="33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25-09-2018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>
                <a:latin typeface="Lato" panose="020F0502020204030203"/>
              </a:rPr>
              <a:t> </a:t>
            </a:r>
            <a:r>
              <a:rPr lang="en-IN" sz="1800" dirty="0">
                <a:latin typeface="Lato" panose="020F0502020204030203"/>
              </a:rPr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Deepak </a:t>
            </a:r>
            <a:r>
              <a:rPr lang="en-IN" sz="1800" dirty="0" err="1">
                <a:latin typeface="Lato" panose="020F0502020204030203"/>
              </a:rPr>
              <a:t>Aneja</a:t>
            </a:r>
            <a:endParaRPr lang="en-IN" sz="18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Suresh </a:t>
            </a:r>
            <a:r>
              <a:rPr lang="en-IN" sz="1800" dirty="0" err="1">
                <a:latin typeface="Lato" panose="020F0502020204030203"/>
              </a:rPr>
              <a:t>Balla</a:t>
            </a:r>
            <a:endParaRPr lang="en-IN" sz="18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Merin Jose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Fayiz Mayam Veettil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CE74D4-F57B-47AF-BDB4-261F09BEEA1C}"/>
              </a:ext>
            </a:extLst>
          </p:cNvPr>
          <p:cNvSpPr txBox="1">
            <a:spLocks/>
          </p:cNvSpPr>
          <p:nvPr/>
        </p:nvSpPr>
        <p:spPr>
          <a:xfrm>
            <a:off x="5789117" y="6048375"/>
            <a:ext cx="6138856" cy="277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700" dirty="0">
                <a:latin typeface="Lato" panose="020F0502020204030203"/>
              </a:rPr>
              <a:t>23 Sep 2018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D631A-0337-465F-8039-C7101C948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78" y="1438275"/>
            <a:ext cx="9144000" cy="2100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Lato" panose="020F0502020204030203"/>
              </a:rPr>
              <a:t>Ecommerce Capstone Project</a:t>
            </a:r>
            <a:br>
              <a:rPr lang="en-US" sz="3200" b="1" dirty="0"/>
            </a:br>
            <a:r>
              <a:rPr lang="en-IN" sz="2400" dirty="0">
                <a:latin typeface="Lato" panose="020F0502020204030203"/>
              </a:rPr>
              <a:t>(</a:t>
            </a:r>
            <a:r>
              <a:rPr lang="en-US" sz="2400" dirty="0">
                <a:latin typeface="Lato" panose="020F0502020204030203"/>
              </a:rPr>
              <a:t>Mid Submission</a:t>
            </a:r>
            <a:r>
              <a:rPr lang="en-IN" sz="2400" dirty="0">
                <a:latin typeface="Lato" panose="020F0502020204030203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249619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Data Density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1EFAA49-0340-497B-ACD8-C0D9907234BE}"/>
              </a:ext>
            </a:extLst>
          </p:cNvPr>
          <p:cNvSpPr txBox="1"/>
          <p:nvPr/>
        </p:nvSpPr>
        <p:spPr>
          <a:xfrm>
            <a:off x="373794" y="6402943"/>
            <a:ext cx="1144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F0502020204030203"/>
              </a:rPr>
              <a:t>Data density check on categorical </a:t>
            </a:r>
            <a:r>
              <a:rPr lang="en-US" dirty="0" err="1">
                <a:latin typeface="Lato" panose="020F0502020204030203"/>
              </a:rPr>
              <a:t>varaiable</a:t>
            </a:r>
            <a:r>
              <a:rPr lang="en-US" dirty="0">
                <a:latin typeface="Lato" panose="020F0502020204030203"/>
              </a:rPr>
              <a:t> for 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5B697-0D10-43BD-813A-61A1B985E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1" y="1061636"/>
            <a:ext cx="10125352" cy="525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5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542" y="4811430"/>
            <a:ext cx="6138856" cy="1531917"/>
          </a:xfrm>
        </p:spPr>
        <p:txBody>
          <a:bodyPr>
            <a:normAutofit/>
          </a:bodyPr>
          <a:lstStyle/>
          <a:p>
            <a:pPr algn="r"/>
            <a:r>
              <a:rPr lang="en-IN" sz="1800" dirty="0">
                <a:latin typeface="Lato" panose="020F0502020204030203"/>
              </a:rPr>
              <a:t>Merin Jose</a:t>
            </a:r>
          </a:p>
          <a:p>
            <a:pPr algn="r"/>
            <a:r>
              <a:rPr lang="en-IN" sz="1800" dirty="0">
                <a:latin typeface="Lato" panose="020F0502020204030203"/>
              </a:rPr>
              <a:t>Suresh </a:t>
            </a:r>
            <a:r>
              <a:rPr lang="en-IN" sz="1800" dirty="0" err="1">
                <a:latin typeface="Lato" panose="020F0502020204030203"/>
              </a:rPr>
              <a:t>Balla</a:t>
            </a:r>
            <a:endParaRPr lang="en-IN" sz="1800" dirty="0">
              <a:latin typeface="Lato" panose="020F0502020204030203"/>
            </a:endParaRPr>
          </a:p>
          <a:p>
            <a:pPr algn="r"/>
            <a:r>
              <a:rPr lang="en-IN" sz="1800" dirty="0">
                <a:latin typeface="Lato" panose="020F0502020204030203"/>
              </a:rPr>
              <a:t>Deepak </a:t>
            </a:r>
            <a:r>
              <a:rPr lang="en-IN" sz="1800" dirty="0" err="1">
                <a:latin typeface="Lato" panose="020F0502020204030203"/>
              </a:rPr>
              <a:t>Aneja</a:t>
            </a:r>
            <a:endParaRPr lang="en-IN" sz="1800" dirty="0">
              <a:latin typeface="Lato" panose="020F0502020204030203"/>
            </a:endParaRPr>
          </a:p>
          <a:p>
            <a:pPr algn="r"/>
            <a:r>
              <a:rPr lang="en-IN" sz="1800" dirty="0">
                <a:latin typeface="Lato" panose="020F0502020204030203"/>
              </a:rPr>
              <a:t>Fayiz Mayam Veettil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D631A-0337-465F-8039-C7101C948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78" y="1438275"/>
            <a:ext cx="9144000" cy="2100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Thanks</a:t>
            </a:r>
            <a:endParaRPr lang="en-IN" sz="2400" dirty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17739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585788" y="2061884"/>
            <a:ext cx="11020424" cy="3647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b="1" dirty="0"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Lato"/>
              </a:rPr>
              <a:t>Business Understanding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Lato"/>
              </a:rPr>
              <a:t>Data Understanding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Lato"/>
              </a:rPr>
              <a:t>Data Preparation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Lato"/>
              </a:rPr>
              <a:t>Modelling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Lato"/>
              </a:rPr>
              <a:t>Recomendations</a:t>
            </a:r>
            <a:endParaRPr lang="en-US" sz="2000" b="1" dirty="0"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33458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553914" y="2079026"/>
            <a:ext cx="10568355" cy="4601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ato" panose="020F0502020204030203"/>
              </a:rPr>
              <a:t>“</a:t>
            </a:r>
            <a:r>
              <a:rPr lang="en-US" sz="1600" dirty="0" err="1">
                <a:latin typeface="Lato" panose="020F0502020204030203"/>
              </a:rPr>
              <a:t>ElecKart</a:t>
            </a:r>
            <a:r>
              <a:rPr lang="en-US" sz="1600" dirty="0">
                <a:latin typeface="Lato" panose="020F0502020204030203"/>
              </a:rPr>
              <a:t>” is an e-commerce firm specializing in electronic products. They spent a significant amount of money in marketing and occasionally they offer big-ticket promotions as well. It take orders and delivers at door steps and deal with all major electronics product categories  - Camera, Home Audio &amp; Gaming Accessories</a:t>
            </a:r>
          </a:p>
          <a:p>
            <a:endParaRPr lang="en-US" sz="1600" dirty="0">
              <a:latin typeface="Lato" panose="020F0502020204030203"/>
            </a:endParaRPr>
          </a:p>
          <a:p>
            <a:endParaRPr lang="en-US" sz="1600" dirty="0">
              <a:latin typeface="Lato" panose="020F0502020204030203"/>
            </a:endParaRPr>
          </a:p>
          <a:p>
            <a:r>
              <a:rPr lang="en-US" sz="1600" dirty="0">
                <a:latin typeface="Lato" panose="020F0502020204030203"/>
              </a:rPr>
              <a:t>Now, </a:t>
            </a:r>
            <a:r>
              <a:rPr lang="en-US" sz="1600" dirty="0" err="1">
                <a:latin typeface="Lato" panose="020F0502020204030203"/>
              </a:rPr>
              <a:t>ElecKart</a:t>
            </a:r>
            <a:r>
              <a:rPr lang="en-US" sz="1600" dirty="0">
                <a:latin typeface="Lato" panose="020F0502020204030203"/>
              </a:rPr>
              <a:t> want to create a marketing budget for the next year which includes spending on commercials, online campaigns, and pricing &amp; promotion strategies as the money they spent over last 12 months on marketing was not sufficiently impactful</a:t>
            </a:r>
          </a:p>
          <a:p>
            <a:endParaRPr lang="en-US" sz="1600" dirty="0">
              <a:latin typeface="Lato" panose="020F0502020204030203"/>
            </a:endParaRPr>
          </a:p>
          <a:p>
            <a:endParaRPr lang="en-US" sz="1600" dirty="0">
              <a:latin typeface="Lato" panose="020F0502020204030203"/>
            </a:endParaRPr>
          </a:p>
          <a:p>
            <a:r>
              <a:rPr lang="en-US" sz="1600" dirty="0">
                <a:latin typeface="Lato" panose="020F0502020204030203"/>
              </a:rPr>
              <a:t>Hence, the objectives of the analysis are: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Develop a market mix model to observe the actual impact of different marketing variables over the last year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Recommend the optimal budget allocation for different marketing levers for the next year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Improve the revenue response either by cutting down the marketing budget or reallocating it optimally across marketing levers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452143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Business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27200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9631972" cy="6048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Around of 1.6 M records of Consumer Electronics data for the below three product sub-categories available for analysis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Camera Accessory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Home Audio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Gaming Accessory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It covers the data from July 2015 to June 2016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Other available datasets are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Media Investments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Special Sale Calendar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Monthly NPS Score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  <a:p>
            <a:pPr lvl="2">
              <a:lnSpc>
                <a:spcPct val="150000"/>
              </a:lnSpc>
            </a:pPr>
            <a:endParaRPr lang="en-US" sz="1600" dirty="0">
              <a:latin typeface="Lato" panose="020F0502020204030203"/>
            </a:endParaRP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38289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79881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9631972" cy="41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600" dirty="0">
                <a:latin typeface="Lato" panose="020F0502020204030203"/>
              </a:rPr>
              <a:t>The data received for the analysis have 20 attributes. The important ones are -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72356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Data Understanding – Major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C7FCC-AEF2-43F4-9C77-66E1374A7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2733648"/>
            <a:ext cx="72675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3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9631972" cy="2631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It covers the data from </a:t>
            </a:r>
            <a:r>
              <a:rPr lang="en-US" sz="1600" b="1" dirty="0">
                <a:latin typeface="Lato" panose="020F0502020204030203"/>
              </a:rPr>
              <a:t>July 2015 to June 2016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Data is segmented by three major product sub-categories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b="1" dirty="0">
              <a:latin typeface="Lato" panose="020F0502020204030203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Lato" panose="020F050202020403020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82073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Data Understanding – Segmentation of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4BDADD-67AF-4FFA-9D34-D7EA6E4D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375" y="2783498"/>
            <a:ext cx="24479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0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9631972" cy="3370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600" dirty="0">
                <a:latin typeface="Lato" panose="020F0502020204030203"/>
              </a:rPr>
              <a:t>Following additional information also received apart from consumer data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Monthly spends on various advertising channels – 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Lato" panose="020F0502020204030203"/>
              </a:rPr>
              <a:t>	Monthly spends split by various medias types such as TV, Internet, Radio and Others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Days when there was any special sale – 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Lato" panose="020F0502020204030203"/>
              </a:rPr>
              <a:t>	Information about the special sale calendar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Monthly NPS score – 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Lato" panose="020F0502020204030203"/>
              </a:rPr>
              <a:t>	Net promote score by month</a:t>
            </a:r>
          </a:p>
          <a:p>
            <a:pPr lvl="1">
              <a:lnSpc>
                <a:spcPct val="150000"/>
              </a:lnSpc>
            </a:pPr>
            <a:endParaRPr lang="en-US" sz="1600" dirty="0">
              <a:latin typeface="Lato" panose="020F050202020403020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84162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Data Understanding –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0601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5C9CB18-66F2-4EA9-813E-1627AD076CA6}"/>
              </a:ext>
            </a:extLst>
          </p:cNvPr>
          <p:cNvSpPr txBox="1"/>
          <p:nvPr/>
        </p:nvSpPr>
        <p:spPr>
          <a:xfrm>
            <a:off x="1043617" y="2051184"/>
            <a:ext cx="9568699" cy="388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Cleaning and formatting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Derive useful metrics out of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Check the data density and correlations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Data Scaling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Splitting the data between train and test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Data Modeling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Conclusion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652928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Step by Step Approach for Analysis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04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483927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Exploratory Data Analysis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4603E62-375A-4D7B-AA63-7E3E15899393}"/>
              </a:ext>
            </a:extLst>
          </p:cNvPr>
          <p:cNvSpPr/>
          <p:nvPr/>
        </p:nvSpPr>
        <p:spPr>
          <a:xfrm>
            <a:off x="140677" y="1925515"/>
            <a:ext cx="11201400" cy="6417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for possible data inconsistencies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for duplicate records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for NA values in the columns used for analysis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the period of the provided data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Status of data cleaning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Around 100K records found duplicated and removed from the dataset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Around 4K removed where Gross Merchandise Value is Null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Removed the data which are not in the period used for analysis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Removed the columns based on Non Zero Variance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Derived Metrics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New column derived to get the offered price</a:t>
            </a:r>
          </a:p>
          <a:p>
            <a:pPr lvl="2">
              <a:lnSpc>
                <a:spcPct val="150000"/>
              </a:lnSpc>
            </a:pPr>
            <a:r>
              <a:rPr lang="en-US" sz="1600" b="1" dirty="0"/>
              <a:t>	Offer Price = (Product MRP * Unit Sold) – Gross Merchandise Value or Revenue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0603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3011</TotalTime>
  <Words>295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Lato</vt:lpstr>
      <vt:lpstr>Times New Roman</vt:lpstr>
      <vt:lpstr>Office Theme</vt:lpstr>
      <vt:lpstr>Ecommerce Capstone Project (Mid Submission)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Fayiz Mayam Veettil</cp:lastModifiedBy>
  <cp:revision>174</cp:revision>
  <dcterms:created xsi:type="dcterms:W3CDTF">2016-06-09T08:16:28Z</dcterms:created>
  <dcterms:modified xsi:type="dcterms:W3CDTF">2018-09-25T14:12:33Z</dcterms:modified>
</cp:coreProperties>
</file>