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338" r:id="rId4"/>
    <p:sldId id="327" r:id="rId5"/>
    <p:sldId id="339" r:id="rId6"/>
    <p:sldId id="340" r:id="rId7"/>
    <p:sldId id="341" r:id="rId8"/>
    <p:sldId id="271" r:id="rId9"/>
    <p:sldId id="33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675" autoAdjust="0"/>
    <p:restoredTop sz="94660"/>
  </p:normalViewPr>
  <p:slideViewPr>
    <p:cSldViewPr snapToGrid="0">
      <p:cViewPr varScale="1">
        <p:scale>
          <a:sx n="87" d="100"/>
          <a:sy n="87" d="100"/>
        </p:scale>
        <p:origin x="17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09023-AF2B-4043-B228-F191CADC9BB1}" type="datetimeFigureOut">
              <a:rPr lang="en-IN" smtClean="0"/>
              <a:t>24-09-2018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54517F-9C19-4E9A-AB98-AA89BD9F1D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7562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24-09-2018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667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24-09-2018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356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24-09-2018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7597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36469" y="640080"/>
            <a:ext cx="9313817" cy="856138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854926"/>
            <a:ext cx="11168742" cy="434426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09-06-2016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Investment Case Study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/>
              <a:t>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5848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24-09-2018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441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24-09-2018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6578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24-09-2018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587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24-09-2018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3476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24-09-2018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9458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2891" y="987425"/>
            <a:ext cx="6182497" cy="487362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24-09-2018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558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24-09-2018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360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8278" y="705802"/>
            <a:ext cx="9181075" cy="9848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018FE-C8D6-4A9C-A702-41F1E0C1C452}" type="datetimeFigureOut">
              <a:rPr lang="en-IN" smtClean="0"/>
              <a:t>24-09-2018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Investment Case Study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1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353" y="325938"/>
            <a:ext cx="1446786" cy="3798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535" b="100000" l="0" r="100000">
                        <a14:foregroundMark x1="19244" y1="37433" x2="19244" y2="37433"/>
                        <a14:foregroundMark x1="31959" y1="47059" x2="31959" y2="47059"/>
                        <a14:foregroundMark x1="19931" y1="64171" x2="19931" y2="64171"/>
                        <a14:foregroundMark x1="28179" y1="70053" x2="28179" y2="70053"/>
                        <a14:foregroundMark x1="42612" y1="71123" x2="42612" y2="71123"/>
                        <a14:foregroundMark x1="55326" y1="65775" x2="55326" y2="65775"/>
                        <a14:foregroundMark x1="61856" y1="66845" x2="61856" y2="66845"/>
                        <a14:foregroundMark x1="37113" y1="24599" x2="37113" y2="24599"/>
                        <a14:foregroundMark x1="34708" y1="11765" x2="34708" y2="11765"/>
                        <a14:foregroundMark x1="23711" y1="11765" x2="23711" y2="11765"/>
                        <a14:foregroundMark x1="23711" y1="22995" x2="23711" y2="22995"/>
                        <a14:foregroundMark x1="39863" y1="40107" x2="39863" y2="40107"/>
                        <a14:foregroundMark x1="26460" y1="47059" x2="26460" y2="470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766"/>
            <a:ext cx="1268279" cy="81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3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8442" y="4793845"/>
            <a:ext cx="6138856" cy="1531917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IN" sz="1200" dirty="0">
                <a:latin typeface="Lato" panose="020F0502020204030203"/>
              </a:rPr>
              <a:t> </a:t>
            </a:r>
            <a:r>
              <a:rPr lang="en-IN" sz="1800" dirty="0">
                <a:latin typeface="Lato" panose="020F0502020204030203"/>
              </a:rPr>
              <a:t>Group Name: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sz="1800" dirty="0">
                <a:latin typeface="Lato" panose="020F0502020204030203"/>
              </a:rPr>
              <a:t> Deepak </a:t>
            </a:r>
            <a:r>
              <a:rPr lang="en-IN" sz="1800" dirty="0" err="1">
                <a:latin typeface="Lato" panose="020F0502020204030203"/>
              </a:rPr>
              <a:t>Aneja</a:t>
            </a:r>
            <a:endParaRPr lang="en-IN" sz="1800" dirty="0">
              <a:latin typeface="Lato" panose="020F0502020204030203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IN" sz="1800" dirty="0">
                <a:latin typeface="Lato" panose="020F0502020204030203"/>
              </a:rPr>
              <a:t> Suresh </a:t>
            </a:r>
            <a:r>
              <a:rPr lang="en-IN" sz="1800" dirty="0" err="1">
                <a:latin typeface="Lato" panose="020F0502020204030203"/>
              </a:rPr>
              <a:t>Balla</a:t>
            </a:r>
            <a:endParaRPr lang="en-IN" sz="1800" dirty="0">
              <a:latin typeface="Lato" panose="020F0502020204030203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IN" sz="1800" dirty="0">
                <a:latin typeface="Lato" panose="020F0502020204030203"/>
              </a:rPr>
              <a:t> Merin Jose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sz="1800" dirty="0">
                <a:latin typeface="Lato" panose="020F0502020204030203"/>
              </a:rPr>
              <a:t> Fayiz Mayam Veettil</a:t>
            </a:r>
          </a:p>
          <a:p>
            <a:pPr marL="457200" indent="-457200" algn="l">
              <a:buFont typeface="+mj-lt"/>
              <a:buAutoNum type="arabicPeriod"/>
            </a:pPr>
            <a:endParaRPr lang="en-IN" sz="1800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E3CE74D4-F57B-47AF-BDB4-261F09BEEA1C}"/>
              </a:ext>
            </a:extLst>
          </p:cNvPr>
          <p:cNvSpPr txBox="1">
            <a:spLocks/>
          </p:cNvSpPr>
          <p:nvPr/>
        </p:nvSpPr>
        <p:spPr>
          <a:xfrm>
            <a:off x="5789117" y="6048375"/>
            <a:ext cx="6138856" cy="27738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N" sz="1700" dirty="0">
                <a:latin typeface="Lato" panose="020F0502020204030203"/>
              </a:rPr>
              <a:t>23 Sep 2018</a:t>
            </a:r>
          </a:p>
          <a:p>
            <a:pPr marL="457200" indent="-457200" algn="l">
              <a:buFont typeface="+mj-lt"/>
              <a:buAutoNum type="arabicPeriod"/>
            </a:pPr>
            <a:endParaRPr lang="en-IN" sz="18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6ED631A-0337-465F-8039-C7101C9480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1478" y="1438275"/>
            <a:ext cx="9144000" cy="210005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200" b="1" dirty="0">
                <a:latin typeface="Lato" panose="020F0502020204030203"/>
              </a:rPr>
              <a:t>Ecommerce Capstone Project</a:t>
            </a:r>
            <a:br>
              <a:rPr lang="en-US" sz="3200" b="1" dirty="0"/>
            </a:br>
            <a:r>
              <a:rPr lang="en-IN" sz="2400" dirty="0">
                <a:latin typeface="Lato" panose="020F0502020204030203"/>
              </a:rPr>
              <a:t>(</a:t>
            </a:r>
            <a:r>
              <a:rPr lang="en-US" sz="2400" dirty="0">
                <a:latin typeface="Lato" panose="020F0502020204030203"/>
              </a:rPr>
              <a:t>Mid Submission</a:t>
            </a:r>
            <a:r>
              <a:rPr lang="en-IN" sz="2400" dirty="0">
                <a:latin typeface="Lato" panose="020F0502020204030203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14739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BFF3EA0-AC66-4359-BDA4-E2C2C89A47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5350"/>
            <a:ext cx="12192000" cy="80729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C56F38C-7050-4F99-84D0-1F03B1ACC969}"/>
              </a:ext>
            </a:extLst>
          </p:cNvPr>
          <p:cNvSpPr/>
          <p:nvPr/>
        </p:nvSpPr>
        <p:spPr>
          <a:xfrm>
            <a:off x="585788" y="2061884"/>
            <a:ext cx="11020424" cy="36474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sz="2000" b="1" dirty="0">
              <a:latin typeface="Lato"/>
            </a:endParaRP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b="1" dirty="0">
                <a:latin typeface="Lato"/>
              </a:rPr>
              <a:t>Business Understanding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b="1" dirty="0">
                <a:latin typeface="Lato"/>
              </a:rPr>
              <a:t>Data Understanding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b="1" dirty="0">
                <a:latin typeface="Lato"/>
              </a:rPr>
              <a:t>Data Preparation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b="1" dirty="0">
                <a:latin typeface="Lato"/>
              </a:rPr>
              <a:t>Modelling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b="1" dirty="0" err="1">
                <a:latin typeface="Lato"/>
              </a:rPr>
              <a:t>Recomendations</a:t>
            </a:r>
            <a:endParaRPr lang="en-US" sz="2000" b="1" dirty="0">
              <a:latin typeface="Lato"/>
            </a:endParaRP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IN" sz="1600" dirty="0">
              <a:latin typeface="Lato"/>
            </a:endParaRPr>
          </a:p>
          <a:p>
            <a:pPr>
              <a:lnSpc>
                <a:spcPct val="200000"/>
              </a:lnSpc>
            </a:pPr>
            <a:endParaRPr lang="en-US" sz="1600" dirty="0">
              <a:latin typeface="Lato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0C540B-58B3-4E69-B5EF-11090BB39535}"/>
              </a:ext>
            </a:extLst>
          </p:cNvPr>
          <p:cNvSpPr/>
          <p:nvPr/>
        </p:nvSpPr>
        <p:spPr>
          <a:xfrm>
            <a:off x="210706" y="1148643"/>
            <a:ext cx="334585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b="1" dirty="0">
                <a:solidFill>
                  <a:schemeClr val="bg1"/>
                </a:solidFill>
                <a:latin typeface="Lato" charset="0"/>
              </a:rPr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3869754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BFF3EA0-AC66-4359-BDA4-E2C2C89A47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5350"/>
            <a:ext cx="12192000" cy="80729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C56F38C-7050-4F99-84D0-1F03B1ACC969}"/>
              </a:ext>
            </a:extLst>
          </p:cNvPr>
          <p:cNvSpPr/>
          <p:nvPr/>
        </p:nvSpPr>
        <p:spPr>
          <a:xfrm>
            <a:off x="553914" y="2079026"/>
            <a:ext cx="10568355" cy="4601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Lato" panose="020F0502020204030203"/>
              </a:rPr>
              <a:t>“</a:t>
            </a:r>
            <a:r>
              <a:rPr lang="en-US" sz="1600" dirty="0" err="1">
                <a:latin typeface="Lato" panose="020F0502020204030203"/>
              </a:rPr>
              <a:t>ElecKart</a:t>
            </a:r>
            <a:r>
              <a:rPr lang="en-US" sz="1600" dirty="0">
                <a:latin typeface="Lato" panose="020F0502020204030203"/>
              </a:rPr>
              <a:t>” is an e-commerce firm specializing in electronic products. They spent a significant amount of money in marketing and occasionally they offer big-ticket promotions as well. It take orders and delivers at door steps and deal with all major electronics product categories  - Camera, Home Audio &amp; Gaming Accessories</a:t>
            </a:r>
          </a:p>
          <a:p>
            <a:endParaRPr lang="en-US" sz="1600" dirty="0">
              <a:latin typeface="Lato" panose="020F0502020204030203"/>
            </a:endParaRPr>
          </a:p>
          <a:p>
            <a:endParaRPr lang="en-US" sz="1600" dirty="0">
              <a:latin typeface="Lato" panose="020F0502020204030203"/>
            </a:endParaRPr>
          </a:p>
          <a:p>
            <a:r>
              <a:rPr lang="en-US" sz="1600" dirty="0">
                <a:latin typeface="Lato" panose="020F0502020204030203"/>
              </a:rPr>
              <a:t>Now, </a:t>
            </a:r>
            <a:r>
              <a:rPr lang="en-US" sz="1600" dirty="0" err="1">
                <a:latin typeface="Lato" panose="020F0502020204030203"/>
              </a:rPr>
              <a:t>ElecKart</a:t>
            </a:r>
            <a:r>
              <a:rPr lang="en-US" sz="1600" dirty="0">
                <a:latin typeface="Lato" panose="020F0502020204030203"/>
              </a:rPr>
              <a:t> want to create a marketing budget for the next year which includes spending on commercials, online campaigns, and pricing &amp; promotion strategies as the money they spent over last 12 months on marketing was not sufficiently impactful</a:t>
            </a:r>
          </a:p>
          <a:p>
            <a:endParaRPr lang="en-US" sz="1600" dirty="0">
              <a:latin typeface="Lato" panose="020F0502020204030203"/>
            </a:endParaRPr>
          </a:p>
          <a:p>
            <a:endParaRPr lang="en-US" sz="1600" dirty="0">
              <a:latin typeface="Lato" panose="020F0502020204030203"/>
            </a:endParaRPr>
          </a:p>
          <a:p>
            <a:r>
              <a:rPr lang="en-US" sz="1600" dirty="0">
                <a:latin typeface="Lato" panose="020F0502020204030203"/>
              </a:rPr>
              <a:t>Hence, the objectives of the analysis are: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latin typeface="Lato" panose="020F0502020204030203"/>
              </a:rPr>
              <a:t>Develop a market mix model to observe the actual impact of different marketing variables over the last year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latin typeface="Lato" panose="020F0502020204030203"/>
              </a:rPr>
              <a:t>Recommend the optimal budget allocation for different marketing levers for the next year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latin typeface="Lato" panose="020F0502020204030203"/>
              </a:rPr>
              <a:t>Improve the revenue response either by cutting down the marketing budget or reallocating it optimally across marketing levers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sz="1600" dirty="0">
              <a:latin typeface="Lato" panose="020F0502020204030203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0C540B-58B3-4E69-B5EF-11090BB39535}"/>
              </a:ext>
            </a:extLst>
          </p:cNvPr>
          <p:cNvSpPr/>
          <p:nvPr/>
        </p:nvSpPr>
        <p:spPr>
          <a:xfrm>
            <a:off x="210706" y="1148643"/>
            <a:ext cx="4521431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b="1" dirty="0">
                <a:solidFill>
                  <a:schemeClr val="bg1"/>
                </a:solidFill>
                <a:latin typeface="Lato" charset="0"/>
              </a:rPr>
              <a:t>Business Understanding</a:t>
            </a:r>
          </a:p>
        </p:txBody>
      </p:sp>
    </p:spTree>
    <p:extLst>
      <p:ext uri="{BB962C8B-B14F-4D97-AF65-F5344CB8AC3E}">
        <p14:creationId xmlns:p14="http://schemas.microsoft.com/office/powerpoint/2010/main" val="3272005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BFF3EA0-AC66-4359-BDA4-E2C2C89A47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5350"/>
            <a:ext cx="12192000" cy="80729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C56F38C-7050-4F99-84D0-1F03B1ACC969}"/>
              </a:ext>
            </a:extLst>
          </p:cNvPr>
          <p:cNvSpPr/>
          <p:nvPr/>
        </p:nvSpPr>
        <p:spPr>
          <a:xfrm>
            <a:off x="400051" y="1955934"/>
            <a:ext cx="9631972" cy="6048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latin typeface="Lato" panose="020F0502020204030203"/>
              </a:rPr>
              <a:t>Around of 1.6 M records of Consumer Electronics data for the below three product sub-categories available for analysis</a:t>
            </a:r>
          </a:p>
          <a:p>
            <a:pPr marL="1200150" lvl="2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latin typeface="Lato" panose="020F0502020204030203"/>
              </a:rPr>
              <a:t>Camera Accessory </a:t>
            </a:r>
          </a:p>
          <a:p>
            <a:pPr marL="1200150" lvl="2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latin typeface="Lato" panose="020F0502020204030203"/>
              </a:rPr>
              <a:t>Home Audio</a:t>
            </a:r>
          </a:p>
          <a:p>
            <a:pPr marL="1200150" lvl="2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latin typeface="Lato" panose="020F0502020204030203"/>
              </a:rPr>
              <a:t>Gaming Accessory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latin typeface="Lato" panose="020F0502020204030203"/>
              </a:rPr>
              <a:t>It covers the data from July 2015 to June 2016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latin typeface="Lato" panose="020F0502020204030203"/>
              </a:rPr>
              <a:t>Other available datasets are</a:t>
            </a:r>
          </a:p>
          <a:p>
            <a:pPr marL="1200150" lvl="2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latin typeface="Lato" panose="020F0502020204030203"/>
              </a:rPr>
              <a:t>Media Investments </a:t>
            </a:r>
          </a:p>
          <a:p>
            <a:pPr marL="1200150" lvl="2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latin typeface="Lato" panose="020F0502020204030203"/>
              </a:rPr>
              <a:t>Special Sale Calendar</a:t>
            </a:r>
          </a:p>
          <a:p>
            <a:pPr marL="1200150" lvl="2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latin typeface="Lato" panose="020F0502020204030203"/>
              </a:rPr>
              <a:t>Monthly NPS Score</a:t>
            </a:r>
          </a:p>
          <a:p>
            <a:pPr marL="1200150" lvl="2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sz="1600" dirty="0">
              <a:latin typeface="Lato" panose="020F0502020204030203"/>
            </a:endParaRPr>
          </a:p>
          <a:p>
            <a:pPr marL="1200150" lvl="2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sz="1600" dirty="0">
              <a:latin typeface="Lato" panose="020F0502020204030203"/>
            </a:endParaRPr>
          </a:p>
          <a:p>
            <a:pPr lvl="2">
              <a:lnSpc>
                <a:spcPct val="150000"/>
              </a:lnSpc>
            </a:pPr>
            <a:endParaRPr lang="en-US" sz="1600" dirty="0">
              <a:latin typeface="Lato" panose="020F0502020204030203"/>
            </a:endParaRPr>
          </a:p>
          <a:p>
            <a:pPr marL="1200150" lvl="2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sz="1600" dirty="0">
              <a:latin typeface="Lato" panose="020F0502020204030203"/>
            </a:endParaRP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IN" sz="1600" dirty="0">
              <a:latin typeface="Lato"/>
            </a:endParaRPr>
          </a:p>
          <a:p>
            <a:pPr>
              <a:lnSpc>
                <a:spcPct val="200000"/>
              </a:lnSpc>
            </a:pPr>
            <a:endParaRPr lang="en-US" sz="1600" dirty="0">
              <a:latin typeface="Lato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0C540B-58B3-4E69-B5EF-11090BB39535}"/>
              </a:ext>
            </a:extLst>
          </p:cNvPr>
          <p:cNvSpPr/>
          <p:nvPr/>
        </p:nvSpPr>
        <p:spPr>
          <a:xfrm>
            <a:off x="210706" y="1148643"/>
            <a:ext cx="3828933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b="1" dirty="0">
                <a:solidFill>
                  <a:schemeClr val="bg1"/>
                </a:solidFill>
                <a:latin typeface="Lato" charset="0"/>
              </a:rPr>
              <a:t>Data Understanding</a:t>
            </a:r>
          </a:p>
        </p:txBody>
      </p:sp>
    </p:spTree>
    <p:extLst>
      <p:ext uri="{BB962C8B-B14F-4D97-AF65-F5344CB8AC3E}">
        <p14:creationId xmlns:p14="http://schemas.microsoft.com/office/powerpoint/2010/main" val="3798819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BFF3EA0-AC66-4359-BDA4-E2C2C89A47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5350"/>
            <a:ext cx="12192000" cy="80729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C56F38C-7050-4F99-84D0-1F03B1ACC969}"/>
              </a:ext>
            </a:extLst>
          </p:cNvPr>
          <p:cNvSpPr/>
          <p:nvPr/>
        </p:nvSpPr>
        <p:spPr>
          <a:xfrm>
            <a:off x="400051" y="1955934"/>
            <a:ext cx="9631972" cy="415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sz="1600" dirty="0">
                <a:latin typeface="Lato" panose="020F0502020204030203"/>
              </a:rPr>
              <a:t>The data received for the analysis have 20 attributes. The important ones are -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0C540B-58B3-4E69-B5EF-11090BB39535}"/>
              </a:ext>
            </a:extLst>
          </p:cNvPr>
          <p:cNvSpPr/>
          <p:nvPr/>
        </p:nvSpPr>
        <p:spPr>
          <a:xfrm>
            <a:off x="210706" y="1148643"/>
            <a:ext cx="7235635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b="1" dirty="0">
                <a:solidFill>
                  <a:schemeClr val="bg1"/>
                </a:solidFill>
                <a:latin typeface="Lato" charset="0"/>
              </a:rPr>
              <a:t>Data Understanding – Major Attributes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BC7FCC-AEF2-43F4-9C77-66E1374A77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2212" y="2733648"/>
            <a:ext cx="7267575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031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BFF3EA0-AC66-4359-BDA4-E2C2C89A47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5350"/>
            <a:ext cx="12192000" cy="80729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C56F38C-7050-4F99-84D0-1F03B1ACC969}"/>
              </a:ext>
            </a:extLst>
          </p:cNvPr>
          <p:cNvSpPr/>
          <p:nvPr/>
        </p:nvSpPr>
        <p:spPr>
          <a:xfrm>
            <a:off x="400051" y="1955934"/>
            <a:ext cx="9631972" cy="26318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latin typeface="Lato" panose="020F0502020204030203"/>
              </a:rPr>
              <a:t>It covers the data from </a:t>
            </a:r>
            <a:r>
              <a:rPr lang="en-US" sz="1600" b="1" dirty="0">
                <a:latin typeface="Lato" panose="020F0502020204030203"/>
              </a:rPr>
              <a:t>July 2015 to June 2016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latin typeface="Lato" panose="020F0502020204030203"/>
              </a:rPr>
              <a:t>Data is segmented by three major product sub-categories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sz="1600" dirty="0">
              <a:latin typeface="Lato" panose="020F0502020204030203"/>
            </a:endParaRP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sz="1600" b="1" dirty="0">
              <a:latin typeface="Lato" panose="020F0502020204030203"/>
            </a:endParaRP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sz="1600" dirty="0">
              <a:latin typeface="Lato" panose="020F0502020204030203"/>
            </a:endParaRP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sz="1600" dirty="0">
              <a:latin typeface="Lato"/>
            </a:endParaRPr>
          </a:p>
          <a:p>
            <a:pPr lvl="1">
              <a:lnSpc>
                <a:spcPct val="150000"/>
              </a:lnSpc>
            </a:pPr>
            <a:endParaRPr lang="en-US" sz="1600" dirty="0">
              <a:latin typeface="Lato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0C540B-58B3-4E69-B5EF-11090BB39535}"/>
              </a:ext>
            </a:extLst>
          </p:cNvPr>
          <p:cNvSpPr/>
          <p:nvPr/>
        </p:nvSpPr>
        <p:spPr>
          <a:xfrm>
            <a:off x="210706" y="1148643"/>
            <a:ext cx="8207311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b="1" dirty="0">
                <a:solidFill>
                  <a:schemeClr val="bg1"/>
                </a:solidFill>
                <a:latin typeface="Lato" charset="0"/>
              </a:rPr>
              <a:t>Data Understanding – Segmentation of Data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74BDADD-67AF-4FFA-9D34-D7EA6E4D1B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3375" y="2783498"/>
            <a:ext cx="2447925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208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BFF3EA0-AC66-4359-BDA4-E2C2C89A47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5350"/>
            <a:ext cx="12192000" cy="80729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C56F38C-7050-4F99-84D0-1F03B1ACC969}"/>
              </a:ext>
            </a:extLst>
          </p:cNvPr>
          <p:cNvSpPr/>
          <p:nvPr/>
        </p:nvSpPr>
        <p:spPr>
          <a:xfrm>
            <a:off x="400051" y="1955934"/>
            <a:ext cx="9631972" cy="3370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sz="1600" dirty="0">
                <a:latin typeface="Lato" panose="020F0502020204030203"/>
              </a:rPr>
              <a:t>Following additional information also received apart from consumer data</a:t>
            </a:r>
          </a:p>
          <a:p>
            <a:pPr marL="1200150" lvl="2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sz="1600" dirty="0">
              <a:latin typeface="Lato" panose="020F0502020204030203"/>
            </a:endParaRPr>
          </a:p>
          <a:p>
            <a:pPr marL="1200150" lvl="2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latin typeface="Lato" panose="020F0502020204030203"/>
              </a:rPr>
              <a:t>Monthly spends on various advertising channels – </a:t>
            </a:r>
          </a:p>
          <a:p>
            <a:pPr lvl="3">
              <a:lnSpc>
                <a:spcPct val="150000"/>
              </a:lnSpc>
            </a:pPr>
            <a:r>
              <a:rPr lang="en-US" sz="1600" dirty="0">
                <a:latin typeface="Lato"/>
              </a:rPr>
              <a:t>Monthly spends split by various medias types such as TV, Internet, Radio and Others</a:t>
            </a:r>
          </a:p>
          <a:p>
            <a:pPr marL="1200150" lvl="2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latin typeface="Lato"/>
              </a:rPr>
              <a:t>Days when there was any special sale – </a:t>
            </a:r>
          </a:p>
          <a:p>
            <a:pPr lvl="3">
              <a:lnSpc>
                <a:spcPct val="150000"/>
              </a:lnSpc>
            </a:pPr>
            <a:r>
              <a:rPr lang="en-US" sz="1600" dirty="0">
                <a:latin typeface="Lato"/>
              </a:rPr>
              <a:t>Information about the special sale calendar </a:t>
            </a:r>
          </a:p>
          <a:p>
            <a:pPr marL="1200150" lvl="2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latin typeface="Lato"/>
              </a:rPr>
              <a:t>Monthly NPS score – </a:t>
            </a:r>
          </a:p>
          <a:p>
            <a:pPr lvl="3">
              <a:lnSpc>
                <a:spcPct val="150000"/>
              </a:lnSpc>
            </a:pPr>
            <a:r>
              <a:rPr lang="en-US" sz="1600" dirty="0">
                <a:latin typeface="Lato"/>
              </a:rPr>
              <a:t>Net promote score by month</a:t>
            </a:r>
          </a:p>
          <a:p>
            <a:pPr lvl="1">
              <a:lnSpc>
                <a:spcPct val="150000"/>
              </a:lnSpc>
            </a:pPr>
            <a:endParaRPr lang="en-US" sz="1600" dirty="0">
              <a:latin typeface="Lato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0C540B-58B3-4E69-B5EF-11090BB39535}"/>
              </a:ext>
            </a:extLst>
          </p:cNvPr>
          <p:cNvSpPr/>
          <p:nvPr/>
        </p:nvSpPr>
        <p:spPr>
          <a:xfrm>
            <a:off x="210706" y="1148643"/>
            <a:ext cx="841627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b="1" dirty="0">
                <a:solidFill>
                  <a:schemeClr val="bg1"/>
                </a:solidFill>
                <a:latin typeface="Lato" charset="0"/>
              </a:rPr>
              <a:t>Data Understanding – Additional Information</a:t>
            </a:r>
          </a:p>
        </p:txBody>
      </p:sp>
    </p:spTree>
    <p:extLst>
      <p:ext uri="{BB962C8B-B14F-4D97-AF65-F5344CB8AC3E}">
        <p14:creationId xmlns:p14="http://schemas.microsoft.com/office/powerpoint/2010/main" val="606016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EBBA25A6-360E-4B6F-B6E1-CF2014CF9962}"/>
              </a:ext>
            </a:extLst>
          </p:cNvPr>
          <p:cNvGrpSpPr/>
          <p:nvPr/>
        </p:nvGrpSpPr>
        <p:grpSpPr>
          <a:xfrm>
            <a:off x="0" y="990600"/>
            <a:ext cx="12192000" cy="807291"/>
            <a:chOff x="0" y="895350"/>
            <a:chExt cx="12192000" cy="807291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152C58B-7A3D-453B-BEF5-0D6A80241D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95350"/>
              <a:ext cx="12192000" cy="807291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F7573B2-FDB7-41CD-8FE1-311DF7F4E7B3}"/>
                </a:ext>
              </a:extLst>
            </p:cNvPr>
            <p:cNvSpPr/>
            <p:nvPr/>
          </p:nvSpPr>
          <p:spPr>
            <a:xfrm>
              <a:off x="210706" y="1148643"/>
              <a:ext cx="4839273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000" b="1" dirty="0">
                  <a:solidFill>
                    <a:schemeClr val="bg1"/>
                  </a:solidFill>
                  <a:latin typeface="Lato" charset="0"/>
                </a:rPr>
                <a:t>Exploratory Data Analysis</a:t>
              </a:r>
              <a:endParaRPr lang="en-US" sz="2400" b="1" dirty="0">
                <a:solidFill>
                  <a:schemeClr val="bg1"/>
                </a:solidFill>
                <a:latin typeface="Lato" charset="0"/>
              </a:endParaRP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B4603E62-375A-4D7B-AA63-7E3E15899393}"/>
              </a:ext>
            </a:extLst>
          </p:cNvPr>
          <p:cNvSpPr/>
          <p:nvPr/>
        </p:nvSpPr>
        <p:spPr>
          <a:xfrm>
            <a:off x="140677" y="1925515"/>
            <a:ext cx="11201400" cy="42014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latin typeface="Lato"/>
              </a:rPr>
              <a:t>Check for possible data inconsistencies </a:t>
            </a:r>
          </a:p>
          <a:p>
            <a:pPr marL="1200150" lvl="2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latin typeface="Lato"/>
              </a:rPr>
              <a:t>Check for duplicate records on </a:t>
            </a:r>
          </a:p>
          <a:p>
            <a:pPr marL="1200150" lvl="2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latin typeface="Lato"/>
              </a:rPr>
              <a:t>Check for NA values in the columns used for analysis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latin typeface="Lato"/>
              </a:rPr>
              <a:t>Status of data cleaning</a:t>
            </a:r>
          </a:p>
          <a:p>
            <a:pPr marL="1200150" lvl="2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/>
              <a:t>Xxx</a:t>
            </a:r>
          </a:p>
          <a:p>
            <a:pPr marL="1200150" lvl="2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sz="1600" dirty="0"/>
          </a:p>
          <a:p>
            <a:pPr marL="1200150" lvl="2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sz="1600" dirty="0"/>
          </a:p>
          <a:p>
            <a:pPr marL="1200150" lvl="2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sz="1600" dirty="0"/>
          </a:p>
          <a:p>
            <a:pPr marL="1200150" lvl="2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sz="1600" dirty="0">
              <a:latin typeface="Lato"/>
            </a:endParaRP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IN" sz="1600" dirty="0">
              <a:latin typeface="Lato"/>
            </a:endParaRPr>
          </a:p>
          <a:p>
            <a:pPr>
              <a:lnSpc>
                <a:spcPct val="200000"/>
              </a:lnSpc>
            </a:pPr>
            <a:endParaRPr lang="en-US" sz="1600" dirty="0">
              <a:latin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706035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60542" y="4811430"/>
            <a:ext cx="6138856" cy="1531917"/>
          </a:xfrm>
        </p:spPr>
        <p:txBody>
          <a:bodyPr>
            <a:normAutofit/>
          </a:bodyPr>
          <a:lstStyle/>
          <a:p>
            <a:pPr algn="r"/>
            <a:r>
              <a:rPr lang="en-IN" sz="1800" dirty="0">
                <a:latin typeface="Lato" panose="020F0502020204030203"/>
              </a:rPr>
              <a:t>Merin Jose</a:t>
            </a:r>
          </a:p>
          <a:p>
            <a:pPr algn="r"/>
            <a:r>
              <a:rPr lang="en-IN" sz="1800" dirty="0">
                <a:latin typeface="Lato" panose="020F0502020204030203"/>
              </a:rPr>
              <a:t>Suresh </a:t>
            </a:r>
            <a:r>
              <a:rPr lang="en-IN" sz="1800" dirty="0" err="1">
                <a:latin typeface="Lato" panose="020F0502020204030203"/>
              </a:rPr>
              <a:t>Balla</a:t>
            </a:r>
            <a:endParaRPr lang="en-IN" sz="1800" dirty="0">
              <a:latin typeface="Lato" panose="020F0502020204030203"/>
            </a:endParaRPr>
          </a:p>
          <a:p>
            <a:pPr algn="r"/>
            <a:r>
              <a:rPr lang="en-IN" sz="1800" dirty="0">
                <a:latin typeface="Lato" panose="020F0502020204030203"/>
              </a:rPr>
              <a:t>Deepak </a:t>
            </a:r>
            <a:r>
              <a:rPr lang="en-IN" sz="1800" dirty="0" err="1">
                <a:latin typeface="Lato" panose="020F0502020204030203"/>
              </a:rPr>
              <a:t>Aneja</a:t>
            </a:r>
            <a:endParaRPr lang="en-IN" sz="1800" dirty="0">
              <a:latin typeface="Lato" panose="020F0502020204030203"/>
            </a:endParaRPr>
          </a:p>
          <a:p>
            <a:pPr algn="r"/>
            <a:r>
              <a:rPr lang="en-IN" sz="1800" dirty="0">
                <a:latin typeface="Lato" panose="020F0502020204030203"/>
              </a:rPr>
              <a:t>Fayiz Mayam Veettil</a:t>
            </a:r>
          </a:p>
          <a:p>
            <a:pPr marL="457200" indent="-457200" algn="l">
              <a:buFont typeface="+mj-lt"/>
              <a:buAutoNum type="arabicPeriod"/>
            </a:pPr>
            <a:endParaRPr lang="en-IN" sz="18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6ED631A-0337-465F-8039-C7101C9480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1478" y="1438275"/>
            <a:ext cx="9144000" cy="210005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200" b="1" dirty="0"/>
              <a:t>Thanks</a:t>
            </a:r>
            <a:endParaRPr lang="en-IN" sz="2400" dirty="0">
              <a:latin typeface="Lato" panose="020F0502020204030203"/>
            </a:endParaRPr>
          </a:p>
        </p:txBody>
      </p:sp>
    </p:spTree>
    <p:extLst>
      <p:ext uri="{BB962C8B-B14F-4D97-AF65-F5344CB8AC3E}">
        <p14:creationId xmlns:p14="http://schemas.microsoft.com/office/powerpoint/2010/main" val="177390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2509</TotalTime>
  <Words>197</Words>
  <Application>Microsoft Office PowerPoint</Application>
  <PresentationFormat>Widescreen</PresentationFormat>
  <Paragraphs>71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Courier New</vt:lpstr>
      <vt:lpstr>Lato</vt:lpstr>
      <vt:lpstr>Times New Roman</vt:lpstr>
      <vt:lpstr>Office Theme</vt:lpstr>
      <vt:lpstr>Ecommerce Capstone Project (Mid Submission)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Investment Case Study  Submission</dc:title>
  <dc:creator>Chiranjeev</dc:creator>
  <cp:lastModifiedBy>Fayiz Mayam Veettil</cp:lastModifiedBy>
  <cp:revision>166</cp:revision>
  <dcterms:created xsi:type="dcterms:W3CDTF">2016-06-09T08:16:28Z</dcterms:created>
  <dcterms:modified xsi:type="dcterms:W3CDTF">2018-09-24T13:08:54Z</dcterms:modified>
</cp:coreProperties>
</file>