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27" r:id="rId4"/>
    <p:sldId id="270" r:id="rId5"/>
    <p:sldId id="309" r:id="rId6"/>
    <p:sldId id="310" r:id="rId7"/>
    <p:sldId id="311" r:id="rId8"/>
    <p:sldId id="271" r:id="rId9"/>
    <p:sldId id="283" r:id="rId10"/>
    <p:sldId id="320" r:id="rId11"/>
    <p:sldId id="321" r:id="rId12"/>
    <p:sldId id="318" r:id="rId13"/>
    <p:sldId id="319" r:id="rId14"/>
    <p:sldId id="328" r:id="rId15"/>
    <p:sldId id="329" r:id="rId16"/>
    <p:sldId id="330" r:id="rId17"/>
    <p:sldId id="325" r:id="rId18"/>
    <p:sldId id="331" r:id="rId19"/>
    <p:sldId id="326" r:id="rId20"/>
    <p:sldId id="332" r:id="rId21"/>
    <p:sldId id="333" r:id="rId22"/>
    <p:sldId id="33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15-07-2018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15-07-2018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ew-york-city/nyc-parking-ticke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>
                <a:latin typeface="Lato" panose="020F0502020204030203"/>
              </a:rPr>
              <a:t> </a:t>
            </a:r>
            <a:r>
              <a:rPr lang="en-IN" sz="1800" dirty="0">
                <a:latin typeface="Lato" panose="020F0502020204030203"/>
              </a:rPr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Deepak </a:t>
            </a:r>
            <a:r>
              <a:rPr lang="en-IN" sz="1800" dirty="0" err="1">
                <a:latin typeface="Lato" panose="020F0502020204030203"/>
              </a:rPr>
              <a:t>Aneja</a:t>
            </a:r>
            <a:endParaRPr lang="en-IN" sz="18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Suresh </a:t>
            </a:r>
            <a:r>
              <a:rPr lang="en-IN" sz="1800" dirty="0" err="1">
                <a:latin typeface="Lato" panose="020F0502020204030203"/>
              </a:rPr>
              <a:t>Balla</a:t>
            </a:r>
            <a:endParaRPr lang="en-IN" sz="18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Merin Jose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Fayiz Mayam Veettil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CE74D4-F57B-47AF-BDB4-261F09BEEA1C}"/>
              </a:ext>
            </a:extLst>
          </p:cNvPr>
          <p:cNvSpPr txBox="1">
            <a:spLocks/>
          </p:cNvSpPr>
          <p:nvPr/>
        </p:nvSpPr>
        <p:spPr>
          <a:xfrm>
            <a:off x="5789117" y="6048375"/>
            <a:ext cx="6138856" cy="277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700" dirty="0">
                <a:latin typeface="Lato" panose="020F0502020204030203"/>
              </a:rPr>
              <a:t>15 Jul 2018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D631A-0337-465F-8039-C7101C948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8" y="1438275"/>
            <a:ext cx="9144000" cy="2100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NYC Parking Tickets: An Exploratory Analysis</a:t>
            </a:r>
            <a:br>
              <a:rPr lang="en-US" sz="3200" b="1" dirty="0"/>
            </a:br>
            <a:r>
              <a:rPr lang="en-IN" sz="2400" dirty="0">
                <a:latin typeface="Lato" panose="020F0502020204030203"/>
              </a:rPr>
              <a:t>(</a:t>
            </a:r>
            <a:r>
              <a:rPr lang="en-US" sz="2400" dirty="0">
                <a:latin typeface="Lato" panose="020F0502020204030203"/>
              </a:rPr>
              <a:t>Big Data</a:t>
            </a:r>
            <a:r>
              <a:rPr lang="en-IN" sz="2400" dirty="0">
                <a:latin typeface="Lato" panose="020F0502020204030203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1976BB-A7AE-4F5B-90EF-1A9451AB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2586037"/>
            <a:ext cx="8867775" cy="16859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210706" y="1665800"/>
            <a:ext cx="9988371" cy="56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b="1" dirty="0"/>
              <a:t>1. How often does each violation code occur? (frequency of violation codes - find the top 5)</a:t>
            </a:r>
            <a:endParaRPr lang="en-US" b="1" dirty="0">
              <a:latin typeface="La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D05AD-FBB5-4BBA-947A-4E96E06A4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5" y="4519612"/>
            <a:ext cx="40957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2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210706" y="1658278"/>
            <a:ext cx="11799587" cy="56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b="1" dirty="0"/>
              <a:t>2. How often does each vehicle body type get a parking ticket? How about the vehicle make? (find the top 5 for both)</a:t>
            </a:r>
            <a:endParaRPr lang="en-US" b="1" dirty="0">
              <a:latin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43006-B91B-4B75-8CB3-9837F34E6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035" y="2225165"/>
            <a:ext cx="7459106" cy="44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8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210706" y="1797891"/>
            <a:ext cx="1179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A precinct is a police station that has a certain zone of the city under its command. Find the (5 highest) frequencies of: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E00D9-5758-4DD6-8144-44EFC93EEED1}"/>
              </a:ext>
            </a:extLst>
          </p:cNvPr>
          <p:cNvSpPr txBox="1"/>
          <p:nvPr/>
        </p:nvSpPr>
        <p:spPr>
          <a:xfrm>
            <a:off x="4721314" y="2510151"/>
            <a:ext cx="27493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Violating Precincts (this is the precinct of the zone where the violation occurred)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endParaRPr lang="en-US" b="1" dirty="0"/>
          </a:p>
          <a:p>
            <a:pPr marL="342900" indent="-342900">
              <a:buAutoNum type="arabicPeriod" startAt="2"/>
            </a:pPr>
            <a:r>
              <a:rPr lang="en-US" b="1" dirty="0"/>
              <a:t>Issuing Precincts (this is the precinct that issued the ticket)</a:t>
            </a:r>
          </a:p>
          <a:p>
            <a:pPr marL="342900" indent="-342900">
              <a:buAutoNum type="arabicPeriod" startAt="2"/>
            </a:pPr>
            <a:endParaRPr lang="en-US" b="1" dirty="0"/>
          </a:p>
          <a:p>
            <a:pPr marL="342900" indent="-342900">
              <a:buAutoNum type="arabicPeriod" startAt="2"/>
            </a:pPr>
            <a:endParaRPr lang="en-US" b="1" dirty="0"/>
          </a:p>
          <a:p>
            <a:endParaRPr lang="en-US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202B900D-1426-4B35-92FF-3640AFC5AFBF}"/>
              </a:ext>
            </a:extLst>
          </p:cNvPr>
          <p:cNvSpPr/>
          <p:nvPr/>
        </p:nvSpPr>
        <p:spPr>
          <a:xfrm>
            <a:off x="4721314" y="3643676"/>
            <a:ext cx="829339" cy="4359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7DBB1E5-A677-469C-8169-4BF357D37DF4}"/>
              </a:ext>
            </a:extLst>
          </p:cNvPr>
          <p:cNvSpPr/>
          <p:nvPr/>
        </p:nvSpPr>
        <p:spPr>
          <a:xfrm>
            <a:off x="6647138" y="5521150"/>
            <a:ext cx="823547" cy="46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57E667-5189-46C9-81AC-058D6458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64" y="2348637"/>
            <a:ext cx="3287213" cy="42933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AD7760-83C0-44E2-8B9E-A337804D1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759" y="2348637"/>
            <a:ext cx="3296676" cy="42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7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196206" y="1797891"/>
            <a:ext cx="117995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AutoNum type="arabicPeriod" startAt="4"/>
            </a:pPr>
            <a:r>
              <a:rPr lang="en-US" b="1" dirty="0"/>
              <a:t>Find the violation code frequency across 3 precincts which have issued the most number of tickets - do these precinct zones have an exceptionally high frequency of certain violation codes? Are these codes common across precincts?</a:t>
            </a:r>
          </a:p>
          <a:p>
            <a:pPr marL="457200" lvl="2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</a:rPr>
              <a:t>	-	Assumption: Precincts Code 0 is considered as one of the Precincts</a:t>
            </a:r>
          </a:p>
          <a:p>
            <a:pPr marL="457200" lvl="2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</a:rPr>
              <a:t>	-	Precincts 0, 19, 18 and 14 are the top Precincts across all 3 years</a:t>
            </a:r>
          </a:p>
          <a:p>
            <a:pPr marL="457200" lvl="2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/>
              </a:rPr>
              <a:t>	-	No consistency in violation codes however code 14, 46 are most common in all year/precincts</a:t>
            </a:r>
          </a:p>
          <a:p>
            <a:pPr marL="457200" lvl="2"/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Lato"/>
            </a:endParaRPr>
          </a:p>
          <a:p>
            <a:pPr marL="457200" lvl="2"/>
            <a:endParaRPr lang="en-US" b="1" dirty="0">
              <a:latin typeface="Lato"/>
            </a:endParaRPr>
          </a:p>
          <a:p>
            <a:pPr marL="457200" lvl="2"/>
            <a:endParaRPr lang="en-US" b="1" dirty="0">
              <a:latin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DB99D-26C8-467C-88A2-68F15FEC2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05" y="3315803"/>
            <a:ext cx="11799587" cy="346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01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196206" y="1797891"/>
            <a:ext cx="117995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n-US" b="1" dirty="0"/>
              <a:t>You’d want to find out the properties of parking violations across different times of the day:</a:t>
            </a:r>
          </a:p>
          <a:p>
            <a:pPr marL="800100" lvl="1" indent="-342900">
              <a:buAutoNum type="alphaLcParenR"/>
            </a:pPr>
            <a:r>
              <a:rPr lang="en-US" sz="1400" b="1" dirty="0"/>
              <a:t>The Violation Time field is specified in a strange format. Find a way to make this into a time attribute that you can use to divide into groups.</a:t>
            </a:r>
          </a:p>
          <a:p>
            <a:pPr marL="800100" lvl="1" indent="-342900">
              <a:buAutoNum type="alphaLcParenR"/>
            </a:pPr>
            <a:r>
              <a:rPr lang="en-US" sz="1400" b="1" dirty="0"/>
              <a:t>Find a way to deal with missing values, if any.</a:t>
            </a:r>
            <a:endParaRPr lang="en-US" b="1" dirty="0">
              <a:latin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4AADB6-A155-464D-B8FF-CDDE36B5B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76" y="2672617"/>
            <a:ext cx="4248610" cy="3903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CE5E6C-04C7-436D-A0C3-3A0B20A73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389" y="2672617"/>
            <a:ext cx="4382480" cy="39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89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196206" y="1797891"/>
            <a:ext cx="117995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n-US" b="1" dirty="0"/>
              <a:t>You’d want to find out the properties of parking violations across different times of the day:</a:t>
            </a:r>
          </a:p>
          <a:p>
            <a:pPr lvl="1"/>
            <a:r>
              <a:rPr lang="en-US" sz="1400" b="1" dirty="0"/>
              <a:t>c)	Divide 24 hours into 6 equal discrete bins of time. The intervals you choose are at your discretion. For each of these groups, find the 3 most 	commonly occurring violations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963C8-A981-49B9-9670-B37575F5C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54" y="2619326"/>
            <a:ext cx="3028260" cy="4016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D22A31-04E6-4D6A-B20A-B109C7144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633" y="2619326"/>
            <a:ext cx="3013828" cy="4018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A86456-1217-4F8F-832A-BE3187B51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011" y="2612254"/>
            <a:ext cx="3021909" cy="40239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F0EF1E-2BFE-4F51-B427-D4974262BB7C}"/>
              </a:ext>
            </a:extLst>
          </p:cNvPr>
          <p:cNvSpPr txBox="1"/>
          <p:nvPr/>
        </p:nvSpPr>
        <p:spPr>
          <a:xfrm>
            <a:off x="4996464" y="6636247"/>
            <a:ext cx="7128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000" b="1" dirty="0"/>
              <a:t>* NA's in the result sets are kept separately as it's not logical to add them in any of the time bin, unless otherwise specified</a:t>
            </a:r>
          </a:p>
        </p:txBody>
      </p:sp>
    </p:spTree>
    <p:extLst>
      <p:ext uri="{BB962C8B-B14F-4D97-AF65-F5344CB8AC3E}">
        <p14:creationId xmlns:p14="http://schemas.microsoft.com/office/powerpoint/2010/main" val="325538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196206" y="1797891"/>
            <a:ext cx="11799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n-US" b="1" dirty="0"/>
              <a:t>You’d want to find out the properties of parking violations across different times of the day:</a:t>
            </a:r>
          </a:p>
          <a:p>
            <a:pPr lvl="1"/>
            <a:r>
              <a:rPr lang="en-US" sz="1400" b="1" dirty="0"/>
              <a:t>d)	Now, try another direction. For the 3 most commonly occurring violation codes, find the most common times of day (in terms of the bins from 	the previous part)</a:t>
            </a:r>
          </a:p>
          <a:p>
            <a:pPr lvl="1"/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46839D-7271-49E6-8C41-D4B1052B8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78" y="2597577"/>
            <a:ext cx="2960724" cy="40900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0DEA2C-691C-4BA0-82BC-0C28B7770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141" y="2597577"/>
            <a:ext cx="2943311" cy="3072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66B648-5627-4573-84D0-152A372CF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291" y="2605182"/>
            <a:ext cx="2943311" cy="3064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0DBBAB-20A1-4CD4-A5BC-F57CADF2AD42}"/>
              </a:ext>
            </a:extLst>
          </p:cNvPr>
          <p:cNvSpPr txBox="1"/>
          <p:nvPr/>
        </p:nvSpPr>
        <p:spPr>
          <a:xfrm>
            <a:off x="4319456" y="6441429"/>
            <a:ext cx="7872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000" b="1" dirty="0"/>
              <a:t>* NA's in the result sets are kept separately as it's not logical to add them in any of the time bin, unless otherwise specified</a:t>
            </a:r>
          </a:p>
        </p:txBody>
      </p:sp>
    </p:spTree>
    <p:extLst>
      <p:ext uri="{BB962C8B-B14F-4D97-AF65-F5344CB8AC3E}">
        <p14:creationId xmlns:p14="http://schemas.microsoft.com/office/powerpoint/2010/main" val="165421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196206" y="1797891"/>
            <a:ext cx="1179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6.	Let’s try and find some seasonality in this data</a:t>
            </a:r>
          </a:p>
          <a:p>
            <a:pPr marL="800100" lvl="1" indent="-342900">
              <a:buAutoNum type="alphaLcParenR"/>
            </a:pPr>
            <a:r>
              <a:rPr lang="en-US" sz="1400" b="1" dirty="0"/>
              <a:t>First, divide the year into some number of seasons, and find frequencies of tickets for each season.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06F125-B84A-4A3A-8427-0BC5CE6E7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272" y="3040187"/>
            <a:ext cx="3695700" cy="1343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307F53-9470-4982-8933-1230BAC54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616" y="3044949"/>
            <a:ext cx="3695700" cy="133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2DFAED-03D5-485B-90BA-EA02FBF5E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229" y="4825288"/>
            <a:ext cx="36766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04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196206" y="1797891"/>
            <a:ext cx="1179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6.	Let’s try and find some seasonality in this data</a:t>
            </a:r>
          </a:p>
          <a:p>
            <a:pPr lvl="1"/>
            <a:r>
              <a:rPr lang="en-US" sz="1400" b="1" dirty="0"/>
              <a:t>b)	Then, find the 3 most common violations for each of these season</a:t>
            </a:r>
            <a:endParaRPr lang="en-US" b="1" dirty="0">
              <a:latin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21F28-18AA-48DF-97E5-EB82D558E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51" y="2858608"/>
            <a:ext cx="3676650" cy="2990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13F966-C2D6-4FA6-A3DD-C22057192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6" y="2849083"/>
            <a:ext cx="3705225" cy="300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778C00-C70B-45C0-93BD-7586A31FB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496" y="2858608"/>
            <a:ext cx="36671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2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196206" y="1797891"/>
            <a:ext cx="1179958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7.	The fines collected from all the parking violation constitute a revenue source for the NYC police department. Let’s 	take an example of estimating that for the 3 most commonly occurring codes.</a:t>
            </a:r>
          </a:p>
          <a:p>
            <a:pPr marL="800100" lvl="1" indent="-342900">
              <a:buFontTx/>
              <a:buAutoNum type="alphaLcParenR"/>
            </a:pPr>
            <a:r>
              <a:rPr lang="en-US" sz="1400" b="1" dirty="0"/>
              <a:t>Find total occurrences of the 3 most common violation code</a:t>
            </a:r>
          </a:p>
          <a:p>
            <a:pPr lvl="1"/>
            <a:endParaRPr lang="en-US" sz="1400" b="1" dirty="0"/>
          </a:p>
          <a:p>
            <a:pPr marL="800100" lvl="1" indent="-342900">
              <a:buAutoNum type="alphaLcParenR"/>
            </a:pPr>
            <a:endParaRPr lang="en-US" b="1" dirty="0">
              <a:latin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45A27F-E1B2-415D-919F-C2A16B8C8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49" y="3150331"/>
            <a:ext cx="8648700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B2B92D-FFD9-4001-99FC-883B13225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74" y="4733593"/>
            <a:ext cx="36766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6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110204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About the data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Reading data into S3 (screenshot of the S3 bucket of all four members)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Exploratory Data Analysis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Examine Data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Aggregation Tasks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33458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196206" y="1797891"/>
            <a:ext cx="117995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7.	The fines collected from all the parking violation constitute a revenue source for the NYC police department. Let’s 	take an example of estimating that for the 3 most commonly occurring codes.</a:t>
            </a:r>
          </a:p>
          <a:p>
            <a:pPr lvl="1"/>
            <a:r>
              <a:rPr lang="en-US" sz="1400" b="1" dirty="0"/>
              <a:t>b)	Then, search the internet for NYC parking violation code fines. You will find a website (on the nyc.gov URL) that lists these fines. They’re divided 	into two categories, one for the highest-density locations of the city, the other for the rest of the city. For simplicity, take an average of the two. </a:t>
            </a:r>
          </a:p>
          <a:p>
            <a:pPr lvl="1"/>
            <a:endParaRPr lang="en-US" sz="1400" b="1" dirty="0"/>
          </a:p>
          <a:p>
            <a:pPr lvl="1"/>
            <a:endParaRPr lang="en-US" sz="1400" b="1" dirty="0"/>
          </a:p>
          <a:p>
            <a:pPr marL="800100" lvl="1" indent="-342900">
              <a:buAutoNum type="alphaLcParenR"/>
            </a:pPr>
            <a:endParaRPr lang="en-US" b="1" dirty="0">
              <a:latin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259B8A-BA8E-44C0-BB3A-A91B13BDB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843" y="3429000"/>
            <a:ext cx="97917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55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5264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Aggregation Tasks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196206" y="1797891"/>
            <a:ext cx="117995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7"/>
            </a:pPr>
            <a:r>
              <a:rPr lang="en-US" b="1" dirty="0"/>
              <a:t>  The fines collected from all the parking violation constitute a revenue source for the NYC police department. Let’s 	take an example of estimating that for the 3 most commonly occurring codes.</a:t>
            </a:r>
          </a:p>
          <a:p>
            <a:pPr marL="342900" indent="-342900">
              <a:buAutoNum type="arabicPeriod" startAt="7"/>
            </a:pPr>
            <a:endParaRPr lang="en-US" b="1" dirty="0"/>
          </a:p>
          <a:p>
            <a:pPr lvl="1"/>
            <a:r>
              <a:rPr lang="en-US" sz="1400" b="1" dirty="0"/>
              <a:t>c)	Using this information, find the total amount collected for all of the fines. State the code which has the highest total collection. </a:t>
            </a:r>
          </a:p>
          <a:p>
            <a:pPr marL="800100" lvl="1" indent="-342900">
              <a:buFontTx/>
              <a:buAutoNum type="alphaLcParenR"/>
            </a:pPr>
            <a:endParaRPr lang="en-US" sz="1400" b="1" dirty="0"/>
          </a:p>
          <a:p>
            <a:pPr marL="800100" lvl="1" indent="-342900">
              <a:buAutoNum type="alphaLcParenR"/>
            </a:pPr>
            <a:endParaRPr lang="en-US" b="1" dirty="0">
              <a:latin typeface="La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43C86-0B79-4544-8D01-D7F4C5A39DCA}"/>
              </a:ext>
            </a:extLst>
          </p:cNvPr>
          <p:cNvSpPr txBox="1"/>
          <p:nvPr/>
        </p:nvSpPr>
        <p:spPr>
          <a:xfrm>
            <a:off x="196205" y="4684699"/>
            <a:ext cx="1179958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lphaLcParenR" startAt="4"/>
            </a:pPr>
            <a:r>
              <a:rPr lang="en-US" sz="1400" b="1" dirty="0"/>
              <a:t>What can you intuitively infer from these findings?</a:t>
            </a:r>
          </a:p>
          <a:p>
            <a:pPr marL="800100" lvl="1" indent="-342900">
              <a:buAutoNum type="alphaLcParenR" startAt="4"/>
            </a:pPr>
            <a:endParaRPr lang="en-US" sz="1400" b="1" dirty="0"/>
          </a:p>
          <a:p>
            <a:pPr lvl="2"/>
            <a:r>
              <a:rPr lang="en-US" sz="1400" b="1" dirty="0"/>
              <a:t>Top Violation by count in 3 years is with code 21 which is "Street Cleaning: No parking where parking is not allowed by sign, street marking or traffic control device. but max revenue is with code 14 which has higher fine for issue "Street Cleaning: No parking where parking is not allowed by sign, street marking or traffic control device."</a:t>
            </a:r>
          </a:p>
          <a:p>
            <a:pPr marL="800100" lvl="1" indent="-342900">
              <a:buAutoNum type="alphaLcParenR" startAt="4"/>
            </a:pPr>
            <a:endParaRPr lang="en-US" sz="1400" b="1" dirty="0"/>
          </a:p>
          <a:p>
            <a:pPr marL="800100" lvl="1" indent="-342900">
              <a:buAutoNum type="alphaLcParenR" startAt="4"/>
            </a:pPr>
            <a:endParaRPr lang="en-US" sz="1400" b="1" dirty="0"/>
          </a:p>
          <a:p>
            <a:pPr marL="800100" lvl="1" indent="-342900">
              <a:buFontTx/>
              <a:buAutoNum type="alphaLcParenR"/>
            </a:pPr>
            <a:endParaRPr lang="en-US" sz="1400" b="1" dirty="0"/>
          </a:p>
          <a:p>
            <a:pPr marL="800100" lvl="1" indent="-342900">
              <a:buAutoNum type="alphaLcParenR"/>
            </a:pPr>
            <a:endParaRPr lang="en-US" b="1" dirty="0">
              <a:latin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492017-D139-4CB4-A0AC-FCA06D106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913" y="3102923"/>
            <a:ext cx="78200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85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542" y="4811430"/>
            <a:ext cx="6138856" cy="1531917"/>
          </a:xfrm>
        </p:spPr>
        <p:txBody>
          <a:bodyPr>
            <a:normAutofit/>
          </a:bodyPr>
          <a:lstStyle/>
          <a:p>
            <a:pPr algn="r"/>
            <a:r>
              <a:rPr lang="en-IN" sz="1800" dirty="0">
                <a:latin typeface="Lato" panose="020F0502020204030203"/>
              </a:rPr>
              <a:t>Merin Jose</a:t>
            </a:r>
          </a:p>
          <a:p>
            <a:pPr algn="r"/>
            <a:r>
              <a:rPr lang="en-IN" sz="1800" dirty="0">
                <a:latin typeface="Lato" panose="020F0502020204030203"/>
              </a:rPr>
              <a:t>Suresh </a:t>
            </a:r>
            <a:r>
              <a:rPr lang="en-IN" sz="1800" dirty="0" err="1">
                <a:latin typeface="Lato" panose="020F0502020204030203"/>
              </a:rPr>
              <a:t>Balla</a:t>
            </a:r>
            <a:endParaRPr lang="en-IN" sz="1800" dirty="0">
              <a:latin typeface="Lato" panose="020F0502020204030203"/>
            </a:endParaRPr>
          </a:p>
          <a:p>
            <a:pPr algn="r"/>
            <a:r>
              <a:rPr lang="en-IN" sz="1800" dirty="0">
                <a:latin typeface="Lato" panose="020F0502020204030203"/>
              </a:rPr>
              <a:t>Deepak </a:t>
            </a:r>
            <a:r>
              <a:rPr lang="en-IN" sz="1800" dirty="0" err="1">
                <a:latin typeface="Lato" panose="020F0502020204030203"/>
              </a:rPr>
              <a:t>Aneja</a:t>
            </a:r>
            <a:endParaRPr lang="en-IN" sz="1800" dirty="0">
              <a:latin typeface="Lato" panose="020F0502020204030203"/>
            </a:endParaRPr>
          </a:p>
          <a:p>
            <a:pPr algn="r"/>
            <a:r>
              <a:rPr lang="en-IN" sz="1800" dirty="0">
                <a:latin typeface="Lato" panose="020F0502020204030203"/>
              </a:rPr>
              <a:t>Fayiz Mayam Veettil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D631A-0337-465F-8039-C7101C948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8" y="1438275"/>
            <a:ext cx="9144000" cy="2100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Thanks</a:t>
            </a:r>
            <a:endParaRPr lang="en-IN" sz="2400"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17739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9631972" cy="383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Data on Parking ticket issued in NYC, collected by NYC Department of Finance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Data Source: Kaggle</a:t>
            </a:r>
          </a:p>
          <a:p>
            <a:pPr lvl="2">
              <a:lnSpc>
                <a:spcPct val="150000"/>
              </a:lnSpc>
            </a:pPr>
            <a:r>
              <a:rPr lang="en-US" sz="1600" b="1" dirty="0">
                <a:hlinkClick r:id="rId3"/>
              </a:rPr>
              <a:t>https://www.kaggle.com/new-york-city/nyc-parking-tickets</a:t>
            </a:r>
            <a:endParaRPr lang="en-US" sz="1600" b="1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2015, 2016 and 2017 data sets are used for analysis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Total 6.6 GB of data across all three years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The files are roughly organized by fiscal year (July 1 - June 30) of NYC government, hence all the analysis done based on fiscal year and each metric compared across the 3 years.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External data from nyc.gov for Violation Code Fines are used for revenue analysis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29129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About the data</a:t>
            </a:r>
          </a:p>
        </p:txBody>
      </p:sp>
    </p:spTree>
    <p:extLst>
      <p:ext uri="{BB962C8B-B14F-4D97-AF65-F5344CB8AC3E}">
        <p14:creationId xmlns:p14="http://schemas.microsoft.com/office/powerpoint/2010/main" val="379881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4D45CD-10F4-4A51-9F17-F230168F9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" y="1955934"/>
            <a:ext cx="10808970" cy="4496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5" y="1148643"/>
            <a:ext cx="117292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</a:rPr>
              <a:t>S3 Bucket: Deepak </a:t>
            </a:r>
            <a:r>
              <a:rPr lang="en-US" sz="2800" b="1" dirty="0" err="1">
                <a:solidFill>
                  <a:schemeClr val="bg1"/>
                </a:solidFill>
                <a:latin typeface="Lato" charset="0"/>
              </a:rPr>
              <a:t>Aneja</a:t>
            </a:r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(Bucket Path: s3://ds-bigdata-analytics/BigdataAssign/nyc-parking-case-study/)</a:t>
            </a:r>
            <a:endParaRPr lang="en-US" sz="2400" b="1"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F59416-0081-4DD8-B156-34C1F91F82CB}"/>
              </a:ext>
            </a:extLst>
          </p:cNvPr>
          <p:cNvSpPr txBox="1"/>
          <p:nvPr/>
        </p:nvSpPr>
        <p:spPr>
          <a:xfrm>
            <a:off x="3941132" y="467999"/>
            <a:ext cx="67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(Bucket Path : s3://fayiz-bigdata-assignment/nyc-parking-case-stud/)</a:t>
            </a:r>
          </a:p>
        </p:txBody>
      </p:sp>
    </p:spTree>
    <p:extLst>
      <p:ext uri="{BB962C8B-B14F-4D97-AF65-F5344CB8AC3E}">
        <p14:creationId xmlns:p14="http://schemas.microsoft.com/office/powerpoint/2010/main" val="36735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6350DA-12C2-450A-ADA5-788747612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" y="1955933"/>
            <a:ext cx="10808970" cy="4529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5" y="1148643"/>
            <a:ext cx="117292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</a:rPr>
              <a:t>S3 Bucket: Suresh </a:t>
            </a:r>
            <a:r>
              <a:rPr lang="en-US" sz="2800" b="1" dirty="0" err="1">
                <a:solidFill>
                  <a:schemeClr val="bg1"/>
                </a:solidFill>
                <a:latin typeface="Lato" charset="0"/>
              </a:rPr>
              <a:t>Balla</a:t>
            </a:r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(Bucket Path: s3://data-science-big-data-analytics-suresh/nyc-parking-case-study/)</a:t>
            </a:r>
            <a:endParaRPr lang="en-US" sz="2400" b="1"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F59416-0081-4DD8-B156-34C1F91F82CB}"/>
              </a:ext>
            </a:extLst>
          </p:cNvPr>
          <p:cNvSpPr txBox="1"/>
          <p:nvPr/>
        </p:nvSpPr>
        <p:spPr>
          <a:xfrm>
            <a:off x="3941132" y="467999"/>
            <a:ext cx="67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(Bucket Path : s3://fayiz-bigdata-assignment/nyc-parking-case-stud/)</a:t>
            </a:r>
          </a:p>
        </p:txBody>
      </p:sp>
    </p:spTree>
    <p:extLst>
      <p:ext uri="{BB962C8B-B14F-4D97-AF65-F5344CB8AC3E}">
        <p14:creationId xmlns:p14="http://schemas.microsoft.com/office/powerpoint/2010/main" val="281017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24003-3AE3-4C66-88E7-65645D614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" y="1955934"/>
            <a:ext cx="10808969" cy="4529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5" y="1148643"/>
            <a:ext cx="117292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</a:rPr>
              <a:t>S3 Bucket: Merin Jose</a:t>
            </a:r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(Bucket Path: s3://merin-upgrad/nyc-parking-case-study/)</a:t>
            </a:r>
            <a:endParaRPr lang="en-US" sz="2400" b="1"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F59416-0081-4DD8-B156-34C1F91F82CB}"/>
              </a:ext>
            </a:extLst>
          </p:cNvPr>
          <p:cNvSpPr txBox="1"/>
          <p:nvPr/>
        </p:nvSpPr>
        <p:spPr>
          <a:xfrm>
            <a:off x="3941132" y="467999"/>
            <a:ext cx="67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(Bucket Path : s3://fayiz-bigdata-assignment/nyc-parking-case-stud/)</a:t>
            </a:r>
          </a:p>
        </p:txBody>
      </p:sp>
    </p:spTree>
    <p:extLst>
      <p:ext uri="{BB962C8B-B14F-4D97-AF65-F5344CB8AC3E}">
        <p14:creationId xmlns:p14="http://schemas.microsoft.com/office/powerpoint/2010/main" val="1359606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CD155-FF8D-436D-8F7C-BA3DAD495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" y="1955934"/>
            <a:ext cx="10808970" cy="4529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5" y="1148643"/>
            <a:ext cx="117292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Lato" charset="0"/>
              </a:rPr>
              <a:t>S3 Bucket: Fayiz Mayam Veettil </a:t>
            </a:r>
            <a:r>
              <a:rPr lang="en-US" sz="1400" dirty="0">
                <a:solidFill>
                  <a:schemeClr val="bg1"/>
                </a:solidFill>
              </a:rPr>
              <a:t>(Bucket Path: s3://fayiz-bigdata-assignment/nyc-parking-case-study/)</a:t>
            </a:r>
            <a:endParaRPr lang="en-US" sz="2400" b="1"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F59416-0081-4DD8-B156-34C1F91F82CB}"/>
              </a:ext>
            </a:extLst>
          </p:cNvPr>
          <p:cNvSpPr txBox="1"/>
          <p:nvPr/>
        </p:nvSpPr>
        <p:spPr>
          <a:xfrm>
            <a:off x="3941132" y="467999"/>
            <a:ext cx="670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(Bucket Path : s3://fayiz-bigdata-assignment/nyc-parking-case-stud/)</a:t>
            </a:r>
          </a:p>
        </p:txBody>
      </p:sp>
    </p:spTree>
    <p:extLst>
      <p:ext uri="{BB962C8B-B14F-4D97-AF65-F5344CB8AC3E}">
        <p14:creationId xmlns:p14="http://schemas.microsoft.com/office/powerpoint/2010/main" val="162180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483927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Exploratory Data Analysis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4603E62-375A-4D7B-AA63-7E3E15899393}"/>
              </a:ext>
            </a:extLst>
          </p:cNvPr>
          <p:cNvSpPr/>
          <p:nvPr/>
        </p:nvSpPr>
        <p:spPr>
          <a:xfrm>
            <a:off x="140677" y="1925515"/>
            <a:ext cx="11201400" cy="4940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for possible data inconsistencies 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for duplicate records on Summons Number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Check for NA values in the columns used for analysis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/>
              </a:rPr>
              <a:t>Status of data cleaning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 2017 dataset lacks 8 columns that are included in the other 2 datasets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Each files contains data from current year July 1</a:t>
            </a:r>
            <a:r>
              <a:rPr lang="en-US" sz="1600" baseline="30000" dirty="0"/>
              <a:t>st</a:t>
            </a:r>
            <a:r>
              <a:rPr lang="en-US" sz="1600" dirty="0"/>
              <a:t>  to June 30</a:t>
            </a:r>
            <a:r>
              <a:rPr lang="en-US" sz="1600" baseline="30000" dirty="0"/>
              <a:t>th</a:t>
            </a:r>
            <a:r>
              <a:rPr lang="en-US" sz="1600" dirty="0"/>
              <a:t> next year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~10 M records per year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857,977 number of records found duplicated and cleaned in 2015 data file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1600" dirty="0">
              <a:latin typeface="Lato"/>
            </a:endParaRP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0603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9EF39D-B437-4672-AAE1-460ECBF7A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07" y="5417993"/>
            <a:ext cx="3190875" cy="9810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C9DDE9-FBD0-4996-8417-D407BD328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7" y="2358412"/>
            <a:ext cx="3864824" cy="10034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31372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Examine the data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728C7A-92DB-470B-B9B8-52D86CEDDDF8}"/>
              </a:ext>
            </a:extLst>
          </p:cNvPr>
          <p:cNvSpPr txBox="1"/>
          <p:nvPr/>
        </p:nvSpPr>
        <p:spPr>
          <a:xfrm>
            <a:off x="210706" y="1767741"/>
            <a:ext cx="9988371" cy="56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b="1" dirty="0"/>
              <a:t>1. Find total number of tickets for each year.</a:t>
            </a:r>
            <a:endParaRPr lang="en-US" b="1" dirty="0">
              <a:latin typeface="La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10E53D-7B5F-471E-B4B8-13F151FE03DF}"/>
              </a:ext>
            </a:extLst>
          </p:cNvPr>
          <p:cNvSpPr txBox="1"/>
          <p:nvPr/>
        </p:nvSpPr>
        <p:spPr>
          <a:xfrm>
            <a:off x="210706" y="3296826"/>
            <a:ext cx="11386194" cy="56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b="1" dirty="0"/>
              <a:t>2. Find out how many unique states the cars which got parking tickets came from.</a:t>
            </a:r>
            <a:endParaRPr lang="en-US" b="1" dirty="0">
              <a:latin typeface="La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01F26-306E-4B3C-8B9A-205D15383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32" y="3857347"/>
            <a:ext cx="3219450" cy="1000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08D5F7-76BA-41A4-8D12-FEEE0F850008}"/>
              </a:ext>
            </a:extLst>
          </p:cNvPr>
          <p:cNvSpPr txBox="1"/>
          <p:nvPr/>
        </p:nvSpPr>
        <p:spPr>
          <a:xfrm>
            <a:off x="210705" y="4857472"/>
            <a:ext cx="1198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b="1" dirty="0"/>
              <a:t>3. Some parking tickets don’t have addresses on them, which is cause for concern. Find out how many such tickets there are.</a:t>
            </a:r>
            <a:endParaRPr lang="en-US" b="1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2304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2078</TotalTime>
  <Words>825</Words>
  <Application>Microsoft Office PowerPoint</Application>
  <PresentationFormat>Widescreen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Lato</vt:lpstr>
      <vt:lpstr>Times New Roman</vt:lpstr>
      <vt:lpstr>Office Theme</vt:lpstr>
      <vt:lpstr>NYC Parking Tickets: An Exploratory Analysis (Big Data)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Fayiz Mayam Veettil</cp:lastModifiedBy>
  <cp:revision>140</cp:revision>
  <dcterms:created xsi:type="dcterms:W3CDTF">2016-06-09T08:16:28Z</dcterms:created>
  <dcterms:modified xsi:type="dcterms:W3CDTF">2018-07-15T13:43:13Z</dcterms:modified>
</cp:coreProperties>
</file>