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02-12-2017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Deepak </a:t>
            </a:r>
            <a:r>
              <a:rPr lang="en-IN" sz="1800" dirty="0" err="1"/>
              <a:t>Aneja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Fayiz</a:t>
            </a:r>
            <a:r>
              <a:rPr lang="en-IN" sz="1800" dirty="0"/>
              <a:t> </a:t>
            </a:r>
            <a:r>
              <a:rPr lang="en-IN" sz="1800" dirty="0" err="1"/>
              <a:t>Mayamveettil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Merin</a:t>
            </a:r>
            <a:r>
              <a:rPr lang="en-IN" sz="1800" dirty="0"/>
              <a:t>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Suresh </a:t>
            </a:r>
            <a:r>
              <a:rPr lang="en-IN" sz="1800" dirty="0" err="1"/>
              <a:t>Balla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Conclusion</a:t>
            </a:r>
            <a:r>
              <a:rPr lang="en-IN" sz="2800" b="1" dirty="0"/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Business Scenario</a:t>
            </a:r>
          </a:p>
          <a:p>
            <a:pPr marL="457200" lvl="1" indent="0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Spark Funds has a budget of 5 to 15million USD to be invested in a few companies which are based out of an English speaking country.</a:t>
            </a:r>
          </a:p>
          <a:p>
            <a:pPr marL="457200" lvl="1" indent="0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overall strategy is to invest where others are investing, implying that the best sectors and countries are the ones where most investments are happening.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Understanding Global Trends in Investments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10789"/>
            <a:ext cx="11168742" cy="52251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 Problem solving 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571" y="1969588"/>
            <a:ext cx="17765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datasets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121" y="3155405"/>
            <a:ext cx="17765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the datasets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294" y="4177211"/>
            <a:ext cx="2373084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keys and relation between data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184" y="5508171"/>
            <a:ext cx="17765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Analysis</a:t>
            </a:r>
          </a:p>
        </p:txBody>
      </p:sp>
      <p:sp>
        <p:nvSpPr>
          <p:cNvPr id="11" name="Oval 10"/>
          <p:cNvSpPr/>
          <p:nvPr/>
        </p:nvSpPr>
        <p:spPr>
          <a:xfrm>
            <a:off x="3357154" y="1476103"/>
            <a:ext cx="4650378" cy="168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average investment for  each investment type (venture, angel, seed, and private equity) and choose the best one as per the budget</a:t>
            </a:r>
          </a:p>
        </p:txBody>
      </p:sp>
      <p:sp>
        <p:nvSpPr>
          <p:cNvPr id="12" name="Oval 11"/>
          <p:cNvSpPr/>
          <p:nvPr/>
        </p:nvSpPr>
        <p:spPr>
          <a:xfrm>
            <a:off x="3592286" y="3354035"/>
            <a:ext cx="4402182" cy="180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countries which received most funding based on the above chosen investment type</a:t>
            </a:r>
          </a:p>
        </p:txBody>
      </p:sp>
      <p:sp>
        <p:nvSpPr>
          <p:cNvPr id="13" name="Oval 12"/>
          <p:cNvSpPr/>
          <p:nvPr/>
        </p:nvSpPr>
        <p:spPr>
          <a:xfrm>
            <a:off x="3981931" y="5357187"/>
            <a:ext cx="3828868" cy="122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three English speaking countries</a:t>
            </a: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455784" y="2888343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77555" y="394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55784" y="521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702370" y="3083406"/>
            <a:ext cx="3246882" cy="2303728"/>
          </a:xfrm>
          <a:prstGeom prst="bentConnector3">
            <a:avLst>
              <a:gd name="adj1" fmla="val -7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23132" y="2963817"/>
            <a:ext cx="0" cy="379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5881456" y="4984172"/>
            <a:ext cx="0" cy="3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B1C30C8B-AE54-4BA8-B331-4BBA34C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2105"/>
            <a:ext cx="213520" cy="46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342C0C-7335-481B-8740-C3D31BC3B6DA}"/>
              </a:ext>
            </a:extLst>
          </p:cNvPr>
          <p:cNvSpPr/>
          <p:nvPr/>
        </p:nvSpPr>
        <p:spPr>
          <a:xfrm>
            <a:off x="8188960" y="1420833"/>
            <a:ext cx="3384731" cy="225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best sector within selected countries for preferred investment type based on previous analysis and for 5 – 15 M budget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FD639-B410-4613-B678-B7CBBF2C68F3}"/>
              </a:ext>
            </a:extLst>
          </p:cNvPr>
          <p:cNvCxnSpPr>
            <a:cxnSpLocks/>
          </p:cNvCxnSpPr>
          <p:nvPr/>
        </p:nvCxnSpPr>
        <p:spPr>
          <a:xfrm>
            <a:off x="8001725" y="2381729"/>
            <a:ext cx="181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29E82EC-5370-4DBC-9CFA-A30A9DBF3B4F}"/>
              </a:ext>
            </a:extLst>
          </p:cNvPr>
          <p:cNvSpPr/>
          <p:nvPr/>
        </p:nvSpPr>
        <p:spPr>
          <a:xfrm>
            <a:off x="8183548" y="4048610"/>
            <a:ext cx="3384731" cy="1922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analysis, arrive at a conclusion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0CDAD9-5AFD-42DD-BEC0-A5BD58EF1AF3}"/>
              </a:ext>
            </a:extLst>
          </p:cNvPr>
          <p:cNvCxnSpPr>
            <a:cxnSpLocks/>
          </p:cNvCxnSpPr>
          <p:nvPr/>
        </p:nvCxnSpPr>
        <p:spPr>
          <a:xfrm>
            <a:off x="9965641" y="3354035"/>
            <a:ext cx="0" cy="6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D4D9FA-FFBF-4A79-A275-D5222A9F7EFE}"/>
              </a:ext>
            </a:extLst>
          </p:cNvPr>
          <p:cNvCxnSpPr>
            <a:cxnSpLocks/>
          </p:cNvCxnSpPr>
          <p:nvPr/>
        </p:nvCxnSpPr>
        <p:spPr>
          <a:xfrm flipV="1">
            <a:off x="7934362" y="3063231"/>
            <a:ext cx="475315" cy="111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D8D37-7C88-45C6-9032-F77BFF0754F6}"/>
              </a:ext>
            </a:extLst>
          </p:cNvPr>
          <p:cNvCxnSpPr>
            <a:cxnSpLocks/>
          </p:cNvCxnSpPr>
          <p:nvPr/>
        </p:nvCxnSpPr>
        <p:spPr>
          <a:xfrm flipV="1">
            <a:off x="7714144" y="3354035"/>
            <a:ext cx="954246" cy="249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Funding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59.60% of the total amount invested globally is on Venture Type Investment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On slicing further on Angel, Seed, private equity and Venture, 78.38% out of these four are of Venture type.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The average investment amount required for venture is 11.75M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The average investment lies between 5 to 15M which is the available budget</a:t>
            </a: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Country Analysis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One of the major criteria for investment is to go with an English speaking country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top three English Speaking Countries as below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United States of America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United Kingdom of Great Britain and Northern Ireland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  <a:p>
            <a:pPr marL="971550" lvl="1" indent="-51435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*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Considering United Kingdom of Great Britain and Northern Ireland as native English speakers</a:t>
            </a:r>
          </a:p>
          <a:p>
            <a:pPr marL="971550" lvl="1" indent="-51435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232" y="5384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b="1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84" y="1781035"/>
            <a:ext cx="11168742" cy="4344261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Selected Investment type Venture and Top 3 English speaking countries, best sectors to invest was identified based on the number of investment on each sector for each country.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observations are as below: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A21FC-33A9-4D07-9E68-9F992C7B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05061"/>
              </p:ext>
            </p:extLst>
          </p:nvPr>
        </p:nvGraphicFramePr>
        <p:xfrm>
          <a:off x="785090" y="3657599"/>
          <a:ext cx="10400145" cy="29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1568">
                  <a:extLst>
                    <a:ext uri="{9D8B030D-6E8A-4147-A177-3AD203B41FA5}">
                      <a16:colId xmlns:a16="http://schemas.microsoft.com/office/drawing/2014/main" val="4097370550"/>
                    </a:ext>
                  </a:extLst>
                </a:gridCol>
                <a:gridCol w="5123627">
                  <a:extLst>
                    <a:ext uri="{9D8B030D-6E8A-4147-A177-3AD203B41FA5}">
                      <a16:colId xmlns:a16="http://schemas.microsoft.com/office/drawing/2014/main" val="2108397899"/>
                    </a:ext>
                  </a:extLst>
                </a:gridCol>
                <a:gridCol w="1304950">
                  <a:extLst>
                    <a:ext uri="{9D8B030D-6E8A-4147-A177-3AD203B41FA5}">
                      <a16:colId xmlns:a16="http://schemas.microsoft.com/office/drawing/2014/main" val="296663245"/>
                    </a:ext>
                  </a:extLst>
                </a:gridCol>
              </a:tblGrid>
              <a:tr h="298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No.of</a:t>
                      </a:r>
                      <a:r>
                        <a:rPr lang="en-US" sz="1200" u="none" strike="noStrike" dirty="0">
                          <a:effectLst/>
                        </a:rPr>
                        <a:t> Investments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4091408171"/>
                  </a:ext>
                </a:extLst>
              </a:tr>
              <a:tr h="2986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United States of America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09" marR="91809" marT="45904" marB="4590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2950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498587282"/>
                  </a:ext>
                </a:extLst>
              </a:tr>
              <a:tr h="29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Social, Finance, Analytics, Advertising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2714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571983547"/>
                  </a:ext>
                </a:extLst>
              </a:tr>
              <a:tr h="29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Cleantech / Semiconductors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2350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795344828"/>
                  </a:ext>
                </a:extLst>
              </a:tr>
              <a:tr h="298610">
                <a:tc rowSpan="3"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Kingdom of Great Britain and Northern Ireland</a:t>
                      </a:r>
                    </a:p>
                  </a:txBody>
                  <a:tcPr marL="91809" marR="91809" marT="45904" marB="4590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762510063"/>
                  </a:ext>
                </a:extLst>
              </a:tr>
              <a:tr h="29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Social, Finance, Analytics, Advertising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39581408"/>
                  </a:ext>
                </a:extLst>
              </a:tr>
              <a:tr h="29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Cleantech / Semiconductors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556025388"/>
                  </a:ext>
                </a:extLst>
              </a:tr>
              <a:tr h="2986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809" marR="91809" marT="45904" marB="4590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892052110"/>
                  </a:ext>
                </a:extLst>
              </a:tr>
              <a:tr h="29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Social, Finance, Analytics, Advertising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614076890"/>
                  </a:ext>
                </a:extLst>
              </a:tr>
              <a:tr h="29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News, Search and Messaging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12712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Investment Type Analysis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96020-9C60-444E-872D-855C94FD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672977"/>
            <a:ext cx="8846842" cy="48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Top 9 Countries Based on Investment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ADA345-B64A-49BF-B7C2-DDA52E06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31" y="1496218"/>
            <a:ext cx="9826699" cy="5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 3 English Speaking Countries and its Top 3 Sectors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B11E5-B06A-4437-B707-6942224E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1891144"/>
            <a:ext cx="10296895" cy="4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391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Understanding Global Trends in Investments</vt:lpstr>
      <vt:lpstr> Problem solving methodology</vt:lpstr>
      <vt:lpstr>Funding Type Analysis</vt:lpstr>
      <vt:lpstr> Country Analysis </vt:lpstr>
      <vt:lpstr> Sector Analysis</vt:lpstr>
      <vt:lpstr>Investment Type Analysis</vt:lpstr>
      <vt:lpstr>Top 9 Countries Based on Investment</vt:lpstr>
      <vt:lpstr>Top 3 English Speaking Countries and its Top 3 Sectors</vt:lpstr>
      <vt:lpstr>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Merin Jose</cp:lastModifiedBy>
  <cp:revision>68</cp:revision>
  <dcterms:created xsi:type="dcterms:W3CDTF">2016-06-09T08:16:28Z</dcterms:created>
  <dcterms:modified xsi:type="dcterms:W3CDTF">2017-12-03T07:21:46Z</dcterms:modified>
</cp:coreProperties>
</file>