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27" r:id="rId4"/>
    <p:sldId id="270" r:id="rId5"/>
    <p:sldId id="309" r:id="rId6"/>
    <p:sldId id="310" r:id="rId7"/>
    <p:sldId id="311" r:id="rId8"/>
    <p:sldId id="271" r:id="rId9"/>
    <p:sldId id="283" r:id="rId10"/>
    <p:sldId id="320" r:id="rId11"/>
    <p:sldId id="321" r:id="rId12"/>
    <p:sldId id="318" r:id="rId13"/>
    <p:sldId id="319" r:id="rId14"/>
    <p:sldId id="328" r:id="rId15"/>
    <p:sldId id="329" r:id="rId16"/>
    <p:sldId id="330" r:id="rId17"/>
    <p:sldId id="325" r:id="rId18"/>
    <p:sldId id="331" r:id="rId19"/>
    <p:sldId id="326" r:id="rId20"/>
    <p:sldId id="33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14-07-2018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w-york-city/nyc-parking-tick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15 Jul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NYC Parking Tickets: An Exploratory Analysis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Big Data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976BB-A7AE-4F5B-90EF-1A9451AB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586037"/>
            <a:ext cx="8867775" cy="16859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665800"/>
            <a:ext cx="9988371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1. How often does each violation code occur? (frequency of violation codes - find the top 5)</a:t>
            </a:r>
            <a:endParaRPr lang="en-US" b="1" dirty="0">
              <a:latin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D05AD-FBB5-4BBA-947A-4E96E06A4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5" y="4519612"/>
            <a:ext cx="4095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658278"/>
            <a:ext cx="11799587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2. How often does each vehicle body type get a parking ticket? How about the vehicle make? (find the top 5 for both)</a:t>
            </a:r>
            <a:endParaRPr lang="en-US" b="1" dirty="0"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43006-B91B-4B75-8CB3-9837F34E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35" y="2225165"/>
            <a:ext cx="7459106" cy="44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8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797891"/>
            <a:ext cx="1179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 precinct is a police station that has a certain zone of the city under its command. Find the (5 highest) frequencies of: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E00D9-5758-4DD6-8144-44EFC93EEED1}"/>
              </a:ext>
            </a:extLst>
          </p:cNvPr>
          <p:cNvSpPr txBox="1"/>
          <p:nvPr/>
        </p:nvSpPr>
        <p:spPr>
          <a:xfrm>
            <a:off x="4721314" y="2510151"/>
            <a:ext cx="2749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Violating Precincts (this is the precinct of the zone where the violation occurred)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b="1" dirty="0"/>
          </a:p>
          <a:p>
            <a:pPr marL="342900" indent="-342900">
              <a:buAutoNum type="arabicPeriod" startAt="2"/>
            </a:pPr>
            <a:r>
              <a:rPr lang="en-US" b="1" dirty="0"/>
              <a:t>Issuing Precincts (this is the precinct that issued the ticket)</a:t>
            </a:r>
          </a:p>
          <a:p>
            <a:pPr marL="342900" indent="-342900">
              <a:buAutoNum type="arabicPeriod" startAt="2"/>
            </a:pPr>
            <a:endParaRPr lang="en-US" b="1" dirty="0"/>
          </a:p>
          <a:p>
            <a:pPr marL="342900" indent="-342900">
              <a:buAutoNum type="arabicPeriod" startAt="2"/>
            </a:pPr>
            <a:endParaRPr lang="en-US" b="1" dirty="0"/>
          </a:p>
          <a:p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02B900D-1426-4B35-92FF-3640AFC5AFBF}"/>
              </a:ext>
            </a:extLst>
          </p:cNvPr>
          <p:cNvSpPr/>
          <p:nvPr/>
        </p:nvSpPr>
        <p:spPr>
          <a:xfrm>
            <a:off x="4721314" y="3643676"/>
            <a:ext cx="829339" cy="4359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DBB1E5-A677-469C-8169-4BF357D37DF4}"/>
              </a:ext>
            </a:extLst>
          </p:cNvPr>
          <p:cNvSpPr/>
          <p:nvPr/>
        </p:nvSpPr>
        <p:spPr>
          <a:xfrm>
            <a:off x="6647138" y="5521150"/>
            <a:ext cx="823547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7E667-5189-46C9-81AC-058D6458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4" y="2348637"/>
            <a:ext cx="3287213" cy="4293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AD7760-83C0-44E2-8B9E-A337804D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759" y="2348637"/>
            <a:ext cx="3296676" cy="42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AutoNum type="arabicPeriod" startAt="4"/>
            </a:pPr>
            <a:r>
              <a:rPr lang="en-US" b="1" dirty="0"/>
              <a:t>Find the violation code frequency across 3 precincts which have issued the most number of tickets - do these precinct 	zones have an exceptionally high frequency of certain violation codes? Are these codes common across precincts?</a:t>
            </a:r>
          </a:p>
          <a:p>
            <a:pPr marL="457200" lvl="2"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	-	Precincts 0, 19, 18 and 14 are the top Precincts across all 3 years</a:t>
            </a:r>
          </a:p>
          <a:p>
            <a:pPr marL="457200" lvl="2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	-	No consistency in violation codes however code 14, 46 are most common in all year/precincts</a:t>
            </a:r>
          </a:p>
          <a:p>
            <a:pPr marL="457200" lvl="2"/>
            <a:endParaRPr lang="en-US" b="1" dirty="0">
              <a:latin typeface="Lato"/>
            </a:endParaRPr>
          </a:p>
          <a:p>
            <a:pPr marL="457200" lvl="2"/>
            <a:endParaRPr lang="en-US" b="1" dirty="0"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DB99D-26C8-467C-88A2-68F15FEC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05" y="3315803"/>
            <a:ext cx="11799587" cy="34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0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/>
              <a:t>You’d want to find out the properties of parking violations across different times of the day: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The Violation Time field is specified in a strange format. Find a way to make this into a time attribute that you can use to divide into groups.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Find a way to deal with missing values, if any.</a:t>
            </a:r>
            <a:endParaRPr lang="en-US" b="1" dirty="0">
              <a:latin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4AADB6-A155-464D-B8FF-CDDE36B5B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84" y="2681761"/>
            <a:ext cx="4248610" cy="3903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CE5E6C-04C7-436D-A0C3-3A0B20A73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197" y="2681761"/>
            <a:ext cx="4382480" cy="39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/>
              <a:t>You’d want to find out the properties of parking violations across different times of the day:</a:t>
            </a:r>
          </a:p>
          <a:p>
            <a:pPr lvl="1"/>
            <a:r>
              <a:rPr lang="en-US" sz="1400" b="1" dirty="0"/>
              <a:t>c)	Divide 24 hours into 6 equal discrete bins of time. The intervals you choose are at your discretion. For each of these groups, find the 3 most 	commonly occurring violations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63C8-A981-49B9-9670-B37575F5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86" y="2612254"/>
            <a:ext cx="3109852" cy="412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22A31-04E6-4D6A-B20A-B109C7144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464" y="2612254"/>
            <a:ext cx="3083553" cy="4111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86456-1217-4F8F-832A-BE3187B5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843" y="2605182"/>
            <a:ext cx="3089695" cy="41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8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/>
              <a:t>You’d want to find out the properties of parking violations across different times of the day:</a:t>
            </a:r>
          </a:p>
          <a:p>
            <a:pPr lvl="1"/>
            <a:r>
              <a:rPr lang="en-US" sz="1400" b="1" dirty="0"/>
              <a:t>d)	Now, try another direction. For the 3 most commonly occurring violation codes, find the most common times of day (in terms of the bins from 	the previous part)</a:t>
            </a:r>
          </a:p>
          <a:p>
            <a:pPr lvl="1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5421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	Let’s try and find some seasonality in this data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First, divide the year into some number of seasons, and find frequencies of tickets for each season.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6F125-B84A-4A3A-8427-0BC5CE6E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72" y="3040187"/>
            <a:ext cx="3695700" cy="1343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07F53-9470-4982-8933-1230BAC5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616" y="3044949"/>
            <a:ext cx="3695700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DFAED-03D5-485B-90BA-EA02FBF5E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229" y="4825288"/>
            <a:ext cx="3676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0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	Let’s try and find some seasonality in this data</a:t>
            </a:r>
          </a:p>
          <a:p>
            <a:pPr lvl="1"/>
            <a:r>
              <a:rPr lang="en-US" sz="1400" b="1" dirty="0"/>
              <a:t>b)	Then, find the 3 most common violations for each of these season</a:t>
            </a:r>
            <a:endParaRPr lang="en-US" b="1" dirty="0">
              <a:latin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F28-18AA-48DF-97E5-EB82D558E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1" y="2858608"/>
            <a:ext cx="367665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13F966-C2D6-4FA6-A3DD-C22057192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2849083"/>
            <a:ext cx="3705225" cy="300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78C00-C70B-45C0-93BD-7586A31FB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496" y="2858608"/>
            <a:ext cx="3667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2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	The fines collected from all the parking violation constitute a revenue source for the NYC police department. Let’s 	take an example of estimating that for the 3 most commonly occurring codes.</a:t>
            </a:r>
          </a:p>
          <a:p>
            <a:pPr marL="800100" lvl="1" indent="-342900">
              <a:buFontTx/>
              <a:buAutoNum type="alphaLcParenR"/>
            </a:pPr>
            <a:r>
              <a:rPr lang="en-US" sz="1400" b="1" dirty="0"/>
              <a:t>Find total occurrences of the 3 most common violation code</a:t>
            </a:r>
          </a:p>
          <a:p>
            <a:pPr lvl="1"/>
            <a:endParaRPr lang="en-US" sz="1400" b="1" dirty="0"/>
          </a:p>
          <a:p>
            <a:pPr marL="800100" lvl="1" indent="-342900">
              <a:buAutoNum type="alphaLcParenR"/>
            </a:pPr>
            <a:endParaRPr lang="en-US" b="1" dirty="0">
              <a:latin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5A27F-E1B2-415D-919F-C2A16B8C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49" y="3150331"/>
            <a:ext cx="86487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2B92D-FFD9-4001-99FC-883B13225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4" y="4733593"/>
            <a:ext cx="3676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About the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Reading data into S3 (screenshot of the S3 bucket of all four members)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Exploratory Data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Examine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Aggregation Tasks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	The fines collected from all the parking violation constitute a revenue source for the NYC police department. Let’s 	take an example of estimating that for the 3 most commonly occurring codes.</a:t>
            </a:r>
          </a:p>
          <a:p>
            <a:pPr lvl="1"/>
            <a:r>
              <a:rPr lang="en-US" sz="1400" b="1" dirty="0"/>
              <a:t>b)	Then, search the internet for NYC parking violation code fines. You will find a website (on the nyc.gov URL) that lists these fines. They’re divided 	into two categories, one for the highest-density locations of the city, the other for the rest of the city. For simplicity, take an average of the two. </a:t>
            </a:r>
          </a:p>
          <a:p>
            <a:pPr lvl="1"/>
            <a:r>
              <a:rPr lang="en-US" sz="1400" b="1" dirty="0"/>
              <a:t>c)	Using this information, find the total amount collected for all of the fines. State the code which has the highest total collection. </a:t>
            </a:r>
          </a:p>
          <a:p>
            <a:pPr lvl="1"/>
            <a:r>
              <a:rPr lang="en-US" sz="1400" b="1" dirty="0"/>
              <a:t>d)	What can you intuitively infer from these findings?</a:t>
            </a:r>
          </a:p>
          <a:p>
            <a:pPr marL="800100" lvl="1" indent="-342900">
              <a:buFontTx/>
              <a:buAutoNum type="alphaLcParenR"/>
            </a:pPr>
            <a:endParaRPr lang="en-US" sz="1400" b="1" dirty="0"/>
          </a:p>
          <a:p>
            <a:pPr marL="800100" lvl="1" indent="-342900">
              <a:buAutoNum type="alphaLcParenR"/>
            </a:pPr>
            <a:endParaRPr lang="en-US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7595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Data on Parking ticket issued in NYC, collected by NYC Department of Finance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Data Source: Kaggle</a:t>
            </a:r>
          </a:p>
          <a:p>
            <a:pPr lvl="2">
              <a:lnSpc>
                <a:spcPct val="150000"/>
              </a:lnSpc>
            </a:pPr>
            <a:r>
              <a:rPr lang="en-US" sz="1600" b="1" dirty="0">
                <a:hlinkClick r:id="rId3"/>
              </a:rPr>
              <a:t>https://www.kaggle.com/new-york-city/nyc-parking-tickets</a:t>
            </a:r>
            <a:endParaRPr lang="en-US" sz="1600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2015, 2016 and 2017 data set are used for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2018 dataset lacks 8 columns that are included in the other 2 datasets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~10 M records per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Total 6.6 GB of data across all three years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The files are roughly organized by fiscal year (July 1 - June 30)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All the analysis done for 3 different years and each metric compared across the 3 years.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29129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79881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D45CD-10F4-4A51-9F17-F230168F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4"/>
            <a:ext cx="10808970" cy="4496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Deepak </a:t>
            </a:r>
            <a:r>
              <a:rPr lang="en-US" sz="2800" b="1" dirty="0" err="1">
                <a:solidFill>
                  <a:schemeClr val="bg1"/>
                </a:solidFill>
                <a:latin typeface="Lato" charset="0"/>
              </a:rPr>
              <a:t>Aneja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s3://ds-bigdata-analytics/BigdataAssign/nyc-parking-case-study/)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36735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350DA-12C2-450A-ADA5-78874761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3"/>
            <a:ext cx="10808970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Suresh </a:t>
            </a:r>
            <a:r>
              <a:rPr lang="en-US" sz="2800" b="1" dirty="0" err="1">
                <a:solidFill>
                  <a:schemeClr val="bg1"/>
                </a:solidFill>
                <a:latin typeface="Lato" charset="0"/>
              </a:rPr>
              <a:t>Balla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s3://data-science-big-data-analytics-suresh/nyc-parking-case-study/)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28101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24003-3AE3-4C66-88E7-65645D61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955934"/>
            <a:ext cx="10808969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Merin Jose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s3://merin-upgrad/nyc-parking-case-study/)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1359606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CD155-FF8D-436D-8F7C-BA3DAD49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4"/>
            <a:ext cx="10808970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Fayiz Mayam Veettil </a:t>
            </a:r>
            <a:r>
              <a:rPr lang="en-US" sz="1400" dirty="0">
                <a:solidFill>
                  <a:schemeClr val="bg1"/>
                </a:solidFill>
              </a:rPr>
              <a:t>(Bucket Path: s3://fayiz-bigdata-assignment/nyc-parking-case-study/)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16218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8392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0677" y="1925515"/>
            <a:ext cx="11201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possible data inconsistencies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duplicate records on Summons Data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NA values in the columns used for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Status of data cleaning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EF39D-B437-4672-AAE1-460ECBF7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" y="5417993"/>
            <a:ext cx="3190875" cy="9810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C9DDE9-FBD0-4996-8417-D407BD32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2358412"/>
            <a:ext cx="3864824" cy="10034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3137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Examine the data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767741"/>
            <a:ext cx="9988371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1. Find total number of tickets for each year.</a:t>
            </a:r>
            <a:endParaRPr lang="en-US" b="1" dirty="0">
              <a:latin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0E53D-7B5F-471E-B4B8-13F151FE03DF}"/>
              </a:ext>
            </a:extLst>
          </p:cNvPr>
          <p:cNvSpPr txBox="1"/>
          <p:nvPr/>
        </p:nvSpPr>
        <p:spPr>
          <a:xfrm>
            <a:off x="210706" y="3296826"/>
            <a:ext cx="11386194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2. Find out how many unique states the cars which got parking tickets came from.</a:t>
            </a:r>
            <a:endParaRPr lang="en-US" b="1" dirty="0">
              <a:latin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01F26-306E-4B3C-8B9A-205D15383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32" y="3857347"/>
            <a:ext cx="3219450" cy="1000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08D5F7-76BA-41A4-8D12-FEEE0F850008}"/>
              </a:ext>
            </a:extLst>
          </p:cNvPr>
          <p:cNvSpPr txBox="1"/>
          <p:nvPr/>
        </p:nvSpPr>
        <p:spPr>
          <a:xfrm>
            <a:off x="210705" y="4857472"/>
            <a:ext cx="1198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3. Some parking tickets don’t have addresses on them, which is cause for concern. Find out how many such tickets there are.</a:t>
            </a:r>
            <a:endParaRPr lang="en-US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599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Lato</vt:lpstr>
      <vt:lpstr>Times New Roman</vt:lpstr>
      <vt:lpstr>Office Theme</vt:lpstr>
      <vt:lpstr>NYC Parking Tickets: An Exploratory Analysis (Big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133</cp:revision>
  <dcterms:created xsi:type="dcterms:W3CDTF">2016-06-09T08:16:28Z</dcterms:created>
  <dcterms:modified xsi:type="dcterms:W3CDTF">2018-07-14T14:07:38Z</dcterms:modified>
</cp:coreProperties>
</file>