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9" r:id="rId17"/>
    <p:sldId id="285" r:id="rId18"/>
    <p:sldId id="286" r:id="rId19"/>
    <p:sldId id="290"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5B8"/>
    <a:srgbClr val="256D8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9" autoAdjust="0"/>
    <p:restoredTop sz="94660"/>
  </p:normalViewPr>
  <p:slideViewPr>
    <p:cSldViewPr snapToGrid="0">
      <p:cViewPr varScale="1">
        <p:scale>
          <a:sx n="117" d="100"/>
          <a:sy n="117" d="100"/>
        </p:scale>
        <p:origin x="320" y="17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06/01/18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06/01/18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06/01/18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n-lt"/>
          <a:ea typeface="Comic Sans MS" charset="0"/>
          <a:cs typeface="Comic Sans M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4000" dirty="0" smtClean="0"/>
              <a:t>Assignment: </a:t>
            </a:r>
            <a:r>
              <a:rPr lang="en-US" sz="4000" dirty="0"/>
              <a:t>Uber </a:t>
            </a:r>
            <a:r>
              <a:rPr lang="en-US" sz="4000" dirty="0" smtClean="0"/>
              <a:t>Supply - </a:t>
            </a:r>
            <a:r>
              <a:rPr lang="en-US" sz="4000" dirty="0"/>
              <a:t>Demand Gap</a:t>
            </a:r>
            <a:r>
              <a:rPr lang="en-IN" sz="4000" dirty="0"/>
              <a:t/>
            </a:r>
            <a:br>
              <a:rPr lang="en-IN" sz="4000" dirty="0"/>
            </a:br>
            <a:endParaRPr lang="en-IN" sz="40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smtClean="0">
                <a:latin typeface="+mj-lt"/>
              </a:rPr>
              <a:t> </a:t>
            </a:r>
            <a:r>
              <a:rPr lang="en-IN" sz="1800" dirty="0" smtClean="0">
                <a:latin typeface="+mj-lt"/>
              </a:rPr>
              <a:t>By Suresh Balla</a:t>
            </a:r>
            <a:endParaRPr lang="en-IN" sz="1800" dirty="0">
              <a:latin typeface="+mj-lt"/>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Time slots and Statuses</a:t>
            </a:r>
          </a:p>
        </p:txBody>
      </p:sp>
      <p:sp>
        <p:nvSpPr>
          <p:cNvPr id="5" name="TextBox 4"/>
          <p:cNvSpPr txBox="1"/>
          <p:nvPr/>
        </p:nvSpPr>
        <p:spPr>
          <a:xfrm>
            <a:off x="3071723" y="5943929"/>
            <a:ext cx="5835828" cy="369332"/>
          </a:xfrm>
          <a:prstGeom prst="rect">
            <a:avLst/>
          </a:prstGeom>
          <a:noFill/>
        </p:spPr>
        <p:txBody>
          <a:bodyPr wrap="none" rtlCol="0">
            <a:spAutoFit/>
          </a:bodyPr>
          <a:lstStyle/>
          <a:p>
            <a:r>
              <a:rPr lang="en-US" dirty="0"/>
              <a:t>Most cancellations are happening in early and late mornings</a:t>
            </a:r>
          </a:p>
        </p:txBody>
      </p:sp>
      <p:sp>
        <p:nvSpPr>
          <p:cNvPr id="6" name="TextBox 5"/>
          <p:cNvSpPr txBox="1"/>
          <p:nvPr/>
        </p:nvSpPr>
        <p:spPr>
          <a:xfrm>
            <a:off x="3225174" y="6313261"/>
            <a:ext cx="5136406" cy="369332"/>
          </a:xfrm>
          <a:prstGeom prst="rect">
            <a:avLst/>
          </a:prstGeom>
          <a:noFill/>
        </p:spPr>
        <p:txBody>
          <a:bodyPr wrap="none" rtlCol="0">
            <a:spAutoFit/>
          </a:bodyPr>
          <a:lstStyle/>
          <a:p>
            <a:r>
              <a:rPr lang="en-US" dirty="0"/>
              <a:t>Most cars are not available in early and late evenings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874" y="1603829"/>
            <a:ext cx="7827528" cy="4344988"/>
          </a:xfrm>
        </p:spPr>
      </p:pic>
    </p:spTree>
    <p:extLst>
      <p:ext uri="{BB962C8B-B14F-4D97-AF65-F5344CB8AC3E}">
        <p14:creationId xmlns:p14="http://schemas.microsoft.com/office/powerpoint/2010/main" val="1759523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Requests By Time slots, Statuses, Pickup points and Days</a:t>
            </a:r>
          </a:p>
        </p:txBody>
      </p:sp>
      <p:sp>
        <p:nvSpPr>
          <p:cNvPr id="5" name="TextBox 4"/>
          <p:cNvSpPr txBox="1"/>
          <p:nvPr/>
        </p:nvSpPr>
        <p:spPr>
          <a:xfrm>
            <a:off x="2304045" y="5943929"/>
            <a:ext cx="7371185" cy="369332"/>
          </a:xfrm>
          <a:prstGeom prst="rect">
            <a:avLst/>
          </a:prstGeom>
          <a:noFill/>
        </p:spPr>
        <p:txBody>
          <a:bodyPr wrap="none" rtlCol="0">
            <a:spAutoFit/>
          </a:bodyPr>
          <a:lstStyle/>
          <a:p>
            <a:r>
              <a:rPr lang="en-US" dirty="0"/>
              <a:t>Most cars are not available in early and late evenings for airport pickup point</a:t>
            </a:r>
          </a:p>
        </p:txBody>
      </p:sp>
      <p:sp>
        <p:nvSpPr>
          <p:cNvPr id="6" name="TextBox 5"/>
          <p:cNvSpPr txBox="1"/>
          <p:nvPr/>
        </p:nvSpPr>
        <p:spPr>
          <a:xfrm>
            <a:off x="2058880" y="6313261"/>
            <a:ext cx="7847789" cy="369332"/>
          </a:xfrm>
          <a:prstGeom prst="rect">
            <a:avLst/>
          </a:prstGeom>
          <a:noFill/>
        </p:spPr>
        <p:txBody>
          <a:bodyPr wrap="none" rtlCol="0">
            <a:spAutoFit/>
          </a:bodyPr>
          <a:lstStyle/>
          <a:p>
            <a:r>
              <a:rPr lang="en-US" dirty="0"/>
              <a:t>Most cancellations are happening in early and late mornings for city pickup points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881" y="1560286"/>
            <a:ext cx="7839514" cy="4344988"/>
          </a:xfrm>
        </p:spPr>
      </p:pic>
    </p:spTree>
    <p:extLst>
      <p:ext uri="{BB962C8B-B14F-4D97-AF65-F5344CB8AC3E}">
        <p14:creationId xmlns:p14="http://schemas.microsoft.com/office/powerpoint/2010/main" val="146335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Cancelled Requests By Time slots and Pickup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874" y="1854200"/>
            <a:ext cx="7827528" cy="4344988"/>
          </a:xfrm>
        </p:spPr>
      </p:pic>
      <p:sp>
        <p:nvSpPr>
          <p:cNvPr id="5" name="Rectangle 4"/>
          <p:cNvSpPr/>
          <p:nvPr/>
        </p:nvSpPr>
        <p:spPr>
          <a:xfrm>
            <a:off x="2075874" y="6372504"/>
            <a:ext cx="7835537" cy="369332"/>
          </a:xfrm>
          <a:prstGeom prst="rect">
            <a:avLst/>
          </a:prstGeom>
        </p:spPr>
        <p:txBody>
          <a:bodyPr wrap="square">
            <a:spAutoFit/>
          </a:bodyPr>
          <a:lstStyle/>
          <a:p>
            <a:r>
              <a:rPr lang="en-US" dirty="0"/>
              <a:t>Most cancellations are happening in early and late mornings for city pick up point</a:t>
            </a:r>
          </a:p>
        </p:txBody>
      </p:sp>
    </p:spTree>
    <p:extLst>
      <p:ext uri="{BB962C8B-B14F-4D97-AF65-F5344CB8AC3E}">
        <p14:creationId xmlns:p14="http://schemas.microsoft.com/office/powerpoint/2010/main" val="185767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Cars Unavailable By Time slots and Pickup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374" y="1854200"/>
            <a:ext cx="7860528" cy="4344988"/>
          </a:xfrm>
        </p:spPr>
      </p:pic>
      <p:sp>
        <p:nvSpPr>
          <p:cNvPr id="5" name="Rectangle 4"/>
          <p:cNvSpPr/>
          <p:nvPr/>
        </p:nvSpPr>
        <p:spPr>
          <a:xfrm>
            <a:off x="2016352" y="6372504"/>
            <a:ext cx="7946571" cy="369332"/>
          </a:xfrm>
          <a:prstGeom prst="rect">
            <a:avLst/>
          </a:prstGeom>
        </p:spPr>
        <p:txBody>
          <a:bodyPr wrap="square">
            <a:spAutoFit/>
          </a:bodyPr>
          <a:lstStyle/>
          <a:p>
            <a:r>
              <a:rPr lang="en-US" dirty="0"/>
              <a:t>Most cars are not available in in early and late evenings from airport pick up point</a:t>
            </a:r>
          </a:p>
        </p:txBody>
      </p:sp>
    </p:spTree>
    <p:extLst>
      <p:ext uri="{BB962C8B-B14F-4D97-AF65-F5344CB8AC3E}">
        <p14:creationId xmlns:p14="http://schemas.microsoft.com/office/powerpoint/2010/main" val="902536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Requests Distribution By Time slots and Trip Statuses</a:t>
            </a:r>
          </a:p>
        </p:txBody>
      </p:sp>
      <p:sp>
        <p:nvSpPr>
          <p:cNvPr id="5" name="Rectangle 4"/>
          <p:cNvSpPr/>
          <p:nvPr/>
        </p:nvSpPr>
        <p:spPr>
          <a:xfrm>
            <a:off x="3041854" y="6372504"/>
            <a:ext cx="5503045" cy="369332"/>
          </a:xfrm>
          <a:prstGeom prst="rect">
            <a:avLst/>
          </a:prstGeom>
        </p:spPr>
        <p:txBody>
          <a:bodyPr wrap="none">
            <a:spAutoFit/>
          </a:bodyPr>
          <a:lstStyle/>
          <a:p>
            <a:r>
              <a:rPr lang="en-US" dirty="0" smtClean="0"/>
              <a:t>Highest </a:t>
            </a:r>
            <a:r>
              <a:rPr lang="en-US" dirty="0"/>
              <a:t>gap percentage exists in night and early evenings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515" y="1854200"/>
            <a:ext cx="7824245" cy="4344988"/>
          </a:xfrm>
        </p:spPr>
      </p:pic>
    </p:spTree>
    <p:extLst>
      <p:ext uri="{BB962C8B-B14F-4D97-AF65-F5344CB8AC3E}">
        <p14:creationId xmlns:p14="http://schemas.microsoft.com/office/powerpoint/2010/main" val="125856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a:t>
            </a:r>
            <a:r>
              <a:rPr lang="en-US" dirty="0" smtClean="0"/>
              <a:t>Supply </a:t>
            </a:r>
            <a:r>
              <a:rPr lang="en-US" dirty="0"/>
              <a:t>Demand Gap By Time slots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960" y="1854200"/>
            <a:ext cx="7813355" cy="4344988"/>
          </a:xfrm>
        </p:spPr>
      </p:pic>
      <p:sp>
        <p:nvSpPr>
          <p:cNvPr id="5" name="Rectangle 4"/>
          <p:cNvSpPr/>
          <p:nvPr/>
        </p:nvSpPr>
        <p:spPr>
          <a:xfrm>
            <a:off x="1711552" y="6372504"/>
            <a:ext cx="8912906" cy="369332"/>
          </a:xfrm>
          <a:prstGeom prst="rect">
            <a:avLst/>
          </a:prstGeom>
        </p:spPr>
        <p:txBody>
          <a:bodyPr wrap="square">
            <a:spAutoFit/>
          </a:bodyPr>
          <a:lstStyle/>
          <a:p>
            <a:r>
              <a:rPr lang="en-US" dirty="0"/>
              <a:t>Highest gaps in terms of failed request are more in evenings and then followed by mornings</a:t>
            </a:r>
          </a:p>
        </p:txBody>
      </p:sp>
      <p:sp>
        <p:nvSpPr>
          <p:cNvPr id="6" name="Rectangle 5"/>
          <p:cNvSpPr/>
          <p:nvPr/>
        </p:nvSpPr>
        <p:spPr>
          <a:xfrm>
            <a:off x="6934200" y="1496218"/>
            <a:ext cx="5159829" cy="307777"/>
          </a:xfrm>
          <a:prstGeom prst="rect">
            <a:avLst/>
          </a:prstGeom>
        </p:spPr>
        <p:txBody>
          <a:bodyPr wrap="square">
            <a:spAutoFit/>
          </a:bodyPr>
          <a:lstStyle/>
          <a:p>
            <a:r>
              <a:rPr lang="en-US" sz="1400" smtClean="0"/>
              <a:t>*Numbers </a:t>
            </a:r>
            <a:r>
              <a:rPr lang="en-US" sz="1400" dirty="0" smtClean="0"/>
              <a:t>indicates total number of cancelled and no cars available</a:t>
            </a:r>
            <a:endParaRPr lang="en-US" sz="1400" dirty="0"/>
          </a:p>
        </p:txBody>
      </p:sp>
    </p:spTree>
    <p:extLst>
      <p:ext uri="{BB962C8B-B14F-4D97-AF65-F5344CB8AC3E}">
        <p14:creationId xmlns:p14="http://schemas.microsoft.com/office/powerpoint/2010/main" val="21704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Supply Demand Gap By Time slots and weekdays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951" y="1516743"/>
            <a:ext cx="7837374" cy="4344988"/>
          </a:xfrm>
        </p:spPr>
      </p:pic>
      <p:sp>
        <p:nvSpPr>
          <p:cNvPr id="5" name="Rectangle 4"/>
          <p:cNvSpPr/>
          <p:nvPr/>
        </p:nvSpPr>
        <p:spPr>
          <a:xfrm>
            <a:off x="6934200" y="1362854"/>
            <a:ext cx="5159829" cy="307777"/>
          </a:xfrm>
          <a:prstGeom prst="rect">
            <a:avLst/>
          </a:prstGeom>
        </p:spPr>
        <p:txBody>
          <a:bodyPr wrap="square">
            <a:spAutoFit/>
          </a:bodyPr>
          <a:lstStyle/>
          <a:p>
            <a:r>
              <a:rPr lang="en-US" sz="1400" smtClean="0"/>
              <a:t>*Numbers </a:t>
            </a:r>
            <a:r>
              <a:rPr lang="en-US" sz="1400" dirty="0" smtClean="0"/>
              <a:t>indicates total number of cancelled and no cars available</a:t>
            </a:r>
            <a:endParaRPr lang="en-US" sz="1400" dirty="0"/>
          </a:p>
        </p:txBody>
      </p:sp>
      <p:sp>
        <p:nvSpPr>
          <p:cNvPr id="6" name="Rectangle 5"/>
          <p:cNvSpPr/>
          <p:nvPr/>
        </p:nvSpPr>
        <p:spPr>
          <a:xfrm>
            <a:off x="2457223" y="6110292"/>
            <a:ext cx="7064829" cy="369332"/>
          </a:xfrm>
          <a:prstGeom prst="rect">
            <a:avLst/>
          </a:prstGeom>
        </p:spPr>
        <p:txBody>
          <a:bodyPr wrap="square">
            <a:spAutoFit/>
          </a:bodyPr>
          <a:lstStyle/>
          <a:p>
            <a:r>
              <a:rPr lang="en-US" dirty="0"/>
              <a:t>Highest gaps in terms of failed request are more for </a:t>
            </a:r>
            <a:r>
              <a:rPr lang="en-US" dirty="0" smtClean="0"/>
              <a:t>Thursdays </a:t>
            </a:r>
            <a:r>
              <a:rPr lang="en-US" dirty="0"/>
              <a:t>and </a:t>
            </a:r>
            <a:r>
              <a:rPr lang="en-US" dirty="0" smtClean="0"/>
              <a:t>Fridays</a:t>
            </a:r>
            <a:endParaRPr lang="en-US" dirty="0"/>
          </a:p>
        </p:txBody>
      </p:sp>
    </p:spTree>
    <p:extLst>
      <p:ext uri="{BB962C8B-B14F-4D97-AF65-F5344CB8AC3E}">
        <p14:creationId xmlns:p14="http://schemas.microsoft.com/office/powerpoint/2010/main" val="64390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Supply Demand Gap By Time slots and Pickup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515" y="1516743"/>
            <a:ext cx="7824245" cy="4344988"/>
          </a:xfrm>
        </p:spPr>
      </p:pic>
      <p:sp>
        <p:nvSpPr>
          <p:cNvPr id="5" name="Rectangle 4"/>
          <p:cNvSpPr/>
          <p:nvPr/>
        </p:nvSpPr>
        <p:spPr>
          <a:xfrm>
            <a:off x="990600" y="5882256"/>
            <a:ext cx="10678886" cy="369332"/>
          </a:xfrm>
          <a:prstGeom prst="rect">
            <a:avLst/>
          </a:prstGeom>
        </p:spPr>
        <p:txBody>
          <a:bodyPr wrap="square">
            <a:spAutoFit/>
          </a:bodyPr>
          <a:lstStyle/>
          <a:p>
            <a:r>
              <a:rPr lang="en-US" dirty="0" smtClean="0"/>
              <a:t>Highest gaps in terms of failed request are more in evenings because of trips not being available from airport</a:t>
            </a:r>
            <a:endParaRPr lang="en-US" dirty="0"/>
          </a:p>
        </p:txBody>
      </p:sp>
      <p:sp>
        <p:nvSpPr>
          <p:cNvPr id="6" name="Rectangle 5"/>
          <p:cNvSpPr/>
          <p:nvPr/>
        </p:nvSpPr>
        <p:spPr>
          <a:xfrm>
            <a:off x="1050472" y="6371550"/>
            <a:ext cx="10559142" cy="369332"/>
          </a:xfrm>
          <a:prstGeom prst="rect">
            <a:avLst/>
          </a:prstGeom>
        </p:spPr>
        <p:txBody>
          <a:bodyPr wrap="square">
            <a:spAutoFit/>
          </a:bodyPr>
          <a:lstStyle/>
          <a:p>
            <a:r>
              <a:rPr lang="en-US" dirty="0"/>
              <a:t>Second highest gaps in terms of failed request are in mornings because of trips not being available from city</a:t>
            </a:r>
          </a:p>
        </p:txBody>
      </p:sp>
      <p:sp>
        <p:nvSpPr>
          <p:cNvPr id="7" name="Rectangle 6"/>
          <p:cNvSpPr/>
          <p:nvPr/>
        </p:nvSpPr>
        <p:spPr>
          <a:xfrm>
            <a:off x="6912428" y="1362854"/>
            <a:ext cx="5159829" cy="307777"/>
          </a:xfrm>
          <a:prstGeom prst="rect">
            <a:avLst/>
          </a:prstGeom>
        </p:spPr>
        <p:txBody>
          <a:bodyPr wrap="square">
            <a:spAutoFit/>
          </a:bodyPr>
          <a:lstStyle/>
          <a:p>
            <a:r>
              <a:rPr lang="en-US" sz="1400" smtClean="0"/>
              <a:t>*Numbers </a:t>
            </a:r>
            <a:r>
              <a:rPr lang="en-US" sz="1400" dirty="0" smtClean="0"/>
              <a:t>indicates total number of cancelled and no cars available</a:t>
            </a:r>
            <a:endParaRPr lang="en-US" sz="1400" dirty="0"/>
          </a:p>
        </p:txBody>
      </p:sp>
    </p:spTree>
    <p:extLst>
      <p:ext uri="{BB962C8B-B14F-4D97-AF65-F5344CB8AC3E}">
        <p14:creationId xmlns:p14="http://schemas.microsoft.com/office/powerpoint/2010/main" val="185775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Supply Demand Gap By Time slots, Pickup points and weekdays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415" y="1516742"/>
            <a:ext cx="7838445" cy="4344988"/>
          </a:xfrm>
        </p:spPr>
      </p:pic>
      <p:sp>
        <p:nvSpPr>
          <p:cNvPr id="5" name="Rectangle 4"/>
          <p:cNvSpPr/>
          <p:nvPr/>
        </p:nvSpPr>
        <p:spPr>
          <a:xfrm>
            <a:off x="6934200" y="1311161"/>
            <a:ext cx="5159829" cy="307777"/>
          </a:xfrm>
          <a:prstGeom prst="rect">
            <a:avLst/>
          </a:prstGeom>
        </p:spPr>
        <p:txBody>
          <a:bodyPr wrap="square">
            <a:spAutoFit/>
          </a:bodyPr>
          <a:lstStyle/>
          <a:p>
            <a:r>
              <a:rPr lang="en-US" sz="1400" dirty="0" smtClean="0"/>
              <a:t>*Numbers indicates total number of cancelled and no cars available</a:t>
            </a:r>
            <a:endParaRPr lang="en-US" sz="1400" dirty="0"/>
          </a:p>
        </p:txBody>
      </p:sp>
      <p:sp>
        <p:nvSpPr>
          <p:cNvPr id="8" name="Rectangle 7"/>
          <p:cNvSpPr/>
          <p:nvPr/>
        </p:nvSpPr>
        <p:spPr>
          <a:xfrm>
            <a:off x="2852848" y="5934670"/>
            <a:ext cx="6273577" cy="923330"/>
          </a:xfrm>
          <a:prstGeom prst="rect">
            <a:avLst/>
          </a:prstGeom>
        </p:spPr>
        <p:txBody>
          <a:bodyPr wrap="none">
            <a:spAutoFit/>
          </a:bodyPr>
          <a:lstStyle/>
          <a:p>
            <a:r>
              <a:rPr lang="en-US" dirty="0"/>
              <a:t>Highest gaps in terms of failed request are more for </a:t>
            </a:r>
            <a:r>
              <a:rPr lang="en-US" dirty="0" smtClean="0"/>
              <a:t>Thursdays.</a:t>
            </a:r>
          </a:p>
          <a:p>
            <a:r>
              <a:rPr lang="en-US" dirty="0" smtClean="0"/>
              <a:t>This may be because Wednesday mid night flow to airport is less </a:t>
            </a:r>
          </a:p>
          <a:p>
            <a:r>
              <a:rPr lang="en-US" dirty="0" smtClean="0"/>
              <a:t>(city gap is highest Wednesday late evening (41) and night (32)</a:t>
            </a:r>
            <a:endParaRPr lang="en-US" dirty="0"/>
          </a:p>
        </p:txBody>
      </p:sp>
    </p:spTree>
    <p:extLst>
      <p:ext uri="{BB962C8B-B14F-4D97-AF65-F5344CB8AC3E}">
        <p14:creationId xmlns:p14="http://schemas.microsoft.com/office/powerpoint/2010/main" val="990885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Uber Cab Requests Facts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latin typeface="+mn-lt"/>
              </a:rPr>
              <a:t>Unfulfilled </a:t>
            </a:r>
            <a:r>
              <a:rPr lang="en-US" b="1" dirty="0" smtClean="0">
                <a:latin typeface="+mn-lt"/>
              </a:rPr>
              <a:t>request (</a:t>
            </a:r>
            <a:r>
              <a:rPr lang="uk-UA" b="1" dirty="0">
                <a:latin typeface="+mn-lt"/>
              </a:rPr>
              <a:t>3914</a:t>
            </a:r>
            <a:r>
              <a:rPr lang="en-US" b="1" dirty="0" smtClean="0">
                <a:latin typeface="+mn-lt"/>
              </a:rPr>
              <a:t>) </a:t>
            </a:r>
            <a:r>
              <a:rPr lang="en-US" b="1" dirty="0">
                <a:latin typeface="+mn-lt"/>
              </a:rPr>
              <a:t>are way more than fulfilled </a:t>
            </a:r>
            <a:r>
              <a:rPr lang="en-US" b="1" dirty="0" smtClean="0">
                <a:latin typeface="+mn-lt"/>
              </a:rPr>
              <a:t>requests (2831) </a:t>
            </a:r>
            <a:r>
              <a:rPr lang="en-US" b="1" dirty="0">
                <a:latin typeface="+mn-lt"/>
              </a:rPr>
              <a:t>leading to huge supply demand </a:t>
            </a:r>
            <a:r>
              <a:rPr lang="en-US" b="1" dirty="0" smtClean="0">
                <a:latin typeface="+mn-lt"/>
              </a:rPr>
              <a:t>gap</a:t>
            </a:r>
          </a:p>
          <a:p>
            <a:r>
              <a:rPr lang="en-US" b="1" dirty="0" smtClean="0">
                <a:latin typeface="+mn-lt"/>
              </a:rPr>
              <a:t>Demand </a:t>
            </a:r>
            <a:r>
              <a:rPr lang="en-US" b="1" dirty="0">
                <a:latin typeface="+mn-lt"/>
              </a:rPr>
              <a:t>is more during </a:t>
            </a:r>
            <a:r>
              <a:rPr lang="en-US" b="1" dirty="0" smtClean="0">
                <a:latin typeface="+mn-lt"/>
              </a:rPr>
              <a:t>mornings (</a:t>
            </a:r>
            <a:r>
              <a:rPr lang="en-US" b="1" dirty="0">
                <a:latin typeface="+mn-lt"/>
              </a:rPr>
              <a:t>5 am to 10 am</a:t>
            </a:r>
            <a:r>
              <a:rPr lang="en-US" b="1" dirty="0" smtClean="0">
                <a:latin typeface="+mn-lt"/>
              </a:rPr>
              <a:t>) </a:t>
            </a:r>
            <a:r>
              <a:rPr lang="en-US" b="1" dirty="0">
                <a:latin typeface="+mn-lt"/>
              </a:rPr>
              <a:t>and </a:t>
            </a:r>
            <a:r>
              <a:rPr lang="en-US" b="1" dirty="0" smtClean="0">
                <a:latin typeface="+mn-lt"/>
              </a:rPr>
              <a:t>evenings (</a:t>
            </a:r>
            <a:r>
              <a:rPr lang="en-US" b="1" dirty="0">
                <a:latin typeface="+mn-lt"/>
              </a:rPr>
              <a:t>5 </a:t>
            </a:r>
            <a:r>
              <a:rPr lang="en-US" b="1" dirty="0" smtClean="0">
                <a:latin typeface="+mn-lt"/>
              </a:rPr>
              <a:t>pm </a:t>
            </a:r>
            <a:r>
              <a:rPr lang="en-US" b="1" dirty="0">
                <a:latin typeface="+mn-lt"/>
              </a:rPr>
              <a:t>to </a:t>
            </a:r>
            <a:r>
              <a:rPr lang="en-US" b="1" dirty="0" smtClean="0">
                <a:latin typeface="+mn-lt"/>
              </a:rPr>
              <a:t>11 pm)</a:t>
            </a:r>
          </a:p>
          <a:p>
            <a:r>
              <a:rPr lang="en-US" dirty="0">
                <a:latin typeface="+mn-lt"/>
              </a:rPr>
              <a:t>City pickup points has more demands compared to Airport pickup </a:t>
            </a:r>
            <a:r>
              <a:rPr lang="en-US" dirty="0" smtClean="0">
                <a:latin typeface="+mn-lt"/>
              </a:rPr>
              <a:t>point</a:t>
            </a:r>
            <a:endParaRPr lang="en-US" b="1" dirty="0" smtClean="0">
              <a:latin typeface="+mn-lt"/>
            </a:endParaRPr>
          </a:p>
          <a:p>
            <a:r>
              <a:rPr lang="en-US" dirty="0">
                <a:latin typeface="+mn-lt"/>
              </a:rPr>
              <a:t>Mondays and Fridays are more busy days than mid week </a:t>
            </a:r>
            <a:r>
              <a:rPr lang="en-US" dirty="0" smtClean="0">
                <a:latin typeface="+mn-lt"/>
              </a:rPr>
              <a:t>days</a:t>
            </a:r>
          </a:p>
          <a:p>
            <a:r>
              <a:rPr lang="en-US" dirty="0">
                <a:latin typeface="+mn-lt"/>
              </a:rPr>
              <a:t>Most request to airport is from early and late </a:t>
            </a:r>
            <a:r>
              <a:rPr lang="en-US" dirty="0" smtClean="0">
                <a:latin typeface="+mn-lt"/>
              </a:rPr>
              <a:t>mornings</a:t>
            </a:r>
          </a:p>
          <a:p>
            <a:r>
              <a:rPr lang="en-US" dirty="0">
                <a:latin typeface="+mn-lt"/>
              </a:rPr>
              <a:t>Most request from airport is from early and late </a:t>
            </a:r>
            <a:r>
              <a:rPr lang="en-US" dirty="0" smtClean="0">
                <a:latin typeface="+mn-lt"/>
              </a:rPr>
              <a:t>evenings</a:t>
            </a:r>
          </a:p>
          <a:p>
            <a:endParaRPr lang="en-US" dirty="0" smtClean="0">
              <a:latin typeface="+mn-lt"/>
            </a:endParaRPr>
          </a:p>
          <a:p>
            <a:r>
              <a:rPr lang="en-US" b="1" dirty="0" smtClean="0">
                <a:latin typeface="+mn-lt"/>
              </a:rPr>
              <a:t>Most </a:t>
            </a:r>
            <a:r>
              <a:rPr lang="en-US" b="1" dirty="0">
                <a:latin typeface="+mn-lt"/>
              </a:rPr>
              <a:t>cars are not available in early and late evenings for airport pickup </a:t>
            </a:r>
            <a:r>
              <a:rPr lang="en-US" b="1" dirty="0" smtClean="0">
                <a:latin typeface="+mn-lt"/>
              </a:rPr>
              <a:t>point</a:t>
            </a:r>
          </a:p>
          <a:p>
            <a:r>
              <a:rPr lang="en-US" b="1" dirty="0">
                <a:latin typeface="+mn-lt"/>
              </a:rPr>
              <a:t>Most cancellations are happening in early and late mornings for city pickup </a:t>
            </a:r>
            <a:r>
              <a:rPr lang="en-US" b="1" dirty="0" smtClean="0">
                <a:latin typeface="+mn-lt"/>
              </a:rPr>
              <a:t>points</a:t>
            </a:r>
          </a:p>
          <a:p>
            <a:r>
              <a:rPr lang="en-US" dirty="0">
                <a:latin typeface="+mn-lt"/>
              </a:rPr>
              <a:t>Highest gap percentage exists in night and early </a:t>
            </a:r>
            <a:r>
              <a:rPr lang="en-US" dirty="0" smtClean="0">
                <a:latin typeface="+mn-lt"/>
              </a:rPr>
              <a:t>evenings</a:t>
            </a:r>
          </a:p>
          <a:p>
            <a:r>
              <a:rPr lang="en-US" dirty="0">
                <a:latin typeface="+mn-lt"/>
              </a:rPr>
              <a:t>Highest </a:t>
            </a:r>
            <a:r>
              <a:rPr lang="en-US" dirty="0" smtClean="0">
                <a:latin typeface="+mn-lt"/>
              </a:rPr>
              <a:t>gap </a:t>
            </a:r>
            <a:r>
              <a:rPr lang="en-US" dirty="0">
                <a:latin typeface="+mn-lt"/>
              </a:rPr>
              <a:t>in terms of failed request are more in evenings and then followed by </a:t>
            </a:r>
            <a:r>
              <a:rPr lang="en-US" dirty="0" smtClean="0">
                <a:latin typeface="+mn-lt"/>
              </a:rPr>
              <a:t>mornings</a:t>
            </a:r>
          </a:p>
          <a:p>
            <a:r>
              <a:rPr lang="en-US" dirty="0">
                <a:latin typeface="+mn-lt"/>
              </a:rPr>
              <a:t>Highest </a:t>
            </a:r>
            <a:r>
              <a:rPr lang="en-US" dirty="0" smtClean="0">
                <a:latin typeface="+mn-lt"/>
              </a:rPr>
              <a:t>gap </a:t>
            </a:r>
            <a:r>
              <a:rPr lang="en-US" dirty="0">
                <a:latin typeface="+mn-lt"/>
              </a:rPr>
              <a:t>in terms of failed </a:t>
            </a:r>
            <a:r>
              <a:rPr lang="en-US" dirty="0" smtClean="0">
                <a:latin typeface="+mn-lt"/>
              </a:rPr>
              <a:t>requests </a:t>
            </a:r>
            <a:r>
              <a:rPr lang="en-US" dirty="0">
                <a:latin typeface="+mn-lt"/>
              </a:rPr>
              <a:t>are more for Thursdays and </a:t>
            </a:r>
            <a:r>
              <a:rPr lang="en-US" dirty="0" smtClean="0">
                <a:latin typeface="+mn-lt"/>
              </a:rPr>
              <a:t>Fridays</a:t>
            </a:r>
          </a:p>
          <a:p>
            <a:r>
              <a:rPr lang="en-US" dirty="0">
                <a:latin typeface="+mn-lt"/>
              </a:rPr>
              <a:t>Highest </a:t>
            </a:r>
            <a:r>
              <a:rPr lang="en-US" dirty="0" smtClean="0">
                <a:latin typeface="+mn-lt"/>
              </a:rPr>
              <a:t>gap </a:t>
            </a:r>
            <a:r>
              <a:rPr lang="en-US" dirty="0">
                <a:latin typeface="+mn-lt"/>
              </a:rPr>
              <a:t>in terms of failed </a:t>
            </a:r>
            <a:r>
              <a:rPr lang="en-US" dirty="0" smtClean="0">
                <a:latin typeface="+mn-lt"/>
              </a:rPr>
              <a:t>requests </a:t>
            </a:r>
            <a:r>
              <a:rPr lang="en-US" dirty="0">
                <a:latin typeface="+mn-lt"/>
              </a:rPr>
              <a:t>are more in evenings because of trips not being available from airport</a:t>
            </a:r>
          </a:p>
          <a:p>
            <a:r>
              <a:rPr lang="en-US" dirty="0">
                <a:latin typeface="+mn-lt"/>
              </a:rPr>
              <a:t>Second highest </a:t>
            </a:r>
            <a:r>
              <a:rPr lang="en-US" dirty="0" smtClean="0">
                <a:latin typeface="+mn-lt"/>
              </a:rPr>
              <a:t>gap </a:t>
            </a:r>
            <a:r>
              <a:rPr lang="en-US" dirty="0">
                <a:latin typeface="+mn-lt"/>
              </a:rPr>
              <a:t>in terms of failed request are in mornings because of trips not being available from </a:t>
            </a:r>
            <a:r>
              <a:rPr lang="en-US" dirty="0" smtClean="0">
                <a:latin typeface="+mn-lt"/>
              </a:rPr>
              <a:t>city</a:t>
            </a:r>
            <a:endParaRPr lang="en-US" dirty="0">
              <a:latin typeface="+mn-lt"/>
            </a:endParaRPr>
          </a:p>
          <a:p>
            <a:endParaRPr lang="en-US" dirty="0">
              <a:latin typeface="+mn-lt"/>
            </a:endParaRPr>
          </a:p>
          <a:p>
            <a:endParaRPr lang="en-US" dirty="0">
              <a:latin typeface="+mn-lt"/>
            </a:endParaRPr>
          </a:p>
          <a:p>
            <a:endParaRPr lang="en-US" dirty="0" smtClean="0">
              <a:latin typeface="+mn-lt"/>
            </a:endParaRPr>
          </a:p>
          <a:p>
            <a:endParaRPr lang="en-US" dirty="0" smtClean="0">
              <a:latin typeface="+mn-lt"/>
            </a:endParaRPr>
          </a:p>
          <a:p>
            <a:endParaRPr lang="en-US" dirty="0" smtClean="0">
              <a:latin typeface="+mn-lt"/>
            </a:endParaRPr>
          </a:p>
          <a:p>
            <a:endParaRPr lang="en-US" dirty="0">
              <a:latin typeface="+mn-lt"/>
            </a:endParaRPr>
          </a:p>
          <a:p>
            <a:endParaRPr lang="en-US" dirty="0">
              <a:latin typeface="+mn-lt"/>
            </a:endParaRPr>
          </a:p>
          <a:p>
            <a:endParaRPr lang="en-US" dirty="0">
              <a:latin typeface="+mn-lt"/>
            </a:endParaRPr>
          </a:p>
          <a:p>
            <a:endParaRPr lang="en-US" dirty="0" smtClean="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352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Objectives</a:t>
            </a:r>
            <a:endParaRPr lang="en-US" dirty="0"/>
          </a:p>
        </p:txBody>
      </p:sp>
      <p:sp>
        <p:nvSpPr>
          <p:cNvPr id="3" name="Content Placeholder 2"/>
          <p:cNvSpPr>
            <a:spLocks noGrp="1"/>
          </p:cNvSpPr>
          <p:nvPr>
            <p:ph idx="1"/>
          </p:nvPr>
        </p:nvSpPr>
        <p:spPr/>
        <p:txBody>
          <a:bodyPr>
            <a:normAutofit/>
          </a:bodyPr>
          <a:lstStyle/>
          <a:p>
            <a:r>
              <a:rPr lang="en-US" dirty="0">
                <a:latin typeface="+mn-lt"/>
                <a:cs typeface="Arial" pitchFamily="34" charset="0"/>
              </a:rPr>
              <a:t>The aim of analysis is to identify the root cause of the problem (i.e. cancellation and non-availability of cars) and recommend ways to improve the situation</a:t>
            </a:r>
          </a:p>
        </p:txBody>
      </p:sp>
    </p:spTree>
    <p:extLst>
      <p:ext uri="{BB962C8B-B14F-4D97-AF65-F5344CB8AC3E}">
        <p14:creationId xmlns:p14="http://schemas.microsoft.com/office/powerpoint/2010/main" val="556463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Uber Supply Demand </a:t>
            </a:r>
            <a:r>
              <a:rPr lang="en-US" dirty="0" smtClean="0"/>
              <a:t>Gap Reasons and Recommendations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latin typeface="+mn-lt"/>
              </a:rPr>
              <a:t>Facts: </a:t>
            </a:r>
            <a:r>
              <a:rPr lang="en-US" dirty="0" smtClean="0">
                <a:latin typeface="+mn-lt"/>
              </a:rPr>
              <a:t>Most </a:t>
            </a:r>
            <a:r>
              <a:rPr lang="en-US" dirty="0">
                <a:latin typeface="+mn-lt"/>
              </a:rPr>
              <a:t>cancellations are happening in early and late mornings for city pickup </a:t>
            </a:r>
            <a:r>
              <a:rPr lang="en-US" dirty="0" smtClean="0">
                <a:latin typeface="+mn-lt"/>
              </a:rPr>
              <a:t>points. Most </a:t>
            </a:r>
            <a:r>
              <a:rPr lang="en-US" dirty="0">
                <a:latin typeface="+mn-lt"/>
              </a:rPr>
              <a:t>cars are not available in early and late evenings for airport pickup </a:t>
            </a:r>
            <a:r>
              <a:rPr lang="en-US" dirty="0" smtClean="0">
                <a:latin typeface="+mn-lt"/>
              </a:rPr>
              <a:t>point. </a:t>
            </a:r>
          </a:p>
          <a:p>
            <a:pPr lvl="1"/>
            <a:r>
              <a:rPr lang="en-US" b="1" dirty="0" smtClean="0">
                <a:latin typeface="+mn-lt"/>
              </a:rPr>
              <a:t>Possible Reasons:</a:t>
            </a:r>
            <a:r>
              <a:rPr lang="en-US" dirty="0" smtClean="0">
                <a:latin typeface="+mn-lt"/>
              </a:rPr>
              <a:t> </a:t>
            </a:r>
          </a:p>
          <a:p>
            <a:pPr lvl="2"/>
            <a:r>
              <a:rPr lang="en-US" dirty="0" smtClean="0">
                <a:latin typeface="+mn-lt"/>
              </a:rPr>
              <a:t>This may be because there are less in bound flights post morning due to which idle time for driver might be more or have to travel back city alone. Due to this reason, driver might cancel morning requests leading to less cabs availability at airport for evenings</a:t>
            </a:r>
          </a:p>
          <a:p>
            <a:pPr lvl="2"/>
            <a:r>
              <a:rPr lang="en-US" dirty="0" smtClean="0">
                <a:latin typeface="+mn-lt"/>
              </a:rPr>
              <a:t>Drivers may prefer to go to airport and stay near airport and pickup incoming passengers the next day morning. So this might support fact that gap is less in mornings from airport and evenings from city pickup points</a:t>
            </a:r>
          </a:p>
          <a:p>
            <a:pPr lvl="1"/>
            <a:r>
              <a:rPr lang="en-US" b="1" dirty="0" smtClean="0">
                <a:latin typeface="+mn-lt"/>
              </a:rPr>
              <a:t>Recommendations</a:t>
            </a:r>
            <a:r>
              <a:rPr lang="en-US" dirty="0" smtClean="0">
                <a:latin typeface="+mn-lt"/>
              </a:rPr>
              <a:t>: </a:t>
            </a:r>
          </a:p>
          <a:p>
            <a:pPr lvl="2"/>
            <a:r>
              <a:rPr lang="en-US" dirty="0" smtClean="0">
                <a:latin typeface="+mn-lt"/>
              </a:rPr>
              <a:t>Give incentives to driver who will wait till evening in event there are no request to come back to city around noon. This incentive can be based on waiting time at airport or increased profit for evening return trip fare from airport. Make sure this incentive doesn't result in overall reduced profit for </a:t>
            </a:r>
            <a:r>
              <a:rPr lang="en-US" dirty="0">
                <a:latin typeface="+mn-lt"/>
              </a:rPr>
              <a:t>U</a:t>
            </a:r>
            <a:r>
              <a:rPr lang="en-US" dirty="0" smtClean="0">
                <a:latin typeface="+mn-lt"/>
              </a:rPr>
              <a:t>ber.</a:t>
            </a:r>
            <a:endParaRPr lang="en-US" dirty="0">
              <a:latin typeface="+mn-lt"/>
            </a:endParaRPr>
          </a:p>
          <a:p>
            <a:r>
              <a:rPr lang="en-US" b="1" dirty="0" smtClean="0">
                <a:latin typeface="+mn-lt"/>
              </a:rPr>
              <a:t>Facts:</a:t>
            </a:r>
            <a:r>
              <a:rPr lang="en-US" dirty="0" smtClean="0">
                <a:latin typeface="+mn-lt"/>
              </a:rPr>
              <a:t> Highest </a:t>
            </a:r>
            <a:r>
              <a:rPr lang="en-US" dirty="0">
                <a:latin typeface="+mn-lt"/>
              </a:rPr>
              <a:t>gap in terms of failed request are more for Thursdays and </a:t>
            </a:r>
            <a:r>
              <a:rPr lang="en-US" dirty="0" smtClean="0">
                <a:latin typeface="+mn-lt"/>
              </a:rPr>
              <a:t>Fridays</a:t>
            </a:r>
          </a:p>
          <a:p>
            <a:pPr lvl="1"/>
            <a:r>
              <a:rPr lang="en-US" b="1" dirty="0" smtClean="0">
                <a:latin typeface="+mn-lt"/>
              </a:rPr>
              <a:t>Possible Reasons: </a:t>
            </a:r>
          </a:p>
          <a:p>
            <a:pPr lvl="2"/>
            <a:r>
              <a:rPr lang="en-US" sz="1600" dirty="0" smtClean="0">
                <a:latin typeface="+mn-lt"/>
              </a:rPr>
              <a:t>This </a:t>
            </a:r>
            <a:r>
              <a:rPr lang="en-US" sz="1600" dirty="0">
                <a:latin typeface="+mn-lt"/>
              </a:rPr>
              <a:t>may be because Wednesday mid night flow to airport is less </a:t>
            </a:r>
            <a:r>
              <a:rPr lang="en-US" sz="1600" dirty="0">
                <a:latin typeface="+mn-lt"/>
              </a:rPr>
              <a:t>(</a:t>
            </a:r>
            <a:r>
              <a:rPr lang="en-US" sz="1600" dirty="0">
                <a:latin typeface="+mn-lt"/>
              </a:rPr>
              <a:t>city gap is highest Wednesday late evening (41) and night (32</a:t>
            </a:r>
            <a:r>
              <a:rPr lang="en-US" sz="1600" dirty="0" smtClean="0">
                <a:latin typeface="+mn-lt"/>
              </a:rPr>
              <a:t>)</a:t>
            </a:r>
          </a:p>
          <a:p>
            <a:pPr lvl="1"/>
            <a:r>
              <a:rPr lang="en-US" b="1" dirty="0" smtClean="0">
                <a:latin typeface="+mn-lt"/>
              </a:rPr>
              <a:t>Recommendations:</a:t>
            </a:r>
            <a:endParaRPr lang="en-US" b="1" dirty="0">
              <a:latin typeface="+mn-lt"/>
            </a:endParaRPr>
          </a:p>
          <a:p>
            <a:pPr lvl="2"/>
            <a:r>
              <a:rPr lang="en-US" dirty="0" smtClean="0">
                <a:latin typeface="+mn-lt"/>
              </a:rPr>
              <a:t>May be more incentives to driver on Thursday and Fridays than other days</a:t>
            </a:r>
          </a:p>
          <a:p>
            <a:endParaRPr lang="en-US" dirty="0" smtClean="0">
              <a:latin typeface="+mn-lt"/>
            </a:endParaRPr>
          </a:p>
          <a:p>
            <a:endParaRPr lang="en-US" dirty="0">
              <a:latin typeface="+mn-lt"/>
            </a:endParaRPr>
          </a:p>
        </p:txBody>
      </p:sp>
    </p:spTree>
    <p:extLst>
      <p:ext uri="{BB962C8B-B14F-4D97-AF65-F5344CB8AC3E}">
        <p14:creationId xmlns:p14="http://schemas.microsoft.com/office/powerpoint/2010/main" val="1447921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Derived Dimensions</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smtClean="0">
                <a:latin typeface="+mn-lt"/>
                <a:cs typeface="Arial" pitchFamily="34" charset="0"/>
              </a:rPr>
              <a:t>Request date (0 to 31)</a:t>
            </a:r>
          </a:p>
          <a:p>
            <a:r>
              <a:rPr lang="en-US" sz="2400" dirty="0" smtClean="0">
                <a:latin typeface="+mn-lt"/>
                <a:cs typeface="Arial" pitchFamily="34" charset="0"/>
              </a:rPr>
              <a:t>Request hour (0 to 23)</a:t>
            </a:r>
          </a:p>
          <a:p>
            <a:r>
              <a:rPr lang="en-US" sz="2400" dirty="0" smtClean="0">
                <a:latin typeface="+mn-lt"/>
                <a:cs typeface="Arial" pitchFamily="34" charset="0"/>
              </a:rPr>
              <a:t>Request time slots</a:t>
            </a:r>
          </a:p>
          <a:p>
            <a:pPr lvl="1"/>
            <a:r>
              <a:rPr lang="en-US" sz="1600" dirty="0" smtClean="0">
                <a:latin typeface="+mn-lt"/>
                <a:cs typeface="Arial" pitchFamily="34" charset="0"/>
              </a:rPr>
              <a:t>mid night to 4 am</a:t>
            </a:r>
            <a:r>
              <a:rPr lang="en-US" sz="1600" dirty="0">
                <a:latin typeface="+mn-lt"/>
                <a:cs typeface="Arial" pitchFamily="34" charset="0"/>
              </a:rPr>
              <a:t>: </a:t>
            </a:r>
            <a:r>
              <a:rPr lang="en-US" sz="1600" dirty="0" smtClean="0">
                <a:latin typeface="+mn-lt"/>
                <a:cs typeface="Arial" pitchFamily="34" charset="0"/>
              </a:rPr>
              <a:t>night</a:t>
            </a:r>
          </a:p>
          <a:p>
            <a:pPr lvl="1"/>
            <a:r>
              <a:rPr lang="en-US" sz="1600" dirty="0" smtClean="0">
                <a:latin typeface="+mn-lt"/>
                <a:cs typeface="Arial" pitchFamily="34" charset="0"/>
              </a:rPr>
              <a:t>4 am to </a:t>
            </a:r>
            <a:r>
              <a:rPr lang="en-US" sz="1600" dirty="0">
                <a:latin typeface="+mn-lt"/>
                <a:cs typeface="Arial" pitchFamily="34" charset="0"/>
              </a:rPr>
              <a:t>8 am: early </a:t>
            </a:r>
            <a:r>
              <a:rPr lang="en-US" sz="1600" dirty="0" smtClean="0">
                <a:latin typeface="+mn-lt"/>
                <a:cs typeface="Arial" pitchFamily="34" charset="0"/>
              </a:rPr>
              <a:t>morning</a:t>
            </a:r>
          </a:p>
          <a:p>
            <a:pPr lvl="1"/>
            <a:r>
              <a:rPr lang="en-US" sz="1600" dirty="0" smtClean="0">
                <a:latin typeface="+mn-lt"/>
                <a:cs typeface="Arial" pitchFamily="34" charset="0"/>
              </a:rPr>
              <a:t>8 am to 12 pm: late morning</a:t>
            </a:r>
          </a:p>
          <a:p>
            <a:pPr lvl="1"/>
            <a:r>
              <a:rPr lang="en-US" sz="1600" dirty="0" smtClean="0">
                <a:latin typeface="+mn-lt"/>
                <a:cs typeface="Arial" pitchFamily="34" charset="0"/>
              </a:rPr>
              <a:t>12 pm to 1 pm: noon</a:t>
            </a:r>
          </a:p>
          <a:p>
            <a:pPr lvl="1"/>
            <a:r>
              <a:rPr lang="en-US" sz="1600" dirty="0" smtClean="0">
                <a:latin typeface="+mn-lt"/>
                <a:cs typeface="Arial" pitchFamily="34" charset="0"/>
              </a:rPr>
              <a:t>1 pm to 3 pm: early afternoon</a:t>
            </a:r>
          </a:p>
          <a:p>
            <a:pPr lvl="1"/>
            <a:r>
              <a:rPr lang="en-US" sz="1600" dirty="0" smtClean="0">
                <a:latin typeface="+mn-lt"/>
                <a:cs typeface="Arial" pitchFamily="34" charset="0"/>
              </a:rPr>
              <a:t>3 pm to 6pm:  late afternoon</a:t>
            </a:r>
          </a:p>
          <a:p>
            <a:pPr lvl="1"/>
            <a:r>
              <a:rPr lang="en-US" sz="1600" dirty="0" smtClean="0">
                <a:latin typeface="+mn-lt"/>
                <a:cs typeface="Arial" pitchFamily="34" charset="0"/>
              </a:rPr>
              <a:t>6 pm to 9 pm: early evening</a:t>
            </a:r>
          </a:p>
          <a:p>
            <a:pPr lvl="1"/>
            <a:r>
              <a:rPr lang="en-US" sz="1600" dirty="0" smtClean="0">
                <a:latin typeface="+mn-lt"/>
                <a:cs typeface="Arial" pitchFamily="34" charset="0"/>
              </a:rPr>
              <a:t>9 pm to mid night: late evening</a:t>
            </a:r>
          </a:p>
          <a:p>
            <a:r>
              <a:rPr lang="en-US" sz="2000" dirty="0" smtClean="0">
                <a:latin typeface="+mn-lt"/>
                <a:cs typeface="Arial" pitchFamily="34" charset="0"/>
              </a:rPr>
              <a:t>Request Day (Sunday to Saturday)</a:t>
            </a:r>
          </a:p>
          <a:p>
            <a:r>
              <a:rPr lang="en-US" sz="2000" dirty="0" smtClean="0">
                <a:latin typeface="+mn-lt"/>
                <a:cs typeface="Arial" pitchFamily="34" charset="0"/>
              </a:rPr>
              <a:t>Request Month (Calendar months </a:t>
            </a:r>
            <a:r>
              <a:rPr lang="mr-IN" sz="2000" dirty="0" smtClean="0">
                <a:latin typeface="+mn-lt"/>
                <a:cs typeface="Arial" pitchFamily="34" charset="0"/>
              </a:rPr>
              <a:t>–</a:t>
            </a:r>
            <a:r>
              <a:rPr lang="en-US" sz="2000" dirty="0" smtClean="0">
                <a:latin typeface="+mn-lt"/>
                <a:cs typeface="Arial" pitchFamily="34" charset="0"/>
              </a:rPr>
              <a:t> Jan to Dec)</a:t>
            </a:r>
          </a:p>
          <a:p>
            <a:r>
              <a:rPr lang="en-US" sz="2000" dirty="0" smtClean="0">
                <a:latin typeface="+mn-lt"/>
                <a:cs typeface="Arial" pitchFamily="34" charset="0"/>
              </a:rPr>
              <a:t>Request Quarter (Q1, Q2, Q3 and Q4)</a:t>
            </a:r>
          </a:p>
          <a:p>
            <a:r>
              <a:rPr lang="en-US" sz="2000" dirty="0" smtClean="0">
                <a:latin typeface="+mn-lt"/>
                <a:cs typeface="Arial" pitchFamily="34" charset="0"/>
              </a:rPr>
              <a:t>Request Week (weekdays and weekends, not used for analysis as request data is available only for week days)</a:t>
            </a:r>
          </a:p>
          <a:p>
            <a:r>
              <a:rPr lang="en-US" sz="2000" dirty="0">
                <a:cs typeface="Arial" pitchFamily="34" charset="0"/>
              </a:rPr>
              <a:t>Request Ride Duration (not used for analysis, as it is only applicable for trips completed)</a:t>
            </a:r>
          </a:p>
          <a:p>
            <a:r>
              <a:rPr lang="en-US" sz="2000" dirty="0" smtClean="0">
                <a:latin typeface="+mn-lt"/>
                <a:cs typeface="Arial" pitchFamily="34" charset="0"/>
              </a:rPr>
              <a:t>Request Ride Duration Class (short, medium and long </a:t>
            </a:r>
            <a:r>
              <a:rPr lang="mr-IN" sz="2000" dirty="0" smtClean="0">
                <a:latin typeface="+mn-lt"/>
                <a:cs typeface="Arial" pitchFamily="34" charset="0"/>
              </a:rPr>
              <a:t>–</a:t>
            </a:r>
            <a:r>
              <a:rPr lang="en-US" sz="2000" dirty="0" smtClean="0">
                <a:latin typeface="+mn-lt"/>
                <a:cs typeface="Arial" pitchFamily="34" charset="0"/>
              </a:rPr>
              <a:t> </a:t>
            </a:r>
            <a:r>
              <a:rPr lang="en-US" sz="2000" dirty="0">
                <a:cs typeface="Arial" pitchFamily="34" charset="0"/>
              </a:rPr>
              <a:t>not used for analysis, as it is only applicable for trips </a:t>
            </a:r>
            <a:r>
              <a:rPr lang="en-US" sz="2000" dirty="0" smtClean="0">
                <a:cs typeface="Arial" pitchFamily="34" charset="0"/>
              </a:rPr>
              <a:t>completed)</a:t>
            </a:r>
            <a:endParaRPr lang="en-US" sz="2000" dirty="0" smtClean="0">
              <a:latin typeface="+mn-lt"/>
              <a:cs typeface="Arial" pitchFamily="34" charset="0"/>
            </a:endParaRPr>
          </a:p>
          <a:p>
            <a:endParaRPr lang="en-US" dirty="0">
              <a:latin typeface="+mn-lt"/>
              <a:cs typeface="Arial" pitchFamily="34" charset="0"/>
            </a:endParaRPr>
          </a:p>
        </p:txBody>
      </p:sp>
    </p:spTree>
    <p:extLst>
      <p:ext uri="{BB962C8B-B14F-4D97-AF65-F5344CB8AC3E}">
        <p14:creationId xmlns:p14="http://schemas.microsoft.com/office/powerpoint/2010/main" val="407666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Statuses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7139" y="1854200"/>
            <a:ext cx="4924998" cy="4344988"/>
          </a:xfrm>
        </p:spPr>
      </p:pic>
      <p:sp>
        <p:nvSpPr>
          <p:cNvPr id="5" name="TextBox 4"/>
          <p:cNvSpPr txBox="1"/>
          <p:nvPr/>
        </p:nvSpPr>
        <p:spPr>
          <a:xfrm>
            <a:off x="1625343" y="6199188"/>
            <a:ext cx="8764451" cy="369332"/>
          </a:xfrm>
          <a:prstGeom prst="rect">
            <a:avLst/>
          </a:prstGeom>
          <a:noFill/>
        </p:spPr>
        <p:txBody>
          <a:bodyPr wrap="none" rtlCol="0">
            <a:spAutoFit/>
          </a:bodyPr>
          <a:lstStyle/>
          <a:p>
            <a:r>
              <a:rPr lang="en-US" dirty="0" smtClean="0"/>
              <a:t>Unfulfilled request are way more than fulfilled requests leading to huge supply demand gap</a:t>
            </a:r>
            <a:endParaRPr lang="en-US" dirty="0"/>
          </a:p>
        </p:txBody>
      </p:sp>
    </p:spTree>
    <p:extLst>
      <p:ext uri="{BB962C8B-B14F-4D97-AF65-F5344CB8AC3E}">
        <p14:creationId xmlns:p14="http://schemas.microsoft.com/office/powerpoint/2010/main" val="98175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Pickup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7139" y="1854200"/>
            <a:ext cx="4924998" cy="4344988"/>
          </a:xfrm>
        </p:spPr>
      </p:pic>
      <p:sp>
        <p:nvSpPr>
          <p:cNvPr id="5" name="TextBox 4"/>
          <p:cNvSpPr txBox="1"/>
          <p:nvPr/>
        </p:nvSpPr>
        <p:spPr>
          <a:xfrm>
            <a:off x="2548792" y="6204405"/>
            <a:ext cx="6881692" cy="369332"/>
          </a:xfrm>
          <a:prstGeom prst="rect">
            <a:avLst/>
          </a:prstGeom>
          <a:noFill/>
        </p:spPr>
        <p:txBody>
          <a:bodyPr wrap="none" rtlCol="0">
            <a:spAutoFit/>
          </a:bodyPr>
          <a:lstStyle/>
          <a:p>
            <a:r>
              <a:rPr lang="en-US" dirty="0" smtClean="0"/>
              <a:t>City pickup points has more demands compared to Airport pickup point</a:t>
            </a:r>
            <a:endParaRPr lang="en-US" dirty="0"/>
          </a:p>
        </p:txBody>
      </p:sp>
    </p:spTree>
    <p:extLst>
      <p:ext uri="{BB962C8B-B14F-4D97-AF65-F5344CB8AC3E}">
        <p14:creationId xmlns:p14="http://schemas.microsoft.com/office/powerpoint/2010/main" val="1191928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Time Slots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397" y="1854200"/>
            <a:ext cx="4930482" cy="4344988"/>
          </a:xfrm>
        </p:spPr>
      </p:pic>
      <p:sp>
        <p:nvSpPr>
          <p:cNvPr id="7" name="TextBox 6"/>
          <p:cNvSpPr txBox="1"/>
          <p:nvPr/>
        </p:nvSpPr>
        <p:spPr>
          <a:xfrm>
            <a:off x="3843873" y="6199188"/>
            <a:ext cx="4611006" cy="369332"/>
          </a:xfrm>
          <a:prstGeom prst="rect">
            <a:avLst/>
          </a:prstGeom>
          <a:noFill/>
        </p:spPr>
        <p:txBody>
          <a:bodyPr wrap="none" rtlCol="0">
            <a:spAutoFit/>
          </a:bodyPr>
          <a:lstStyle/>
          <a:p>
            <a:r>
              <a:rPr lang="en-US" dirty="0" smtClean="0"/>
              <a:t>Demand is more during mornings and evenings</a:t>
            </a:r>
            <a:endParaRPr lang="en-US" dirty="0"/>
          </a:p>
        </p:txBody>
      </p:sp>
    </p:spTree>
    <p:extLst>
      <p:ext uri="{BB962C8B-B14F-4D97-AF65-F5344CB8AC3E}">
        <p14:creationId xmlns:p14="http://schemas.microsoft.com/office/powerpoint/2010/main" val="101512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Time Slots and Days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807" y="1854200"/>
            <a:ext cx="7863662" cy="4344988"/>
          </a:xfrm>
        </p:spPr>
      </p:pic>
      <p:sp>
        <p:nvSpPr>
          <p:cNvPr id="8" name="TextBox 7"/>
          <p:cNvSpPr txBox="1"/>
          <p:nvPr/>
        </p:nvSpPr>
        <p:spPr>
          <a:xfrm>
            <a:off x="3013534" y="6199188"/>
            <a:ext cx="5952207" cy="369332"/>
          </a:xfrm>
          <a:prstGeom prst="rect">
            <a:avLst/>
          </a:prstGeom>
          <a:noFill/>
        </p:spPr>
        <p:txBody>
          <a:bodyPr wrap="none" rtlCol="0">
            <a:spAutoFit/>
          </a:bodyPr>
          <a:lstStyle/>
          <a:p>
            <a:r>
              <a:rPr lang="en-US" dirty="0" smtClean="0"/>
              <a:t>Mondays and Fridays are more busy days than mid week days</a:t>
            </a:r>
            <a:endParaRPr lang="en-US" dirty="0"/>
          </a:p>
        </p:txBody>
      </p:sp>
    </p:spTree>
    <p:extLst>
      <p:ext uri="{BB962C8B-B14F-4D97-AF65-F5344CB8AC3E}">
        <p14:creationId xmlns:p14="http://schemas.microsoft.com/office/powerpoint/2010/main" val="1925420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 Requests By </a:t>
            </a:r>
            <a:r>
              <a:rPr lang="en-US" dirty="0" smtClean="0"/>
              <a:t>Hour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753" y="1854200"/>
            <a:ext cx="7853770" cy="4344988"/>
          </a:xfrm>
        </p:spPr>
      </p:pic>
      <p:sp>
        <p:nvSpPr>
          <p:cNvPr id="5" name="TextBox 4"/>
          <p:cNvSpPr txBox="1"/>
          <p:nvPr/>
        </p:nvSpPr>
        <p:spPr>
          <a:xfrm>
            <a:off x="2504261" y="6199188"/>
            <a:ext cx="6970754" cy="369332"/>
          </a:xfrm>
          <a:prstGeom prst="rect">
            <a:avLst/>
          </a:prstGeom>
          <a:noFill/>
        </p:spPr>
        <p:txBody>
          <a:bodyPr wrap="none" rtlCol="0">
            <a:spAutoFit/>
          </a:bodyPr>
          <a:lstStyle/>
          <a:p>
            <a:r>
              <a:rPr lang="en-US" dirty="0" smtClean="0"/>
              <a:t>Mornings 5 am to 10 am and Evenings are 5 pm to 11 pm are buys hours</a:t>
            </a:r>
            <a:endParaRPr lang="en-US" dirty="0"/>
          </a:p>
        </p:txBody>
      </p:sp>
    </p:spTree>
    <p:extLst>
      <p:ext uri="{BB962C8B-B14F-4D97-AF65-F5344CB8AC3E}">
        <p14:creationId xmlns:p14="http://schemas.microsoft.com/office/powerpoint/2010/main" val="247685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a:t>
            </a:r>
            <a:r>
              <a:rPr lang="en-US" dirty="0" smtClean="0"/>
              <a:t>analysis </a:t>
            </a:r>
            <a:r>
              <a:rPr lang="en-US" dirty="0"/>
              <a:t>by time slot and pick up point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058" y="1473200"/>
            <a:ext cx="7823159" cy="4344988"/>
          </a:xfrm>
        </p:spPr>
      </p:pic>
      <p:sp>
        <p:nvSpPr>
          <p:cNvPr id="5" name="TextBox 4"/>
          <p:cNvSpPr txBox="1"/>
          <p:nvPr/>
        </p:nvSpPr>
        <p:spPr>
          <a:xfrm>
            <a:off x="3119728" y="5938713"/>
            <a:ext cx="5347298" cy="369332"/>
          </a:xfrm>
          <a:prstGeom prst="rect">
            <a:avLst/>
          </a:prstGeom>
          <a:noFill/>
        </p:spPr>
        <p:txBody>
          <a:bodyPr wrap="none" rtlCol="0">
            <a:spAutoFit/>
          </a:bodyPr>
          <a:lstStyle/>
          <a:p>
            <a:r>
              <a:rPr lang="en-US" dirty="0"/>
              <a:t>Most request to airport is from early and late mornings</a:t>
            </a:r>
          </a:p>
        </p:txBody>
      </p:sp>
      <p:sp>
        <p:nvSpPr>
          <p:cNvPr id="6" name="TextBox 5"/>
          <p:cNvSpPr txBox="1"/>
          <p:nvPr/>
        </p:nvSpPr>
        <p:spPr>
          <a:xfrm>
            <a:off x="3018643" y="6313261"/>
            <a:ext cx="5549468" cy="369332"/>
          </a:xfrm>
          <a:prstGeom prst="rect">
            <a:avLst/>
          </a:prstGeom>
          <a:noFill/>
        </p:spPr>
        <p:txBody>
          <a:bodyPr wrap="none" rtlCol="0">
            <a:spAutoFit/>
          </a:bodyPr>
          <a:lstStyle/>
          <a:p>
            <a:r>
              <a:rPr lang="en-US" dirty="0"/>
              <a:t>Most request from airport is from early and late evenings</a:t>
            </a:r>
          </a:p>
        </p:txBody>
      </p:sp>
    </p:spTree>
    <p:extLst>
      <p:ext uri="{BB962C8B-B14F-4D97-AF65-F5344CB8AC3E}">
        <p14:creationId xmlns:p14="http://schemas.microsoft.com/office/powerpoint/2010/main" val="990092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3488</TotalTime>
  <Words>1088</Words>
  <Application>Microsoft Macintosh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Comic Sans MS</vt:lpstr>
      <vt:lpstr>Times New Roman</vt:lpstr>
      <vt:lpstr>Arial</vt:lpstr>
      <vt:lpstr>Office Theme</vt:lpstr>
      <vt:lpstr>Assignment: Uber Supply - Demand Gap </vt:lpstr>
      <vt:lpstr>Business Objectives</vt:lpstr>
      <vt:lpstr>New Derived Dimensions</vt:lpstr>
      <vt:lpstr>Uber Requests By Statuses</vt:lpstr>
      <vt:lpstr>Uber Requests By Pickup Points</vt:lpstr>
      <vt:lpstr>Uber Requests By Time Slots</vt:lpstr>
      <vt:lpstr>Uber Requests By Time Slots and Days</vt:lpstr>
      <vt:lpstr>Uber Requests By Hour</vt:lpstr>
      <vt:lpstr>Request analysis by time slot and pick up point</vt:lpstr>
      <vt:lpstr>Uber Requests By Time slots and Statuses</vt:lpstr>
      <vt:lpstr>Uber Requests By Time slots, Statuses, Pickup points and Days</vt:lpstr>
      <vt:lpstr>Uber Cancelled Requests By Time slots and Pickup points</vt:lpstr>
      <vt:lpstr>Uber Cars Unavailable By Time slots and Pickup points</vt:lpstr>
      <vt:lpstr>Uber Requests Distribution By Time slots and Trip Statuses</vt:lpstr>
      <vt:lpstr>Uber Supply Demand Gap By Time slots</vt:lpstr>
      <vt:lpstr>Uber Supply Demand Gap By Time slots and weekdays</vt:lpstr>
      <vt:lpstr>Uber Supply Demand Gap By Time slots and Pickup points</vt:lpstr>
      <vt:lpstr>Uber Supply Demand Gap By Time slots, Pickup points and weekdays</vt:lpstr>
      <vt:lpstr>Uber Cab Requests Facts</vt:lpstr>
      <vt:lpstr>Uber Supply Demand Gap Reasons and Recommendations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Microsoft Office User</cp:lastModifiedBy>
  <cp:revision>140</cp:revision>
  <dcterms:created xsi:type="dcterms:W3CDTF">2016-06-09T08:16:28Z</dcterms:created>
  <dcterms:modified xsi:type="dcterms:W3CDTF">2018-01-06T15:25:50Z</dcterms:modified>
</cp:coreProperties>
</file>