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83" r:id="rId5"/>
    <p:sldId id="271" r:id="rId6"/>
    <p:sldId id="272" r:id="rId7"/>
    <p:sldId id="284" r:id="rId8"/>
    <p:sldId id="273" r:id="rId9"/>
    <p:sldId id="274" r:id="rId10"/>
    <p:sldId id="275" r:id="rId11"/>
    <p:sldId id="276" r:id="rId12"/>
    <p:sldId id="278" r:id="rId13"/>
    <p:sldId id="280" r:id="rId14"/>
    <p:sldId id="281" r:id="rId15"/>
    <p:sldId id="28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Lato" panose="020F0502020204030203"/>
              </a:rPr>
              <a:t>EXPLORATORY DATA ANALYSIS</a:t>
            </a:r>
            <a:br>
              <a:rPr lang="en-IN" sz="2800" dirty="0">
                <a:latin typeface="Lato" panose="020F0502020204030203"/>
              </a:rPr>
            </a:br>
            <a:r>
              <a:rPr lang="en-IN" sz="2000" dirty="0">
                <a:latin typeface="Lato" panose="020F0502020204030203"/>
              </a:rPr>
              <a:t>GRAMENAR CASE STUDY 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28 Jan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5" y="1148643"/>
              <a:ext cx="1100021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(Employment length)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681036" y="5357907"/>
            <a:ext cx="1082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 of all the defaulters, this is the contribution from each employment length. Ignoring 10+ as this is a far bigger bucket than the rest with possibly higher observations. Considering the rest, we observe that with longer employment length has less probability of defaulting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D079D-D46B-4D77-80AB-DEB5F0814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1576387"/>
            <a:ext cx="10829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5" y="1148643"/>
              <a:ext cx="1180031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(Applicants’ home ownership)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8001269" y="2811005"/>
            <a:ext cx="3786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Ownership seems to have an impact on defaulting as ~50% of the defaulters have rented accommodation &amp; ~41% have mortgage with lower share of ~7% as that of people with own accommodation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2706E-9217-4632-ABF5-A6F565783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438275"/>
            <a:ext cx="7182119" cy="47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(Annual income)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C696F-DF82-400A-BE0C-2A08EFDE1243}"/>
              </a:ext>
            </a:extLst>
          </p:cNvPr>
          <p:cNvGrpSpPr/>
          <p:nvPr/>
        </p:nvGrpSpPr>
        <p:grpSpPr>
          <a:xfrm>
            <a:off x="272040" y="1146309"/>
            <a:ext cx="11647919" cy="5444990"/>
            <a:chOff x="272040" y="1146309"/>
            <a:chExt cx="11647919" cy="54449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90A34D-9254-440A-B27C-753B4526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40" y="1146309"/>
              <a:ext cx="11647919" cy="544499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A3668E-09F6-43D5-A2AE-5A9D0F2653BB}"/>
                </a:ext>
              </a:extLst>
            </p:cNvPr>
            <p:cNvSpPr txBox="1"/>
            <p:nvPr/>
          </p:nvSpPr>
          <p:spPr>
            <a:xfrm>
              <a:off x="8271884" y="4746759"/>
              <a:ext cx="33813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 terms of Annual Income, it looked like higher the annual income, lower the chances of defaulting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24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(Terms, loan amount and interest rate)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4048125" y="5105719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looks like people opting for longer loan terms have higher chances of defaulting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5B307-DF2B-48AC-B07B-61E60999E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52" y="1650771"/>
            <a:ext cx="4001754" cy="281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60E22-FEBF-48DA-9510-005E48519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650771"/>
            <a:ext cx="3940627" cy="28164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42B83F-F43E-4A73-A211-4F9A11C99920}"/>
              </a:ext>
            </a:extLst>
          </p:cNvPr>
          <p:cNvSpPr txBox="1"/>
          <p:nvPr/>
        </p:nvSpPr>
        <p:spPr>
          <a:xfrm>
            <a:off x="8334374" y="5112670"/>
            <a:ext cx="3607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interest rate shows an increased number of people defaulting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04637-90C4-43F2-9161-A162CF726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650771"/>
            <a:ext cx="3014734" cy="2816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3D42C-EA6C-4BFC-923B-34812805AF73}"/>
              </a:ext>
            </a:extLst>
          </p:cNvPr>
          <p:cNvSpPr txBox="1"/>
          <p:nvPr/>
        </p:nvSpPr>
        <p:spPr>
          <a:xfrm>
            <a:off x="390525" y="5112670"/>
            <a:ext cx="301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Looks like people opting for longer loan terms have higher chances of defaulting</a:t>
            </a:r>
          </a:p>
        </p:txBody>
      </p:sp>
    </p:spTree>
    <p:extLst>
      <p:ext uri="{BB962C8B-B14F-4D97-AF65-F5344CB8AC3E}">
        <p14:creationId xmlns:p14="http://schemas.microsoft.com/office/powerpoint/2010/main" val="101126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(Purpose of loans)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FC78D8A-CE2E-462F-A63E-2AA360E05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0" y="1146309"/>
            <a:ext cx="9115425" cy="53674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65593D-BA36-44BE-8C2B-4B36EDD530B4}"/>
              </a:ext>
            </a:extLst>
          </p:cNvPr>
          <p:cNvSpPr/>
          <p:nvPr/>
        </p:nvSpPr>
        <p:spPr>
          <a:xfrm>
            <a:off x="9520815" y="2398877"/>
            <a:ext cx="2314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Although, the purpose for which loans are availed did not show a trend in terms of defaulting. There was a remarkable ~25% case of default when the loan was being availed for 'small business'</a:t>
            </a:r>
          </a:p>
        </p:txBody>
      </p:sp>
    </p:spTree>
    <p:extLst>
      <p:ext uri="{BB962C8B-B14F-4D97-AF65-F5344CB8AC3E}">
        <p14:creationId xmlns:p14="http://schemas.microsoft.com/office/powerpoint/2010/main" val="166388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(Demographic)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965593D-BA36-44BE-8C2B-4B36EDD530B4}"/>
              </a:ext>
            </a:extLst>
          </p:cNvPr>
          <p:cNvSpPr/>
          <p:nvPr/>
        </p:nvSpPr>
        <p:spPr>
          <a:xfrm>
            <a:off x="9425565" y="2675875"/>
            <a:ext cx="2314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terms of Country, California, Texas, Florida and New York seemed to have an higher ratio of defaulters compared to the rest of the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E8140-2A3C-4298-AA6D-FF8165766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796450"/>
            <a:ext cx="7839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Lato"/>
              </a:rPr>
              <a:t>From the analysis we have found the below variables should be considered while lending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Grade of the applicants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Applicants employment length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Applicants home ownership type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Loan terms, amount, interest rates and the purpose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Applicants demographics and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Annual Income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21659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407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Business Objective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Identify the </a:t>
            </a:r>
            <a:r>
              <a:rPr lang="en-US" sz="1600" dirty="0">
                <a:latin typeface="Lato"/>
              </a:rPr>
              <a:t>risk analytics in banking and financial services and understand how data is used to minimize the risk of losing money while lending to customers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Strategy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the company has to make a decision for loan approval based on the applicant’s profile</a:t>
            </a:r>
            <a:r>
              <a:rPr lang="en-IN" sz="1600" dirty="0">
                <a:latin typeface="Lato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Types of Risks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If the applicant is likely to repay the loan, then not approving the loan results in a loss of business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If the applicant is not likely to repay the loan, then approving the loan may lead to a financial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7129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Business Objectives and Types of Risks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2255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Exploration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70A73-8D80-4ECE-B5C0-1C9CBD1D2B43}"/>
              </a:ext>
            </a:extLst>
          </p:cNvPr>
          <p:cNvSpPr/>
          <p:nvPr/>
        </p:nvSpPr>
        <p:spPr>
          <a:xfrm>
            <a:off x="520962" y="1918186"/>
            <a:ext cx="10618993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Contains the information about past loan applicants whether they ‘defaulted’ or not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Approx. 40,000 loan applicants records from Jun ’07 to Dec ‘11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3 possible scenarios for accepted loans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Fully Paid: </a:t>
            </a:r>
            <a:r>
              <a:rPr lang="en-US" sz="1600" dirty="0">
                <a:latin typeface="Lato"/>
              </a:rPr>
              <a:t>Applicant has fully paid the loan</a:t>
            </a:r>
            <a:endParaRPr lang="en-IN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Current: </a:t>
            </a:r>
            <a:r>
              <a:rPr lang="en-US" sz="1600" dirty="0">
                <a:latin typeface="Lato"/>
              </a:rPr>
              <a:t>Applicant is in the process of paying the instalments</a:t>
            </a:r>
            <a:endParaRPr lang="en-IN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Charged-off: Defaulted applicant</a:t>
            </a:r>
            <a:endParaRPr lang="en-IN" sz="1600" b="1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 panose="020F0502020204030203"/>
              </a:rPr>
              <a:t>Rejected loans not considered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sz="16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61201" y="2276475"/>
            <a:ext cx="9568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Univariate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Bivariate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23101" y="2190750"/>
            <a:ext cx="9568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for possible data inconsistencies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duplicate records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NA values in the columns used for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Status of data cleaning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No duplicate records found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Only 40 columns used out of 111 columns and the rest are removed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Uses the column ‘</a:t>
            </a:r>
            <a:r>
              <a:rPr lang="en-US" dirty="0" err="1">
                <a:latin typeface="Lato"/>
              </a:rPr>
              <a:t>loan_status</a:t>
            </a:r>
            <a:r>
              <a:rPr lang="en-US" dirty="0">
                <a:latin typeface="Lato"/>
              </a:rPr>
              <a:t>’  as targeted variable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03402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Cleaning and Manipulation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249619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Density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A0803F9-372D-41DD-B16F-3920F9BE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6" y="1146309"/>
            <a:ext cx="6313919" cy="4682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C6373D-1007-47C2-A443-A506C9428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1146310"/>
            <a:ext cx="5200649" cy="4682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086475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density check on both numerical and categorical data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3972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31695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Correlation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086475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the correlation between each numerical variable for further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53452-66FB-4865-B3FB-A610F721F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38" y="1265387"/>
            <a:ext cx="7772924" cy="44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4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Univariate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(Loan status)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C127C9-E900-4CDA-A3B0-30E01D8C070F}"/>
              </a:ext>
            </a:extLst>
          </p:cNvPr>
          <p:cNvGrpSpPr/>
          <p:nvPr/>
        </p:nvGrpSpPr>
        <p:grpSpPr>
          <a:xfrm>
            <a:off x="909926" y="1852924"/>
            <a:ext cx="10372147" cy="3128304"/>
            <a:chOff x="419678" y="1422333"/>
            <a:chExt cx="10372147" cy="31283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5465C5-B67D-4AC3-B526-30460618B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7" t="16499" r="4389" b="8274"/>
            <a:stretch/>
          </p:blipFill>
          <p:spPr>
            <a:xfrm>
              <a:off x="419678" y="1422333"/>
              <a:ext cx="3971925" cy="31283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DEDA5B-6104-40A4-82B4-E290D52B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028" y="1517057"/>
              <a:ext cx="3380797" cy="30335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4B344FC-31D1-48E0-A513-968F616C7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103" y="2538547"/>
              <a:ext cx="1876425" cy="9906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AF3C42D-E1CA-4AC9-B4C1-A484FEDC6173}"/>
              </a:ext>
            </a:extLst>
          </p:cNvPr>
          <p:cNvSpPr txBox="1"/>
          <p:nvPr/>
        </p:nvSpPr>
        <p:spPr>
          <a:xfrm>
            <a:off x="2353541" y="5571804"/>
            <a:ext cx="788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14.18% of Loans are charged off accounting to a loss of ~68M revenue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439DA-89C3-4909-B79F-7C3B2CB3F8FB}"/>
              </a:ext>
            </a:extLst>
          </p:cNvPr>
          <p:cNvSpPr txBox="1"/>
          <p:nvPr/>
        </p:nvSpPr>
        <p:spPr>
          <a:xfrm>
            <a:off x="2153516" y="1352069"/>
            <a:ext cx="788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</a:rPr>
              <a:t>charged off v/s fully paid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(Grade)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9BF1097-945A-4248-831A-2BB452BF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6" y="1146308"/>
            <a:ext cx="5505449" cy="3623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F8C83-8817-44EE-B904-E46126E47CAF}"/>
              </a:ext>
            </a:extLst>
          </p:cNvPr>
          <p:cNvSpPr txBox="1"/>
          <p:nvPr/>
        </p:nvSpPr>
        <p:spPr>
          <a:xfrm>
            <a:off x="6319837" y="5357907"/>
            <a:ext cx="56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Following Grade, Sub grade also shows a similar trend with number of defaulters increasing from A to 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28A71A-30EF-4C40-8579-FA7DE693B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82" y="1146309"/>
            <a:ext cx="6256518" cy="3623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338013" y="5357907"/>
            <a:ext cx="5487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 A to G shows an increasing trend to default with grade A showing 5.97% defaults and grade G showing 31.96% of defaults</a:t>
            </a:r>
          </a:p>
        </p:txBody>
      </p:sp>
    </p:spTree>
    <p:extLst>
      <p:ext uri="{BB962C8B-B14F-4D97-AF65-F5344CB8AC3E}">
        <p14:creationId xmlns:p14="http://schemas.microsoft.com/office/powerpoint/2010/main" val="279819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648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Lato</vt:lpstr>
      <vt:lpstr>Times New Roman</vt:lpstr>
      <vt:lpstr>Wingdings</vt:lpstr>
      <vt:lpstr>Office Theme</vt:lpstr>
      <vt:lpstr>EXPLORATORY DATA ANALYSIS GRAMENAR CASE STUDY SUBMISSION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55</cp:revision>
  <dcterms:created xsi:type="dcterms:W3CDTF">2016-06-09T08:16:28Z</dcterms:created>
  <dcterms:modified xsi:type="dcterms:W3CDTF">2018-01-28T10:38:30Z</dcterms:modified>
</cp:coreProperties>
</file>